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4" r:id="rId3"/>
    <p:sldId id="296" r:id="rId4"/>
    <p:sldId id="256" r:id="rId5"/>
    <p:sldId id="278" r:id="rId6"/>
    <p:sldId id="279" r:id="rId7"/>
    <p:sldId id="280" r:id="rId8"/>
    <p:sldId id="281" r:id="rId9"/>
    <p:sldId id="282" r:id="rId10"/>
    <p:sldId id="283" r:id="rId11"/>
    <p:sldId id="303" r:id="rId12"/>
    <p:sldId id="276" r:id="rId13"/>
    <p:sldId id="257" r:id="rId14"/>
    <p:sldId id="258" r:id="rId15"/>
    <p:sldId id="259" r:id="rId16"/>
    <p:sldId id="284" r:id="rId17"/>
    <p:sldId id="261" r:id="rId18"/>
    <p:sldId id="298" r:id="rId19"/>
    <p:sldId id="297" r:id="rId20"/>
    <p:sldId id="262" r:id="rId21"/>
    <p:sldId id="264" r:id="rId22"/>
    <p:sldId id="266" r:id="rId23"/>
    <p:sldId id="269" r:id="rId24"/>
    <p:sldId id="289" r:id="rId25"/>
    <p:sldId id="270" r:id="rId26"/>
    <p:sldId id="271" r:id="rId27"/>
    <p:sldId id="273" r:id="rId28"/>
    <p:sldId id="274" r:id="rId29"/>
    <p:sldId id="302" r:id="rId30"/>
    <p:sldId id="275" r:id="rId31"/>
    <p:sldId id="287" r:id="rId32"/>
    <p:sldId id="291" r:id="rId33"/>
    <p:sldId id="290" r:id="rId34"/>
    <p:sldId id="292" r:id="rId35"/>
    <p:sldId id="300" r:id="rId36"/>
    <p:sldId id="301" r:id="rId37"/>
    <p:sldId id="305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CC"/>
    <a:srgbClr val="00CCFF"/>
    <a:srgbClr val="6D6A8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2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1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9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5865-2DB2-4D4B-813E-92AF6BCAEE67}" type="datetimeFigureOut">
              <a:rPr lang="en-US" smtClean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10D5-476F-44D2-BA64-1F49855B4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ke-i.org/index.php/mra/article/view/177/78" TargetMode="External"/><Relationship Id="rId2" Type="http://schemas.openxmlformats.org/officeDocument/2006/relationships/hyperlink" Target="http://www.amazon.com/s/ref=nb_sb_noss_1?url=search-alias%3Dstripbooks&amp;field-keywords=jfk's+head+wound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0776" y="2717321"/>
            <a:ext cx="9790981" cy="4390844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19" y="2277374"/>
            <a:ext cx="5848708" cy="45806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475" y="181156"/>
            <a:ext cx="9989389" cy="198674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During the 1950s, </a:t>
            </a:r>
            <a:r>
              <a:rPr lang="en-US" dirty="0" smtClean="0"/>
              <a:t>radioactive clouds could </a:t>
            </a:r>
            <a:r>
              <a:rPr lang="en-US" dirty="0"/>
              <a:t>be seen </a:t>
            </a:r>
            <a:r>
              <a:rPr lang="en-US" dirty="0" smtClean="0"/>
              <a:t>100</a:t>
            </a:r>
            <a:r>
              <a:rPr lang="en-US" dirty="0"/>
              <a:t> </a:t>
            </a:r>
            <a:r>
              <a:rPr lang="en-US" dirty="0" smtClean="0"/>
              <a:t>miles from the test sites. Las Vegas, which felt the seismic effects, became a “hot” tourist destination. The </a:t>
            </a:r>
            <a:r>
              <a:rPr lang="en-US" dirty="0"/>
              <a:t>last atmospheric test </a:t>
            </a:r>
            <a:r>
              <a:rPr lang="en-US" dirty="0" smtClean="0"/>
              <a:t>at </a:t>
            </a:r>
            <a:r>
              <a:rPr lang="en-US" dirty="0"/>
              <a:t>the Nevada Test Site was </a:t>
            </a:r>
            <a:r>
              <a:rPr lang="en-US" dirty="0" smtClean="0"/>
              <a:t>on </a:t>
            </a:r>
            <a:r>
              <a:rPr lang="en-US" dirty="0"/>
              <a:t>17 July </a:t>
            </a:r>
            <a:r>
              <a:rPr lang="en-US" dirty="0" smtClean="0"/>
              <a:t>1962 (the year before the JFK assassination).</a:t>
            </a:r>
          </a:p>
          <a:p>
            <a:r>
              <a:rPr lang="en-US" dirty="0" smtClean="0"/>
              <a:t>Recall Dr. </a:t>
            </a:r>
            <a:r>
              <a:rPr lang="en-US" dirty="0" err="1" smtClean="0"/>
              <a:t>Chesser’s</a:t>
            </a:r>
            <a:r>
              <a:rPr lang="en-US" dirty="0" smtClean="0"/>
              <a:t> comments about the role of G. M. McDonnell (one of JFK’s consultant radiologists) in </a:t>
            </a:r>
            <a:r>
              <a:rPr lang="en-US" smtClean="0"/>
              <a:t>these atomic tests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7" y="60385"/>
            <a:ext cx="8749552" cy="18066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--Thinking Fast and Slow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(2011) by Daniel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Kahneman–quotes in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below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(Nobel Prize in Economic Sciences for his seminal work in psychology</a:t>
            </a: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659" y="1934600"/>
            <a:ext cx="9780494" cy="4726175"/>
          </a:xfrm>
          <a:solidFill>
            <a:srgbClr val="66FFFF"/>
          </a:solidFill>
        </p:spPr>
        <p:txBody>
          <a:bodyPr>
            <a:normAutofit fontScale="25000" lnSpcReduction="20000"/>
          </a:bodyPr>
          <a:lstStyle/>
          <a:p>
            <a:endParaRPr lang="en-US" sz="7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1. The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shots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killed President Kennedy and wounded Governor Connally were fired from the sixth floor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window.</a:t>
            </a:r>
          </a:p>
          <a:p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way to make people believe in falsehoods is frequent repetition, because familiarity is not easily distinguished from truth. 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7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Kennedy was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struck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by a bullet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that entered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the back of his neck and exited through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his neck. (BTW, R. Robertson and D. Thomas support a variant of the SBT.)</a:t>
            </a:r>
            <a:endParaRPr lang="en-US" sz="7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consistency of the information that matters for a good story, not its completeness. Indeed, you will often find that knowing little makes it easier to fit everything you know into a coherent pattern. 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The weight of the evidence indicates that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three shots were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fired.</a:t>
            </a:r>
          </a:p>
          <a:p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beliefs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mostly on the quality of the story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tell,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very little. We often fail to allow for the possibility that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evidence is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– </a:t>
            </a:r>
            <a:r>
              <a:rPr lang="en-US" sz="7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72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7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is all there </a:t>
            </a:r>
            <a:r>
              <a:rPr lang="en-US" sz="72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The shots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killed President Kennedy and wounded Governor Connally were fired by Lee Harvey Oswald.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didn't want more </a:t>
            </a:r>
            <a:r>
              <a:rPr lang="en-US" sz="7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information; after all, it </a:t>
            </a:r>
            <a:r>
              <a:rPr lang="en-US" sz="7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spoil their story.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564" y="197223"/>
            <a:ext cx="9161930" cy="1466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elievers in a Variant of the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Single Bullet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Theory (SBT)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94" y="1900518"/>
            <a:ext cx="10282518" cy="4805082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Thomas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“The single bullet theory is consistent with the evidence, though the magic bullet theory is not.”—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Hear No Evil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 713.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[Per DT: This bullet exited JFK’s throat and then entered JBC.]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Randy Robertson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“…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X-rays and supportive testimony suggest that the bullet that entered the President’s back exited from the front of his neck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--http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www.manuscriptservice.com/DPQ/robert~1.htm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critique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SBT, see my e-book, footnote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2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320" y="0"/>
            <a:ext cx="9093679" cy="215152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 much for the appetizers; here is the “Main Course.”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Note that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his lecture is merely a summary, </a:t>
            </a:r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detailed argument.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70" y="2241176"/>
            <a:ext cx="9175630" cy="4186518"/>
          </a:xfrm>
          <a:solidFill>
            <a:srgbClr val="66FFFF"/>
          </a:solidFill>
        </p:spPr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endParaRPr lang="en-US" sz="4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John F. Kennedy </a:t>
            </a:r>
            <a:r>
              <a:rPr lang="en-US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X-rays: The Saga of the Largest “Metallic” Fragment </a:t>
            </a:r>
            <a:endParaRPr lang="en-US" sz="4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(my peer-reviewed article)</a:t>
            </a:r>
          </a:p>
          <a:p>
            <a:endParaRPr lang="en-US" sz="4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My new </a:t>
            </a:r>
            <a:r>
              <a:rPr lang="en-US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e-book: </a:t>
            </a:r>
            <a:r>
              <a:rPr lang="en-US" sz="4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JFK’s Head </a:t>
            </a:r>
            <a:r>
              <a:rPr lang="en-US" sz="43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Wounds </a:t>
            </a:r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Harper, too)</a:t>
            </a:r>
          </a:p>
          <a:p>
            <a:endParaRPr lang="en-US" sz="4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While writing the e-book: </a:t>
            </a:r>
          </a:p>
          <a:p>
            <a:r>
              <a:rPr lang="en-US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inescapable (and flagrant) Z-film observations recurred</a:t>
            </a:r>
          </a:p>
          <a:p>
            <a:endParaRPr lang="en-US" sz="4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 JFK </a:t>
            </a:r>
            <a:r>
              <a:rPr lang="en-US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X-Rays: New OD p</a:t>
            </a:r>
            <a:r>
              <a:rPr lang="en-US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aradoxes (with Dr. Chesser)</a:t>
            </a:r>
            <a:endParaRPr lang="en-US" sz="4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23" y="215153"/>
            <a:ext cx="9144000" cy="16990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Peer-Reviewed Article--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JFK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X-rays: The Saga of the Largest “Metallic” Fragment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576" y="5117072"/>
            <a:ext cx="9395011" cy="4080716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05" y="2065057"/>
            <a:ext cx="5292252" cy="46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36" y="0"/>
            <a:ext cx="9027458" cy="195010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Peer-Reviewed </a:t>
            </a: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JFK X-rays: The Saga of the Largest “Metallic” Fragment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623" y="6076296"/>
            <a:ext cx="9144000" cy="1655762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82" y="2226532"/>
            <a:ext cx="4904018" cy="45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20" y="1156446"/>
            <a:ext cx="8032376" cy="107576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JFK’s Dental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34247"/>
            <a:ext cx="3686536" cy="286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903" y="2834247"/>
            <a:ext cx="4089693" cy="28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741" y="522614"/>
            <a:ext cx="9144000" cy="98191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malpractice case?—No!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08095"/>
            <a:ext cx="9475694" cy="4912658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8" y="1778109"/>
            <a:ext cx="5110796" cy="4329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07" y="1778110"/>
            <a:ext cx="5317917" cy="4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550" y="170329"/>
            <a:ext cx="9144000" cy="117238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real bullet cross-section: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the two lateral X-rays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65055"/>
            <a:ext cx="9672918" cy="5192944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39" y="1690073"/>
            <a:ext cx="6477589" cy="506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807" y="1770332"/>
            <a:ext cx="2877919" cy="2260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97" y="4134404"/>
            <a:ext cx="2323338" cy="26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1432"/>
            <a:ext cx="9144000" cy="11463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Harper Fragment (HF)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5622"/>
            <a:ext cx="9144000" cy="1958197"/>
          </a:xfrm>
          <a:solidFill>
            <a:srgbClr val="66FFFF"/>
          </a:solidFill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 smtClean="0"/>
              <a:t>Conclusion: HF was occipital, not parietal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862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989" y="1414732"/>
            <a:ext cx="9144000" cy="127572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Joe Riley’s claim: HF is parietal--because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ccipital bone does not show grooves or foramina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842" y="3179342"/>
            <a:ext cx="9279147" cy="2410575"/>
          </a:xfrm>
          <a:solidFill>
            <a:srgbClr val="66FFFF"/>
          </a:solidFill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Anatomy textbooks from 1906 to 2006 decisively refute Riley--many images are shown in my e-book.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occipital bone can show grooves and foramina.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1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245" y="905620"/>
            <a:ext cx="10981427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the facts change, I change my opinion. What do you do, sir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John Maynard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6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36" y="0"/>
            <a:ext cx="9144000" cy="151503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HF as located by Dr. Cairns—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 ½ - 3 inches above the spine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2918" y="7107238"/>
            <a:ext cx="9144000" cy="1655762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098" name="Picture 2" descr="IMG_2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250" r="36000" b="40500"/>
          <a:stretch>
            <a:fillRect/>
          </a:stretch>
        </p:blipFill>
        <p:spPr bwMode="auto">
          <a:xfrm>
            <a:off x="5862919" y="1686474"/>
            <a:ext cx="4223870" cy="50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79" y="1686474"/>
            <a:ext cx="3358499" cy="50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0" y="134471"/>
            <a:ext cx="9144000" cy="138775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Missing lambdoid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sutures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(superior to the green arrows)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3293"/>
            <a:ext cx="9000565" cy="4858871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03" y="1857565"/>
            <a:ext cx="5912931" cy="471071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52047" y="5593091"/>
            <a:ext cx="797858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22251" y="5851507"/>
            <a:ext cx="824753" cy="1470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109012" y="5510001"/>
            <a:ext cx="797858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8023389" y="5998534"/>
            <a:ext cx="797858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9412" y="4365811"/>
            <a:ext cx="475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8865719">
            <a:off x="5983670" y="4563034"/>
            <a:ext cx="519953" cy="13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1307" y="5675368"/>
            <a:ext cx="128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Lambdoid suture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2430" y="5458895"/>
            <a:ext cx="1156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Lambdoid suture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283" y="1506070"/>
            <a:ext cx="8830235" cy="160468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autopsy catalog description of F8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27162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#17-18. 4x5” negative depicting missile wound over entrance in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skull, following reflection of the scalp (2 contact and 2 8x10” prints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2048"/>
            <a:ext cx="9144000" cy="16853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Fat pads are seen in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F8—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by Kirschner for the ARRB (and now also by Dr. Chesser)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6023"/>
            <a:ext cx="9610165" cy="4536141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82" y="2012051"/>
            <a:ext cx="3801035" cy="48102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524784">
            <a:off x="2057399" y="2404446"/>
            <a:ext cx="1757082" cy="403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763" y="2972870"/>
            <a:ext cx="17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 pads are here—easily visible with a stereo viewer.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944" y="207034"/>
            <a:ext cx="9144000" cy="12853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Discontinuity in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ODs at the rear (where HF was missing)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664898"/>
            <a:ext cx="9172755" cy="5063706"/>
          </a:xfrm>
          <a:solidFill>
            <a:srgbClr val="66FFFF"/>
          </a:solidFill>
        </p:spPr>
        <p:txBody>
          <a:bodyPr/>
          <a:lstStyle/>
          <a:p>
            <a:r>
              <a:rPr lang="en-US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46" y="1733909"/>
            <a:ext cx="4388902" cy="49946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1075084">
            <a:off x="3261449" y="4105790"/>
            <a:ext cx="781204" cy="181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7241876" y="2212675"/>
            <a:ext cx="436670" cy="124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5365" y="3824230"/>
            <a:ext cx="1566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OD discontinuity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238" y="1230333"/>
            <a:ext cx="9089366" cy="3910023"/>
          </a:xfrm>
        </p:spPr>
        <p:txBody>
          <a:bodyPr/>
          <a:lstStyle/>
          <a:p>
            <a:r>
              <a:rPr lang="en-US" dirty="0" smtClean="0"/>
              <a:t>15 Clues: HF was occipital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242" y="116541"/>
            <a:ext cx="8932737" cy="1326777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erebellum was visible via the HF defect</a:t>
            </a:r>
          </a:p>
          <a:p>
            <a:r>
              <a:rPr lang="en-US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(as reported by </a:t>
            </a:r>
            <a:r>
              <a:rPr lang="en-US" sz="1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en-US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 Parkland MDs)</a:t>
            </a:r>
            <a:endParaRPr lang="en-US" sz="1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34" y="1718518"/>
            <a:ext cx="8538751" cy="43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471" y="277906"/>
            <a:ext cx="9144000" cy="111162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Three Headshots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(Horne and I agree—so does the data!)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Headshots: </a:t>
            </a:r>
          </a:p>
          <a:p>
            <a:r>
              <a:rPr lang="en-US" dirty="0" smtClean="0"/>
              <a:t>--Forehead</a:t>
            </a:r>
          </a:p>
          <a:p>
            <a:r>
              <a:rPr lang="en-US" dirty="0" smtClean="0"/>
              <a:t>--Right ear</a:t>
            </a:r>
          </a:p>
          <a:p>
            <a:r>
              <a:rPr lang="en-US" dirty="0" smtClean="0"/>
              <a:t>--Occiput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88" y="1640542"/>
            <a:ext cx="8721765" cy="50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887" y="241539"/>
            <a:ext cx="9583947" cy="180452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Spatter patterns—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note the </a:t>
            </a:r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bipolar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exit plumes!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why don’t we see both in Z-313?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Exploding lemon (Fig. 85)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4" y="2208617"/>
            <a:ext cx="7065234" cy="4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JFK’s Head Wounds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539"/>
            <a:ext cx="9144000" cy="6305909"/>
          </a:xfrm>
        </p:spPr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78" y="54789"/>
            <a:ext cx="7177179" cy="63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989" y="0"/>
            <a:ext cx="8577532" cy="14192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Enemy of the Truth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Why exclude the red trajectory?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15" y="1589506"/>
            <a:ext cx="3838575" cy="38385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121" y="1768415"/>
            <a:ext cx="8568906" cy="403716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6140" y="4271264"/>
            <a:ext cx="347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EoT: Trajectories can only occur within this restricted angle!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1869454">
            <a:off x="5809159" y="4522914"/>
            <a:ext cx="905774" cy="1466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6031" y="2630094"/>
            <a:ext cx="17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oblique shot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56009" y="2721206"/>
            <a:ext cx="1613138" cy="1871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4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2" y="457200"/>
            <a:ext cx="10139081" cy="21562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Quest for Reality in the JFK Autopsy: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Status Report 52 Years Later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9" y="3602038"/>
            <a:ext cx="9242611" cy="1655762"/>
          </a:xfrm>
          <a:solidFill>
            <a:srgbClr val="66FFFF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DAVID W. MANTIK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21, 2015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Hotel Adolphus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Dallas, Texas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094" y="75107"/>
            <a:ext cx="8959970" cy="13543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Quentin Schwinn saw an autopsy photo like this…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Schwinn: Fig 37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4" y="1595887"/>
            <a:ext cx="3590651" cy="51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259" y="349623"/>
            <a:ext cx="9144000" cy="9550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Medical Quest: Conclusions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542" y="1362635"/>
            <a:ext cx="10811434" cy="5056094"/>
          </a:xfrm>
          <a:solidFill>
            <a:srgbClr val="66FFFF"/>
          </a:solidFill>
        </p:spPr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“JFK Medical Quest” is nearly over—we are on the 5 yard line and the clock is on our side.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Kahnenan (Nobel Laureate) was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right—for public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opinion,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good story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all that matters. Oliver Stone knew that.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3.JFK’s Head Wounds were </a:t>
            </a:r>
            <a:r>
              <a:rPr lang="en-US" sz="3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 before Bethesda.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Humes (illicitly) removed bullet fragments (from 1 or 2 bullets).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Someone (most likely Ebersole) doctored the X-rays.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HF derives from the occiput—expelled by an oblique shot (entry near the right ear).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Three headshots in all—entries at right forehead, right ear, and EOP.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 The forehead shot is required to explain the bullet trail on the X-rays—the oblique shot </a:t>
            </a:r>
            <a:r>
              <a:rPr lang="en-US" sz="3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explain that trail. Furthermore, the forehead shot cannot expel HF.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It was sheer madness for the HSCA to elevate the EOP shot by 4 inches.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 Don’t trust the government.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importantly: We now know how and why the medical record lies to us.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494" y="107576"/>
            <a:ext cx="9144000" cy="19812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Inexplicable (and flagrant) violations of Z-film authenticity (re)surfaced while writing the e-book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0825"/>
            <a:ext cx="9144000" cy="4338916"/>
          </a:xfrm>
          <a:solidFill>
            <a:srgbClr val="66FFFF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Recollections of the motorcycle men: a bone fragment was tossed into the limo </a:t>
            </a:r>
            <a:r>
              <a:rPr lang="en-US" i="1" u="sng" dirty="0" smtClean="0"/>
              <a:t>after</a:t>
            </a:r>
            <a:r>
              <a:rPr lang="en-US" dirty="0" smtClean="0"/>
              <a:t> a kid gave it to a SS agent (see Preface)</a:t>
            </a:r>
          </a:p>
          <a:p>
            <a:r>
              <a:rPr lang="en-US" dirty="0" smtClean="0"/>
              <a:t>2. A final shot occurred well after Z-313—SS photos, </a:t>
            </a:r>
            <a:r>
              <a:rPr lang="en-US" i="1" dirty="0" smtClean="0"/>
              <a:t>Newsweek </a:t>
            </a:r>
            <a:r>
              <a:rPr lang="en-US" dirty="0" smtClean="0"/>
              <a:t>illustration, surveyors’ maps, Speer (footnote 71), recollections of Clint Hill (footnote 213), recollections of Mary Moorman and many others (footnote 75)</a:t>
            </a:r>
          </a:p>
          <a:p>
            <a:r>
              <a:rPr lang="en-US" dirty="0" smtClean="0"/>
              <a:t>3. The head  was hit at Z-328: Josiah Thompson’s pending book, the graph of JFK’s head (</a:t>
            </a:r>
            <a:r>
              <a:rPr lang="en-US" i="1" dirty="0" smtClean="0"/>
              <a:t>Six Seconds in Dallas</a:t>
            </a:r>
            <a:r>
              <a:rPr lang="en-US" dirty="0" smtClean="0"/>
              <a:t>), Groden’s gush of debris (footnote 225)</a:t>
            </a:r>
          </a:p>
          <a:p>
            <a:r>
              <a:rPr lang="en-US" dirty="0"/>
              <a:t>4</a:t>
            </a:r>
            <a:r>
              <a:rPr lang="en-US" dirty="0" smtClean="0"/>
              <a:t>. JFK’s head went forward: Dan Rather, Cartha DeLoach, James Altgens (footnote 222)</a:t>
            </a:r>
          </a:p>
          <a:p>
            <a:r>
              <a:rPr lang="en-US" dirty="0"/>
              <a:t>5</a:t>
            </a:r>
            <a:r>
              <a:rPr lang="en-US" dirty="0" smtClean="0"/>
              <a:t>. JFK was </a:t>
            </a:r>
            <a:r>
              <a:rPr lang="en-US" i="1" u="sng" dirty="0" smtClean="0"/>
              <a:t>upright</a:t>
            </a:r>
            <a:r>
              <a:rPr lang="en-US" dirty="0"/>
              <a:t> </a:t>
            </a:r>
            <a:r>
              <a:rPr lang="en-US" dirty="0" smtClean="0"/>
              <a:t>when hit by a headshot (James Altgens)</a:t>
            </a:r>
          </a:p>
          <a:p>
            <a:r>
              <a:rPr lang="en-US" dirty="0"/>
              <a:t>6</a:t>
            </a:r>
            <a:r>
              <a:rPr lang="en-US" dirty="0" smtClean="0"/>
              <a:t>. Richard Stolley—could not recall head snap (footnote 222)</a:t>
            </a:r>
          </a:p>
          <a:p>
            <a:r>
              <a:rPr lang="en-US" dirty="0" smtClean="0"/>
              <a:t>7. JFK’s hand went to his head: Gayle Newman, Manchester, Jackie, Rather</a:t>
            </a:r>
          </a:p>
          <a:p>
            <a:r>
              <a:rPr lang="en-US" dirty="0"/>
              <a:t>8</a:t>
            </a:r>
            <a:r>
              <a:rPr lang="en-US" dirty="0" smtClean="0"/>
              <a:t>. The halo at Z-313 </a:t>
            </a:r>
            <a:r>
              <a:rPr lang="en-US" dirty="0" err="1" smtClean="0"/>
              <a:t>idoes</a:t>
            </a:r>
            <a:r>
              <a:rPr lang="en-US" dirty="0" smtClean="0"/>
              <a:t> not look authentic (Dino Brugioni)</a:t>
            </a:r>
          </a:p>
          <a:p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i="1" u="sng" dirty="0" smtClean="0"/>
              <a:t>“Slow-moving</a:t>
            </a:r>
            <a:r>
              <a:rPr lang="en-US" i="1" dirty="0" smtClean="0"/>
              <a:t>” </a:t>
            </a:r>
            <a:r>
              <a:rPr lang="en-US" dirty="0" smtClean="0"/>
              <a:t>bone fragments (Jackie and Manchester, footnote 84)</a:t>
            </a:r>
          </a:p>
          <a:p>
            <a:r>
              <a:rPr lang="en-US" dirty="0" smtClean="0"/>
              <a:t>10. Milicent Cranor’s Z-film (and other viewers, too—footnote 184)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559" y="437916"/>
            <a:ext cx="9583271" cy="11522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So we have yet another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aradox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318" y="1855694"/>
            <a:ext cx="10524563" cy="4903693"/>
          </a:xfrm>
          <a:solidFill>
            <a:srgbClr val="66FFFF"/>
          </a:solidFill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utopsy photographs were altered</a:t>
            </a:r>
          </a:p>
          <a:p>
            <a:pPr marL="457200" indent="-457200">
              <a:buAutoNum type="arabicPeriod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utopsy X-rays were altered</a:t>
            </a:r>
          </a:p>
          <a:p>
            <a:pPr marL="457200" indent="-457200">
              <a:buAutoNum type="arabicPeriod"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Oswald evidence items were altered</a:t>
            </a:r>
          </a:p>
          <a:p>
            <a:pPr marL="457200" indent="-457200">
              <a:buAutoNum type="arabicPeriod"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Witness testimonies were altered</a:t>
            </a:r>
          </a:p>
          <a:p>
            <a:pPr marL="457200" indent="-457200">
              <a:buAutoNum type="arabicPeriod"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agencies covered up </a:t>
            </a:r>
          </a:p>
          <a:p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(e.g., even </a:t>
            </a:r>
            <a:r>
              <a:rPr lang="en-US" sz="11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ARRB, the SS destroyed JFK trip records to Dallas)</a:t>
            </a:r>
          </a:p>
          <a:p>
            <a:endParaRPr lang="en-US" sz="7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why would the Z-film remain an immaculate* conception?</a:t>
            </a:r>
          </a:p>
          <a:p>
            <a:endParaRPr lang="en-US" sz="8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*There is even a high priest of Z-film—my good (but misguided) friend, Josiah Thompson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966" y="0"/>
            <a:ext cx="8573642" cy="137797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Dr. Michael Chesser causes trouble: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“White Patch”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edux</a:t>
            </a:r>
            <a:r>
              <a:rPr lang="en-US" sz="4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data (DM) vs. </a:t>
            </a:r>
            <a:r>
              <a:rPr lang="en-US" sz="27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data (MC)—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60" y="1601603"/>
            <a:ext cx="11887199" cy="4987455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4" y="1492370"/>
            <a:ext cx="6119211" cy="51239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537782">
            <a:off x="2923453" y="1976831"/>
            <a:ext cx="638355" cy="17733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317903">
            <a:off x="2481002" y="5744649"/>
            <a:ext cx="672861" cy="204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5668" y="5918524"/>
            <a:ext cx="1440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Petrous bone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66" y="1492370"/>
            <a:ext cx="5591093" cy="502057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9245969">
            <a:off x="8477850" y="3709358"/>
            <a:ext cx="950822" cy="2587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16415" y="3364302"/>
            <a:ext cx="1323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White Patch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1006" y="2369434"/>
            <a:ext cx="626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481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980" y="0"/>
            <a:ext cx="9144000" cy="111667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OD ratios: Petrous vs. Parietal--</a:t>
            </a:r>
            <a:br>
              <a:rPr lang="en-US" sz="4400" dirty="0" smtClean="0"/>
            </a:br>
            <a:r>
              <a:rPr lang="en-US" sz="4400" dirty="0" smtClean="0"/>
              <a:t>the White Patch is confirmed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26" y="1173561"/>
            <a:ext cx="4364965" cy="56844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049438">
            <a:off x="5466642" y="4995020"/>
            <a:ext cx="2291554" cy="19059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750" y="5356667"/>
            <a:ext cx="5254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“Science is measurement.”—  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physicist Lord Kelvin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05" y="1771429"/>
            <a:ext cx="5400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28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910" y="518514"/>
            <a:ext cx="9144000" cy="75819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But it is even worse than that!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21" y="1509622"/>
            <a:ext cx="10489721" cy="4805209"/>
          </a:xfrm>
          <a:solidFill>
            <a:srgbClr val="66FFFF"/>
          </a:solidFill>
        </p:spPr>
        <p:txBody>
          <a:bodyPr>
            <a:normAutofit fontScale="92500" lnSpcReduction="20000"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--Given the White Patch, there is no corresponding dense object anywhere on the frontal (AP) X-ray!</a:t>
            </a:r>
          </a:p>
          <a:p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--In the real world, there must be one.*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--First public account: NYC press conference (Nov 10, 1993)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"Such an extremely dense object should have been as visible as a T. rex in downtown Manhattan at noon.”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Assassination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(1998), pp. 153-158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34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381" y="1190446"/>
            <a:ext cx="9144000" cy="103418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Kudos for Serious First Aide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774" y="2691442"/>
            <a:ext cx="9693214" cy="2346384"/>
          </a:xfrm>
          <a:solidFill>
            <a:srgbClr val="66FFFF"/>
          </a:solidFill>
        </p:spPr>
        <p:txBody>
          <a:bodyPr>
            <a:norm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Aguilar, Walt Brown, Milicent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Cranor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Kathy Evans, Douglas Horne, John Hunt, James Jenkins, Tim Nicholson, Randy Robertson, Albert Rossi, and Jeffrey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Sundberg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84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02" y="94889"/>
            <a:ext cx="8689675" cy="76775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479" y="1047190"/>
            <a:ext cx="5799827" cy="343318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e-book (on amazon):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www.amazon.com/s/ref=nb_sb_noss_1?url=search-alias%3Dstripbooks&amp;field-keywords=jfk%27s+head+wounds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  Peer-reviewed article</a:t>
            </a:r>
            <a:r>
              <a:rPr lang="en-US" dirty="0"/>
              <a:t>: </a:t>
            </a:r>
            <a:r>
              <a:rPr lang="en-US" dirty="0">
                <a:solidFill>
                  <a:schemeClr val="accent5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5"/>
                </a:solidFill>
                <a:hlinkClick r:id="rId3"/>
              </a:rPr>
              <a:t>www.journals.ke-i.org/index.php/mra/article/view/177/78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796" y="1274732"/>
            <a:ext cx="3776125" cy="562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6" y="4597970"/>
            <a:ext cx="6572250" cy="21431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46914">
            <a:off x="5998550" y="2035833"/>
            <a:ext cx="873513" cy="1811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2744915" y="4737454"/>
            <a:ext cx="704100" cy="1899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780" y="284672"/>
            <a:ext cx="9144000" cy="129889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JFK Autopsy Evidence: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52 years, is 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uest over?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79" y="1889184"/>
            <a:ext cx="9468929" cy="4968815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begin, we must credit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pioneering work of David Lifton and Harry Livingstone, especially their witness interviews.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William Law has provided magnificent interviews with the autopsy personnel—so buy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his book and DVD!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Douglas Horne’s work has been absolutely critical,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particular his “Two-Brain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Hypothesis,”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his confirmation that the autopsy photographs could not be matched to the only possible candidate camera lens.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of all though 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Horne’s breakthrough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discovery of the (illicit) activities of chief pathologist James J. Humes in the morgue before 8 PM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night.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steps of the medical cover-up are now well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understood; only a few details are missing.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44" y="573741"/>
            <a:ext cx="9144000" cy="19673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JFK’s head wounds did </a:t>
            </a:r>
            <a:r>
              <a:rPr lang="en-US" sz="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between Dallas and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Bethesda </a:t>
            </a:r>
            <a:r>
              <a:rPr lang="en-US" sz="4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644" y="2877671"/>
            <a:ext cx="9144000" cy="2366682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particular, a large occipital hole was seen at both sites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--eight Bethesda MDs confirmed this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--even Jenkins and McClelland agreed with one other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(My e-book: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JFK’s Head Wounds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—footnote 32)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549" y="421340"/>
            <a:ext cx="10188387" cy="14749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autopsy report does not agree with these Parkland and Bethesda witnesses!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584" y="2097741"/>
            <a:ext cx="10197352" cy="4823012"/>
          </a:xfrm>
          <a:solidFill>
            <a:srgbClr val="66FFFF"/>
          </a:solidFill>
        </p:spPr>
        <p:txBody>
          <a:bodyPr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utopsy sketches show a much larger defect than either McClelland or Jenkins saw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 the autopsy photos 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show no occipital hole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Humes performed an illicit sortie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official autopsy (enlarging the head wound in the process)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(criminal) purpose was solely to remove bullet fragments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 he was unable to remove metal fragments (possibly mercury) from the forehead shot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59" y="268941"/>
            <a:ext cx="10775575" cy="17977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 was a French farce of disappearing and re-appearing metal fragments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112" y="2329050"/>
            <a:ext cx="9545170" cy="4385515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Alan Belmont (FBI) reported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behind JFK’s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Dennis David received metal fragments from a Secret Service man (i.e., debris from 1-2 bullets)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Tom Robinson saw multiple metal fragments being removed from JFK’s brain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James Jenkins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saw a plastic bag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pieces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metal (and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bone fragments) placed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to JFK’s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128" y="215153"/>
            <a:ext cx="9144000" cy="9101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So these questions arise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1" y="1335741"/>
            <a:ext cx="9439835" cy="5271247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were these fragments removed?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carried them out of the morgue?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showed them to Dennis David?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brought them back into the morgue?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Why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the official autopsy report not cite them?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Where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did they go after the autopsy ended?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happened to the memo that Dennis David typed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stage manager (per Horne): Roy Kellerman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670" y="251012"/>
            <a:ext cx="9144000" cy="187838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Humes’s pre-autopsy escapade explains much…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645" y="2409731"/>
            <a:ext cx="9444319" cy="4170363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 the wound had changed (a lot) from Dallas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existence of the Belmont FBI memo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Tom Robinson saw a forehead wound—and also watched as multiple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 fragments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were removed.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no forehead wound was reported (it had been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incised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—as Boswell actually recalled!)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multiple </a:t>
            </a:r>
            <a:r>
              <a:rPr lang="en-US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skull X-rays were taken (i.e., so that Humes had time intervals to confirm that the offending fragments were gone)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Sibert and O’Neill missed Humes’s excellent adventure (they had been excluded from the morgue)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also consistent with Clarence Israel’s recollection (i.e., a morgue MD had mutilated 3 head wounds)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1890</Words>
  <Application>Microsoft Office PowerPoint</Application>
  <PresentationFormat>Widescreen</PresentationFormat>
  <Paragraphs>201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   </vt:lpstr>
      <vt:lpstr>PowerPoint Presentation</vt:lpstr>
      <vt:lpstr>The Quest for Reality in the JFK Autopsy:  A Status Report 52 Years Later</vt:lpstr>
      <vt:lpstr>The JFK Autopsy Evidence:  After 52 years, is the quest over?</vt:lpstr>
      <vt:lpstr>JFK’s head wounds did not change between Dallas and Bethesda  </vt:lpstr>
      <vt:lpstr>But the autopsy report does not agree with these Parkland and Bethesda witnesses!</vt:lpstr>
      <vt:lpstr>The result was a French farce of disappearing and re-appearing metal fragments</vt:lpstr>
      <vt:lpstr>So these questions arise…</vt:lpstr>
      <vt:lpstr>Humes’s pre-autopsy escapade explains much…</vt:lpstr>
      <vt:lpstr> --Thinking Fast and Slow (2011) by Daniel Kahneman–quotes in red below (Nobel Prize in Economic Sciences for his seminal work in psychology)</vt:lpstr>
      <vt:lpstr>Believers in a Variant of the Single Bullet Theory (SBT)</vt:lpstr>
      <vt:lpstr>So much for the appetizers; here is the “Main Course.” Note that this lecture is merely a summary, not a detailed argument.</vt:lpstr>
      <vt:lpstr>A Peer-Reviewed Article--  The JFK X-rays: The Saga of the Largest “Metallic” Fragment </vt:lpstr>
      <vt:lpstr>            A Peer-Reviewed Article–  The JFK X-rays: The Saga of the Largest “Metallic” Fragment </vt:lpstr>
      <vt:lpstr>JFK’s Dental X-rays</vt:lpstr>
      <vt:lpstr>A malpractice case?—No!</vt:lpstr>
      <vt:lpstr>A real bullet cross-section:  data from the two lateral X-rays</vt:lpstr>
      <vt:lpstr>The Harper Fragment (HF)</vt:lpstr>
      <vt:lpstr>Joe Riley’s claim: HF is parietal--because occipital bone does not show grooves or foramina</vt:lpstr>
      <vt:lpstr>HF as located by Dr. Cairns— 2 ½ - 3 inches above the spine</vt:lpstr>
      <vt:lpstr>Missing lambdoid sutures (superior to the green arrows)</vt:lpstr>
      <vt:lpstr>   Original autopsy catalog description of F8</vt:lpstr>
      <vt:lpstr>Fat pads are seen in photo F8— confirmed by Kirschner for the ARRB (and now also by Dr. Chesser)</vt:lpstr>
      <vt:lpstr>Discontinuity in ODs at the rear (where HF was missing)</vt:lpstr>
      <vt:lpstr>15 Clues: HF was occipital</vt:lpstr>
      <vt:lpstr>Three Headshots (Horne and I agree—so does the data!)</vt:lpstr>
      <vt:lpstr>Spatter patterns— note the bipolar exit plumes! But why don’t we see both in Z-313?</vt:lpstr>
      <vt:lpstr>JFK’s Head Wounds</vt:lpstr>
      <vt:lpstr>Enemy of the Truth: Why exclude the red trajectory?</vt:lpstr>
      <vt:lpstr>Quentin Schwinn saw an autopsy photo like this…</vt:lpstr>
      <vt:lpstr>The Medical Quest: Conclusions</vt:lpstr>
      <vt:lpstr>Inexplicable (and flagrant) violations of Z-film authenticity (re)surfaced while writing the e-book</vt:lpstr>
      <vt:lpstr>So we have yet another paradox</vt:lpstr>
      <vt:lpstr>Dr. Michael Chesser causes trouble:  the “White Patch” redux —red data (DM) vs. blue data (MC)—</vt:lpstr>
      <vt:lpstr>OD ratios: Petrous vs. Parietal-- the White Patch is confirmed</vt:lpstr>
      <vt:lpstr>But it is even worse than that!</vt:lpstr>
      <vt:lpstr>Kudos for Serious First Aide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JFK Medical Evidence: Nearly at the end of the Quest</dc:title>
  <dc:creator>DAVID MANTIK</dc:creator>
  <cp:lastModifiedBy>DAVID MANTIK</cp:lastModifiedBy>
  <cp:revision>447</cp:revision>
  <dcterms:created xsi:type="dcterms:W3CDTF">2015-11-13T02:47:24Z</dcterms:created>
  <dcterms:modified xsi:type="dcterms:W3CDTF">2015-11-21T16:30:13Z</dcterms:modified>
</cp:coreProperties>
</file>