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2"/>
  </p:notesMasterIdLst>
  <p:sldIdLst>
    <p:sldId id="256" r:id="rId2"/>
    <p:sldId id="468" r:id="rId3"/>
    <p:sldId id="258" r:id="rId4"/>
    <p:sldId id="469" r:id="rId5"/>
    <p:sldId id="470" r:id="rId6"/>
    <p:sldId id="430" r:id="rId7"/>
    <p:sldId id="429" r:id="rId8"/>
    <p:sldId id="367" r:id="rId9"/>
    <p:sldId id="283" r:id="rId10"/>
    <p:sldId id="451" r:id="rId11"/>
    <p:sldId id="330" r:id="rId12"/>
    <p:sldId id="331" r:id="rId13"/>
    <p:sldId id="261" r:id="rId14"/>
    <p:sldId id="260" r:id="rId15"/>
    <p:sldId id="262" r:id="rId16"/>
    <p:sldId id="263" r:id="rId17"/>
    <p:sldId id="337" r:id="rId18"/>
    <p:sldId id="357" r:id="rId19"/>
    <p:sldId id="359" r:id="rId20"/>
    <p:sldId id="265" r:id="rId21"/>
    <p:sldId id="303" r:id="rId22"/>
    <p:sldId id="350" r:id="rId23"/>
    <p:sldId id="267" r:id="rId24"/>
    <p:sldId id="304" r:id="rId25"/>
    <p:sldId id="405" r:id="rId26"/>
    <p:sldId id="455" r:id="rId27"/>
    <p:sldId id="411" r:id="rId28"/>
    <p:sldId id="409" r:id="rId29"/>
    <p:sldId id="342" r:id="rId30"/>
    <p:sldId id="354" r:id="rId31"/>
    <p:sldId id="463" r:id="rId32"/>
    <p:sldId id="461" r:id="rId33"/>
    <p:sldId id="363" r:id="rId34"/>
    <p:sldId id="324" r:id="rId35"/>
    <p:sldId id="333" r:id="rId36"/>
    <p:sldId id="472" r:id="rId37"/>
    <p:sldId id="360" r:id="rId38"/>
    <p:sldId id="473" r:id="rId39"/>
    <p:sldId id="268" r:id="rId40"/>
    <p:sldId id="298" r:id="rId41"/>
    <p:sldId id="306" r:id="rId42"/>
    <p:sldId id="309" r:id="rId43"/>
    <p:sldId id="310" r:id="rId44"/>
    <p:sldId id="300" r:id="rId45"/>
    <p:sldId id="269" r:id="rId46"/>
    <p:sldId id="332" r:id="rId47"/>
    <p:sldId id="270" r:id="rId48"/>
    <p:sldId id="278" r:id="rId49"/>
    <p:sldId id="271" r:id="rId50"/>
    <p:sldId id="273" r:id="rId51"/>
    <p:sldId id="288" r:id="rId52"/>
    <p:sldId id="274" r:id="rId53"/>
    <p:sldId id="307" r:id="rId54"/>
    <p:sldId id="326" r:id="rId55"/>
    <p:sldId id="327" r:id="rId56"/>
    <p:sldId id="338" r:id="rId57"/>
    <p:sldId id="277" r:id="rId58"/>
    <p:sldId id="311" r:id="rId59"/>
    <p:sldId id="414" r:id="rId60"/>
    <p:sldId id="328" r:id="rId61"/>
    <p:sldId id="314" r:id="rId62"/>
    <p:sldId id="322" r:id="rId63"/>
    <p:sldId id="390" r:id="rId64"/>
    <p:sldId id="341" r:id="rId65"/>
    <p:sldId id="301" r:id="rId66"/>
    <p:sldId id="323" r:id="rId67"/>
    <p:sldId id="353" r:id="rId68"/>
    <p:sldId id="343" r:id="rId69"/>
    <p:sldId id="344" r:id="rId70"/>
    <p:sldId id="313" r:id="rId71"/>
    <p:sldId id="319" r:id="rId72"/>
    <p:sldId id="387" r:id="rId73"/>
    <p:sldId id="388" r:id="rId74"/>
    <p:sldId id="392" r:id="rId75"/>
    <p:sldId id="393" r:id="rId76"/>
    <p:sldId id="434" r:id="rId77"/>
    <p:sldId id="346" r:id="rId78"/>
    <p:sldId id="345" r:id="rId79"/>
    <p:sldId id="349" r:id="rId80"/>
    <p:sldId id="347" r:id="rId81"/>
    <p:sldId id="351" r:id="rId82"/>
    <p:sldId id="408" r:id="rId83"/>
    <p:sldId id="435" r:id="rId84"/>
    <p:sldId id="424" r:id="rId85"/>
    <p:sldId id="403" r:id="rId86"/>
    <p:sldId id="453" r:id="rId87"/>
    <p:sldId id="321" r:id="rId88"/>
    <p:sldId id="335" r:id="rId89"/>
    <p:sldId id="426" r:id="rId90"/>
    <p:sldId id="440" r:id="rId91"/>
    <p:sldId id="294" r:id="rId92"/>
    <p:sldId id="295" r:id="rId93"/>
    <p:sldId id="290" r:id="rId94"/>
    <p:sldId id="291" r:id="rId95"/>
    <p:sldId id="289" r:id="rId96"/>
    <p:sldId id="296" r:id="rId97"/>
    <p:sldId id="320" r:id="rId98"/>
    <p:sldId id="279" r:id="rId99"/>
    <p:sldId id="382" r:id="rId100"/>
    <p:sldId id="457" r:id="rId101"/>
    <p:sldId id="442" r:id="rId102"/>
    <p:sldId id="452" r:id="rId103"/>
    <p:sldId id="423" r:id="rId104"/>
    <p:sldId id="375" r:id="rId105"/>
    <p:sldId id="415" r:id="rId106"/>
    <p:sldId id="418" r:id="rId107"/>
    <p:sldId id="419" r:id="rId108"/>
    <p:sldId id="466" r:id="rId109"/>
    <p:sldId id="376" r:id="rId110"/>
    <p:sldId id="407" r:id="rId111"/>
    <p:sldId id="447" r:id="rId112"/>
    <p:sldId id="450" r:id="rId113"/>
    <p:sldId id="448" r:id="rId114"/>
    <p:sldId id="397" r:id="rId115"/>
    <p:sldId id="398" r:id="rId116"/>
    <p:sldId id="420" r:id="rId117"/>
    <p:sldId id="421" r:id="rId118"/>
    <p:sldId id="422" r:id="rId119"/>
    <p:sldId id="425" r:id="rId120"/>
    <p:sldId id="464" r:id="rId121"/>
    <p:sldId id="437" r:id="rId122"/>
    <p:sldId id="436" r:id="rId123"/>
    <p:sldId id="364" r:id="rId124"/>
    <p:sldId id="400" r:id="rId125"/>
    <p:sldId id="366" r:id="rId126"/>
    <p:sldId id="370" r:id="rId127"/>
    <p:sldId id="459" r:id="rId128"/>
    <p:sldId id="467" r:id="rId129"/>
    <p:sldId id="417" r:id="rId130"/>
    <p:sldId id="280" r:id="rId131"/>
    <p:sldId id="325" r:id="rId132"/>
    <p:sldId id="329" r:id="rId133"/>
    <p:sldId id="371" r:id="rId134"/>
    <p:sldId id="374" r:id="rId135"/>
    <p:sldId id="355" r:id="rId136"/>
    <p:sldId id="412" r:id="rId137"/>
    <p:sldId id="297" r:id="rId138"/>
    <p:sldId id="416" r:id="rId139"/>
    <p:sldId id="378" r:id="rId140"/>
    <p:sldId id="281" r:id="rId1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43" autoAdjust="0"/>
    <p:restoredTop sz="94660"/>
  </p:normalViewPr>
  <p:slideViewPr>
    <p:cSldViewPr>
      <p:cViewPr varScale="1">
        <p:scale>
          <a:sx n="70" d="100"/>
          <a:sy n="70" d="100"/>
        </p:scale>
        <p:origin x="1188"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MANTIK" userId="86252f8d6718c5c7" providerId="LiveId" clId="{F1FE7CCF-948E-4802-BD48-537AC29F48B0}"/>
    <pc:docChg chg="modSld">
      <pc:chgData name="DAVID MANTIK" userId="86252f8d6718c5c7" providerId="LiveId" clId="{F1FE7CCF-948E-4802-BD48-537AC29F48B0}" dt="2022-08-07T05:16:33.142" v="0" actId="1076"/>
      <pc:docMkLst>
        <pc:docMk/>
      </pc:docMkLst>
      <pc:sldChg chg="modSp mod">
        <pc:chgData name="DAVID MANTIK" userId="86252f8d6718c5c7" providerId="LiveId" clId="{F1FE7CCF-948E-4802-BD48-537AC29F48B0}" dt="2022-08-07T05:16:33.142" v="0" actId="1076"/>
        <pc:sldMkLst>
          <pc:docMk/>
          <pc:sldMk cId="339694647" sldId="357"/>
        </pc:sldMkLst>
        <pc:picChg chg="mod">
          <ac:chgData name="DAVID MANTIK" userId="86252f8d6718c5c7" providerId="LiveId" clId="{F1FE7CCF-948E-4802-BD48-537AC29F48B0}" dt="2022-08-07T05:16:33.142" v="0" actId="1076"/>
          <ac:picMkLst>
            <pc:docMk/>
            <pc:sldMk cId="339694647" sldId="357"/>
            <ac:picMk id="5" creationId="{B7B00403-ADDC-4120-B6A1-C9E3114814F8}"/>
          </ac:picMkLst>
        </pc:picChg>
      </pc:sldChg>
    </pc:docChg>
  </pc:docChgLst>
  <pc:docChgLst>
    <pc:chgData name="DAVID MANTIK" userId="86252f8d6718c5c7" providerId="LiveId" clId="{4AD40FC7-A982-499C-AE24-F904D511F645}"/>
    <pc:docChg chg="custSel addSld delSld modSld">
      <pc:chgData name="DAVID MANTIK" userId="86252f8d6718c5c7" providerId="LiveId" clId="{4AD40FC7-A982-499C-AE24-F904D511F645}" dt="2021-11-14T17:41:00.952" v="125" actId="1076"/>
      <pc:docMkLst>
        <pc:docMk/>
      </pc:docMkLst>
      <pc:sldChg chg="modSp mod">
        <pc:chgData name="DAVID MANTIK" userId="86252f8d6718c5c7" providerId="LiveId" clId="{4AD40FC7-A982-499C-AE24-F904D511F645}" dt="2021-11-14T17:30:59.176" v="48" actId="27636"/>
        <pc:sldMkLst>
          <pc:docMk/>
          <pc:sldMk cId="3703219600" sldId="323"/>
        </pc:sldMkLst>
        <pc:spChg chg="mod">
          <ac:chgData name="DAVID MANTIK" userId="86252f8d6718c5c7" providerId="LiveId" clId="{4AD40FC7-A982-499C-AE24-F904D511F645}" dt="2021-11-14T17:30:59.176" v="48" actId="27636"/>
          <ac:spMkLst>
            <pc:docMk/>
            <pc:sldMk cId="3703219600" sldId="323"/>
            <ac:spMk id="3" creationId="{B28EB5D9-F744-40C3-ADBF-BCA38E453D2C}"/>
          </ac:spMkLst>
        </pc:spChg>
      </pc:sldChg>
      <pc:sldChg chg="del">
        <pc:chgData name="DAVID MANTIK" userId="86252f8d6718c5c7" providerId="LiveId" clId="{4AD40FC7-A982-499C-AE24-F904D511F645}" dt="2021-11-14T17:35:56.052" v="75" actId="47"/>
        <pc:sldMkLst>
          <pc:docMk/>
          <pc:sldMk cId="123122365" sldId="361"/>
        </pc:sldMkLst>
      </pc:sldChg>
      <pc:sldChg chg="addSp delSp modSp del mod">
        <pc:chgData name="DAVID MANTIK" userId="86252f8d6718c5c7" providerId="LiveId" clId="{4AD40FC7-A982-499C-AE24-F904D511F645}" dt="2021-11-14T17:35:51.707" v="74" actId="47"/>
        <pc:sldMkLst>
          <pc:docMk/>
          <pc:sldMk cId="0" sldId="471"/>
        </pc:sldMkLst>
        <pc:spChg chg="add mod">
          <ac:chgData name="DAVID MANTIK" userId="86252f8d6718c5c7" providerId="LiveId" clId="{4AD40FC7-A982-499C-AE24-F904D511F645}" dt="2021-11-14T17:27:12.439" v="0" actId="478"/>
          <ac:spMkLst>
            <pc:docMk/>
            <pc:sldMk cId="0" sldId="471"/>
            <ac:spMk id="4" creationId="{6EDB11C0-841C-4367-8547-C3C6E9C5CEC6}"/>
          </ac:spMkLst>
        </pc:spChg>
        <pc:picChg chg="add mod">
          <ac:chgData name="DAVID MANTIK" userId="86252f8d6718c5c7" providerId="LiveId" clId="{4AD40FC7-A982-499C-AE24-F904D511F645}" dt="2021-11-14T17:29:37.950" v="46" actId="1076"/>
          <ac:picMkLst>
            <pc:docMk/>
            <pc:sldMk cId="0" sldId="471"/>
            <ac:picMk id="8" creationId="{342C3988-B2D3-4D57-8DC7-A63EEE580CC3}"/>
          </ac:picMkLst>
        </pc:picChg>
        <pc:picChg chg="del">
          <ac:chgData name="DAVID MANTIK" userId="86252f8d6718c5c7" providerId="LiveId" clId="{4AD40FC7-A982-499C-AE24-F904D511F645}" dt="2021-11-14T17:27:12.439" v="0" actId="478"/>
          <ac:picMkLst>
            <pc:docMk/>
            <pc:sldMk cId="0" sldId="471"/>
            <ac:picMk id="1026" creationId="{00000000-0000-0000-0000-000000000000}"/>
          </ac:picMkLst>
        </pc:picChg>
      </pc:sldChg>
      <pc:sldChg chg="addSp delSp modSp new mod">
        <pc:chgData name="DAVID MANTIK" userId="86252f8d6718c5c7" providerId="LiveId" clId="{4AD40FC7-A982-499C-AE24-F904D511F645}" dt="2021-11-14T17:35:20.122" v="73" actId="1076"/>
        <pc:sldMkLst>
          <pc:docMk/>
          <pc:sldMk cId="490101565" sldId="472"/>
        </pc:sldMkLst>
        <pc:spChg chg="mod">
          <ac:chgData name="DAVID MANTIK" userId="86252f8d6718c5c7" providerId="LiveId" clId="{4AD40FC7-A982-499C-AE24-F904D511F645}" dt="2021-11-14T17:28:14.606" v="42" actId="20577"/>
          <ac:spMkLst>
            <pc:docMk/>
            <pc:sldMk cId="490101565" sldId="472"/>
            <ac:spMk id="2" creationId="{CFDAEC6C-8FC8-45BF-AC7E-0492FC82DBA9}"/>
          </ac:spMkLst>
        </pc:spChg>
        <pc:spChg chg="del">
          <ac:chgData name="DAVID MANTIK" userId="86252f8d6718c5c7" providerId="LiveId" clId="{4AD40FC7-A982-499C-AE24-F904D511F645}" dt="2021-11-14T17:27:38.131" v="3" actId="22"/>
          <ac:spMkLst>
            <pc:docMk/>
            <pc:sldMk cId="490101565" sldId="472"/>
            <ac:spMk id="3" creationId="{4BB86C55-3601-47C9-B70B-336193F729A5}"/>
          </ac:spMkLst>
        </pc:spChg>
        <pc:spChg chg="add mod">
          <ac:chgData name="DAVID MANTIK" userId="86252f8d6718c5c7" providerId="LiveId" clId="{4AD40FC7-A982-499C-AE24-F904D511F645}" dt="2021-11-14T17:29:08.208" v="43" actId="478"/>
          <ac:spMkLst>
            <pc:docMk/>
            <pc:sldMk cId="490101565" sldId="472"/>
            <ac:spMk id="7" creationId="{631D6604-8BDE-4164-8D32-ABEAAF4DD2AE}"/>
          </ac:spMkLst>
        </pc:spChg>
        <pc:spChg chg="add mod">
          <ac:chgData name="DAVID MANTIK" userId="86252f8d6718c5c7" providerId="LiveId" clId="{4AD40FC7-A982-499C-AE24-F904D511F645}" dt="2021-11-14T17:34:48.943" v="68" actId="1076"/>
          <ac:spMkLst>
            <pc:docMk/>
            <pc:sldMk cId="490101565" sldId="472"/>
            <ac:spMk id="10" creationId="{3865C6BF-7DAF-4798-AE60-F23058526FBA}"/>
          </ac:spMkLst>
        </pc:spChg>
        <pc:spChg chg="add del mod">
          <ac:chgData name="DAVID MANTIK" userId="86252f8d6718c5c7" providerId="LiveId" clId="{4AD40FC7-A982-499C-AE24-F904D511F645}" dt="2021-11-14T17:34:09.342" v="62" actId="478"/>
          <ac:spMkLst>
            <pc:docMk/>
            <pc:sldMk cId="490101565" sldId="472"/>
            <ac:spMk id="11" creationId="{5BD64C70-72A2-4DF0-9AA4-4386B004D6A1}"/>
          </ac:spMkLst>
        </pc:spChg>
        <pc:spChg chg="add del mod">
          <ac:chgData name="DAVID MANTIK" userId="86252f8d6718c5c7" providerId="LiveId" clId="{4AD40FC7-A982-499C-AE24-F904D511F645}" dt="2021-11-14T17:34:09.342" v="64"/>
          <ac:spMkLst>
            <pc:docMk/>
            <pc:sldMk cId="490101565" sldId="472"/>
            <ac:spMk id="12" creationId="{D767093B-A8CF-4265-BA1E-7E33225CBD37}"/>
          </ac:spMkLst>
        </pc:spChg>
        <pc:picChg chg="add del mod ord">
          <ac:chgData name="DAVID MANTIK" userId="86252f8d6718c5c7" providerId="LiveId" clId="{4AD40FC7-A982-499C-AE24-F904D511F645}" dt="2021-11-14T17:29:08.208" v="43" actId="478"/>
          <ac:picMkLst>
            <pc:docMk/>
            <pc:sldMk cId="490101565" sldId="472"/>
            <ac:picMk id="5" creationId="{04B3A7FD-44E2-4630-9254-D4FEF10CE2EC}"/>
          </ac:picMkLst>
        </pc:picChg>
        <pc:picChg chg="add mod">
          <ac:chgData name="DAVID MANTIK" userId="86252f8d6718c5c7" providerId="LiveId" clId="{4AD40FC7-A982-499C-AE24-F904D511F645}" dt="2021-11-14T17:35:04.962" v="70" actId="14100"/>
          <ac:picMkLst>
            <pc:docMk/>
            <pc:sldMk cId="490101565" sldId="472"/>
            <ac:picMk id="9" creationId="{9FAA6EE3-C79C-47B4-BCE1-5CE692C84866}"/>
          </ac:picMkLst>
        </pc:picChg>
        <pc:picChg chg="add mod">
          <ac:chgData name="DAVID MANTIK" userId="86252f8d6718c5c7" providerId="LiveId" clId="{4AD40FC7-A982-499C-AE24-F904D511F645}" dt="2021-11-14T17:35:20.122" v="73" actId="1076"/>
          <ac:picMkLst>
            <pc:docMk/>
            <pc:sldMk cId="490101565" sldId="472"/>
            <ac:picMk id="14" creationId="{8A9390DE-83E6-4231-AB12-0642EDD4ED95}"/>
          </ac:picMkLst>
        </pc:picChg>
      </pc:sldChg>
      <pc:sldChg chg="addSp delSp modSp new mod">
        <pc:chgData name="DAVID MANTIK" userId="86252f8d6718c5c7" providerId="LiveId" clId="{4AD40FC7-A982-499C-AE24-F904D511F645}" dt="2021-11-14T17:41:00.952" v="125" actId="1076"/>
        <pc:sldMkLst>
          <pc:docMk/>
          <pc:sldMk cId="3651526386" sldId="473"/>
        </pc:sldMkLst>
        <pc:spChg chg="mod">
          <ac:chgData name="DAVID MANTIK" userId="86252f8d6718c5c7" providerId="LiveId" clId="{4AD40FC7-A982-499C-AE24-F904D511F645}" dt="2021-11-14T17:40:41.560" v="120" actId="20577"/>
          <ac:spMkLst>
            <pc:docMk/>
            <pc:sldMk cId="3651526386" sldId="473"/>
            <ac:spMk id="2" creationId="{FEB235B2-81C6-4652-90A7-E109F7709E6B}"/>
          </ac:spMkLst>
        </pc:spChg>
        <pc:spChg chg="del">
          <ac:chgData name="DAVID MANTIK" userId="86252f8d6718c5c7" providerId="LiveId" clId="{4AD40FC7-A982-499C-AE24-F904D511F645}" dt="2021-11-14T17:38:25.315" v="77" actId="22"/>
          <ac:spMkLst>
            <pc:docMk/>
            <pc:sldMk cId="3651526386" sldId="473"/>
            <ac:spMk id="3" creationId="{7B044053-C84C-42A2-9E8C-D3DCAFB196CF}"/>
          </ac:spMkLst>
        </pc:spChg>
        <pc:picChg chg="add mod ord">
          <ac:chgData name="DAVID MANTIK" userId="86252f8d6718c5c7" providerId="LiveId" clId="{4AD40FC7-A982-499C-AE24-F904D511F645}" dt="2021-11-14T17:41:00.952" v="125" actId="1076"/>
          <ac:picMkLst>
            <pc:docMk/>
            <pc:sldMk cId="3651526386" sldId="473"/>
            <ac:picMk id="5" creationId="{4DEC595D-7825-466F-B6BB-582BF8D04A82}"/>
          </ac:picMkLst>
        </pc:picChg>
      </pc:sldChg>
    </pc:docChg>
  </pc:docChgLst>
  <pc:docChgLst>
    <pc:chgData name="DAVID MANTIK" userId="86252f8d6718c5c7" providerId="LiveId" clId="{D9BC5FA0-67FA-48E2-9B31-1934F4BC5A08}"/>
    <pc:docChg chg="custSel modSld">
      <pc:chgData name="DAVID MANTIK" userId="86252f8d6718c5c7" providerId="LiveId" clId="{D9BC5FA0-67FA-48E2-9B31-1934F4BC5A08}" dt="2023-08-05T23:25:31.749" v="1" actId="1076"/>
      <pc:docMkLst>
        <pc:docMk/>
      </pc:docMkLst>
      <pc:sldChg chg="delSp mod">
        <pc:chgData name="DAVID MANTIK" userId="86252f8d6718c5c7" providerId="LiveId" clId="{D9BC5FA0-67FA-48E2-9B31-1934F4BC5A08}" dt="2023-08-05T22:50:21.651" v="0" actId="478"/>
        <pc:sldMkLst>
          <pc:docMk/>
          <pc:sldMk cId="1252653250" sldId="397"/>
        </pc:sldMkLst>
        <pc:cxnChg chg="del">
          <ac:chgData name="DAVID MANTIK" userId="86252f8d6718c5c7" providerId="LiveId" clId="{D9BC5FA0-67FA-48E2-9B31-1934F4BC5A08}" dt="2023-08-05T22:50:21.651" v="0" actId="478"/>
          <ac:cxnSpMkLst>
            <pc:docMk/>
            <pc:sldMk cId="1252653250" sldId="397"/>
            <ac:cxnSpMk id="9" creationId="{FCE635AC-74BF-496D-8EBF-3D82236C1D2B}"/>
          </ac:cxnSpMkLst>
        </pc:cxnChg>
      </pc:sldChg>
      <pc:sldChg chg="modSp mod">
        <pc:chgData name="DAVID MANTIK" userId="86252f8d6718c5c7" providerId="LiveId" clId="{D9BC5FA0-67FA-48E2-9B31-1934F4BC5A08}" dt="2023-08-05T23:25:31.749" v="1" actId="1076"/>
        <pc:sldMkLst>
          <pc:docMk/>
          <pc:sldMk cId="2094058120" sldId="450"/>
        </pc:sldMkLst>
        <pc:picChg chg="mod">
          <ac:chgData name="DAVID MANTIK" userId="86252f8d6718c5c7" providerId="LiveId" clId="{D9BC5FA0-67FA-48E2-9B31-1934F4BC5A08}" dt="2023-08-05T23:25:31.749" v="1" actId="1076"/>
          <ac:picMkLst>
            <pc:docMk/>
            <pc:sldMk cId="2094058120" sldId="450"/>
            <ac:picMk id="3" creationId="{88DCB29E-2565-4D84-8BCA-953B533159F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E31067-31CC-4401-B6A1-515E4FF7C3D7}"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US"/>
        </a:p>
      </dgm:t>
    </dgm:pt>
    <dgm:pt modelId="{A8E61E59-CBCA-4805-8C3E-86D5AAE697F3}">
      <dgm:prSet/>
      <dgm:spPr>
        <a:ln w="57150">
          <a:solidFill>
            <a:srgbClr val="C00000"/>
          </a:solidFill>
        </a:ln>
      </dgm:spPr>
      <dgm:t>
        <a:bodyPr/>
        <a:lstStyle/>
        <a:p>
          <a:r>
            <a:rPr lang="en-US" dirty="0"/>
            <a:t>Imagine: The multiple dilemmas faced by the autopsy pathologists </a:t>
          </a:r>
        </a:p>
      </dgm:t>
    </dgm:pt>
    <dgm:pt modelId="{B67204E4-4EE8-4147-86AE-1EAF31A44E7F}" type="parTrans" cxnId="{A27FD9EE-5B6D-4883-9749-7717F069E62C}">
      <dgm:prSet/>
      <dgm:spPr/>
      <dgm:t>
        <a:bodyPr/>
        <a:lstStyle/>
        <a:p>
          <a:endParaRPr lang="en-US"/>
        </a:p>
      </dgm:t>
    </dgm:pt>
    <dgm:pt modelId="{0E08B47C-3FCA-4A59-B575-91059CE46AE1}" type="sibTrans" cxnId="{A27FD9EE-5B6D-4883-9749-7717F069E62C}">
      <dgm:prSet/>
      <dgm:spPr/>
      <dgm:t>
        <a:bodyPr/>
        <a:lstStyle/>
        <a:p>
          <a:endParaRPr lang="en-US" dirty="0"/>
        </a:p>
      </dgm:t>
    </dgm:pt>
    <dgm:pt modelId="{E4BC26F8-88FA-4768-BFA8-83E73C28BDAE}">
      <dgm:prSet/>
      <dgm:spPr>
        <a:ln w="57150">
          <a:solidFill>
            <a:srgbClr val="C00000"/>
          </a:solidFill>
        </a:ln>
      </dgm:spPr>
      <dgm:t>
        <a:bodyPr/>
        <a:lstStyle/>
        <a:p>
          <a:r>
            <a:rPr lang="en-US" dirty="0"/>
            <a:t>Their Solutions</a:t>
          </a:r>
        </a:p>
      </dgm:t>
    </dgm:pt>
    <dgm:pt modelId="{6D910116-D8DE-4B2B-B3F0-569270EB9440}" type="parTrans" cxnId="{BA60DCE7-7EF6-42F5-B03D-DD7A5D9BD350}">
      <dgm:prSet/>
      <dgm:spPr/>
      <dgm:t>
        <a:bodyPr/>
        <a:lstStyle/>
        <a:p>
          <a:endParaRPr lang="en-US"/>
        </a:p>
      </dgm:t>
    </dgm:pt>
    <dgm:pt modelId="{D4ED5E7B-E06E-47FD-8616-8C6CA66B4A73}" type="sibTrans" cxnId="{BA60DCE7-7EF6-42F5-B03D-DD7A5D9BD350}">
      <dgm:prSet/>
      <dgm:spPr/>
      <dgm:t>
        <a:bodyPr/>
        <a:lstStyle/>
        <a:p>
          <a:endParaRPr lang="en-US" dirty="0"/>
        </a:p>
      </dgm:t>
    </dgm:pt>
    <dgm:pt modelId="{A3C07D32-CBB7-45A1-BCB3-A7CF5CA1F6E2}">
      <dgm:prSet/>
      <dgm:spPr>
        <a:ln w="57150">
          <a:solidFill>
            <a:srgbClr val="C00000"/>
          </a:solidFill>
        </a:ln>
      </dgm:spPr>
      <dgm:t>
        <a:bodyPr/>
        <a:lstStyle/>
        <a:p>
          <a:r>
            <a:rPr lang="en-US" dirty="0"/>
            <a:t>What the pathologists did not know at the autopsy</a:t>
          </a:r>
        </a:p>
      </dgm:t>
    </dgm:pt>
    <dgm:pt modelId="{438A6FA3-6991-489A-9E16-FFB13DC85984}" type="parTrans" cxnId="{A3D4FFB4-8AA5-4DC3-BDFD-5307A05E3B1D}">
      <dgm:prSet/>
      <dgm:spPr/>
      <dgm:t>
        <a:bodyPr/>
        <a:lstStyle/>
        <a:p>
          <a:endParaRPr lang="en-US"/>
        </a:p>
      </dgm:t>
    </dgm:pt>
    <dgm:pt modelId="{D6B11C71-2B28-4CB3-B434-27E7A997C407}" type="sibTrans" cxnId="{A3D4FFB4-8AA5-4DC3-BDFD-5307A05E3B1D}">
      <dgm:prSet/>
      <dgm:spPr/>
      <dgm:t>
        <a:bodyPr/>
        <a:lstStyle/>
        <a:p>
          <a:endParaRPr lang="en-US" dirty="0"/>
        </a:p>
      </dgm:t>
    </dgm:pt>
    <dgm:pt modelId="{7C2533A6-B147-4D92-9CC9-29AC2D6A1FDE}">
      <dgm:prSet/>
      <dgm:spPr>
        <a:ln w="57150">
          <a:solidFill>
            <a:srgbClr val="C00000"/>
          </a:solidFill>
        </a:ln>
      </dgm:spPr>
      <dgm:t>
        <a:bodyPr/>
        <a:lstStyle/>
        <a:p>
          <a:r>
            <a:rPr lang="en-US" dirty="0"/>
            <a:t>The Official Radiologists:</a:t>
          </a:r>
        </a:p>
      </dgm:t>
    </dgm:pt>
    <dgm:pt modelId="{C6B1F871-6B95-4F5B-A30A-5B3C9D0CE6AF}" type="parTrans" cxnId="{6EFA5E0C-8142-4716-979F-B1A4C949A94F}">
      <dgm:prSet/>
      <dgm:spPr/>
      <dgm:t>
        <a:bodyPr/>
        <a:lstStyle/>
        <a:p>
          <a:endParaRPr lang="en-US"/>
        </a:p>
      </dgm:t>
    </dgm:pt>
    <dgm:pt modelId="{294CE1A1-34CA-407C-A2FA-92E17AA9CB4E}" type="sibTrans" cxnId="{6EFA5E0C-8142-4716-979F-B1A4C949A94F}">
      <dgm:prSet/>
      <dgm:spPr/>
      <dgm:t>
        <a:bodyPr/>
        <a:lstStyle/>
        <a:p>
          <a:endParaRPr lang="en-US" dirty="0"/>
        </a:p>
      </dgm:t>
    </dgm:pt>
    <dgm:pt modelId="{BE7EDFF1-A2BE-4CD5-A547-E550E108B70F}">
      <dgm:prSet/>
      <dgm:spPr>
        <a:ln w="57150">
          <a:solidFill>
            <a:srgbClr val="C00000"/>
          </a:solidFill>
        </a:ln>
      </dgm:spPr>
      <dgm:t>
        <a:bodyPr/>
        <a:lstStyle/>
        <a:p>
          <a:r>
            <a:rPr lang="en-US" dirty="0"/>
            <a:t>--How they misled us</a:t>
          </a:r>
        </a:p>
      </dgm:t>
    </dgm:pt>
    <dgm:pt modelId="{177C80A4-E357-4711-AF93-0A1CBDAFB131}" type="parTrans" cxnId="{307E5F60-58AB-4178-B716-6E0D524FF494}">
      <dgm:prSet/>
      <dgm:spPr/>
      <dgm:t>
        <a:bodyPr/>
        <a:lstStyle/>
        <a:p>
          <a:endParaRPr lang="en-US"/>
        </a:p>
      </dgm:t>
    </dgm:pt>
    <dgm:pt modelId="{0EA6F344-A597-488A-81D8-037D0845E006}" type="sibTrans" cxnId="{307E5F60-58AB-4178-B716-6E0D524FF494}">
      <dgm:prSet/>
      <dgm:spPr/>
      <dgm:t>
        <a:bodyPr/>
        <a:lstStyle/>
        <a:p>
          <a:endParaRPr lang="en-US"/>
        </a:p>
      </dgm:t>
    </dgm:pt>
    <dgm:pt modelId="{3D6B1448-E7A9-4BA4-A823-3264CD33FCA4}">
      <dgm:prSet/>
      <dgm:spPr>
        <a:ln w="57150">
          <a:solidFill>
            <a:srgbClr val="C00000"/>
          </a:solidFill>
        </a:ln>
      </dgm:spPr>
      <dgm:t>
        <a:bodyPr/>
        <a:lstStyle/>
        <a:p>
          <a:r>
            <a:rPr lang="en-US" dirty="0"/>
            <a:t>--What they missed</a:t>
          </a:r>
        </a:p>
      </dgm:t>
    </dgm:pt>
    <dgm:pt modelId="{DE9A8ADB-F0B6-4361-AF16-B02B7B12AEF3}" type="parTrans" cxnId="{2983C193-79B5-4F65-9375-55BC5A390EDA}">
      <dgm:prSet/>
      <dgm:spPr/>
      <dgm:t>
        <a:bodyPr/>
        <a:lstStyle/>
        <a:p>
          <a:endParaRPr lang="en-US"/>
        </a:p>
      </dgm:t>
    </dgm:pt>
    <dgm:pt modelId="{05DE1905-B2BC-4BC7-A497-BFB99897A61E}" type="sibTrans" cxnId="{2983C193-79B5-4F65-9375-55BC5A390EDA}">
      <dgm:prSet/>
      <dgm:spPr/>
      <dgm:t>
        <a:bodyPr/>
        <a:lstStyle/>
        <a:p>
          <a:endParaRPr lang="en-US"/>
        </a:p>
      </dgm:t>
    </dgm:pt>
    <dgm:pt modelId="{D610DBAE-AA58-4439-AAEB-0F73C5E5D217}">
      <dgm:prSet/>
      <dgm:spPr>
        <a:ln w="57150">
          <a:solidFill>
            <a:srgbClr val="C00000"/>
          </a:solidFill>
        </a:ln>
      </dgm:spPr>
      <dgm:t>
        <a:bodyPr/>
        <a:lstStyle/>
        <a:p>
          <a:r>
            <a:rPr lang="en-US" dirty="0"/>
            <a:t>The Harper Fragment: 15 Clues for its Occipital Origin</a:t>
          </a:r>
        </a:p>
      </dgm:t>
    </dgm:pt>
    <dgm:pt modelId="{A9AA3472-076E-45AF-9401-02319857DAF0}" type="parTrans" cxnId="{BA89AAB5-A2A4-4BFF-BB09-2C9DDC3508A0}">
      <dgm:prSet/>
      <dgm:spPr/>
      <dgm:t>
        <a:bodyPr/>
        <a:lstStyle/>
        <a:p>
          <a:endParaRPr lang="en-US"/>
        </a:p>
      </dgm:t>
    </dgm:pt>
    <dgm:pt modelId="{926AC089-6B41-41C3-BE48-E3C0B7BF2F1A}" type="sibTrans" cxnId="{BA89AAB5-A2A4-4BFF-BB09-2C9DDC3508A0}">
      <dgm:prSet/>
      <dgm:spPr/>
      <dgm:t>
        <a:bodyPr/>
        <a:lstStyle/>
        <a:p>
          <a:endParaRPr lang="en-US" dirty="0"/>
        </a:p>
      </dgm:t>
    </dgm:pt>
    <dgm:pt modelId="{6ACD19FB-F9A3-492B-8644-8AE900B5AD7C}">
      <dgm:prSet/>
      <dgm:spPr>
        <a:ln w="57150">
          <a:solidFill>
            <a:srgbClr val="C00000"/>
          </a:solidFill>
        </a:ln>
      </dgm:spPr>
      <dgm:t>
        <a:bodyPr/>
        <a:lstStyle/>
        <a:p>
          <a:r>
            <a:rPr lang="en-US" dirty="0">
              <a:solidFill>
                <a:schemeClr val="bg1"/>
              </a:solidFill>
            </a:rPr>
            <a:t>Persistent Preposterous Paradoxes</a:t>
          </a:r>
        </a:p>
      </dgm:t>
    </dgm:pt>
    <dgm:pt modelId="{8CD749B3-D0EF-4145-B7EA-06AF9BA3A474}" type="parTrans" cxnId="{34DDD436-1EAA-47CB-AAE1-D131C866C500}">
      <dgm:prSet/>
      <dgm:spPr/>
      <dgm:t>
        <a:bodyPr/>
        <a:lstStyle/>
        <a:p>
          <a:endParaRPr lang="en-US"/>
        </a:p>
      </dgm:t>
    </dgm:pt>
    <dgm:pt modelId="{E14036FB-2EAF-4744-9368-3761013DAE3E}" type="sibTrans" cxnId="{34DDD436-1EAA-47CB-AAE1-D131C866C500}">
      <dgm:prSet/>
      <dgm:spPr/>
      <dgm:t>
        <a:bodyPr/>
        <a:lstStyle/>
        <a:p>
          <a:endParaRPr lang="en-US" dirty="0"/>
        </a:p>
      </dgm:t>
    </dgm:pt>
    <dgm:pt modelId="{9FF2B019-1BE7-4691-B094-121102FF0EA0}">
      <dgm:prSet/>
      <dgm:spPr>
        <a:ln w="57150">
          <a:solidFill>
            <a:srgbClr val="C00000"/>
          </a:solidFill>
        </a:ln>
      </dgm:spPr>
      <dgm:t>
        <a:bodyPr/>
        <a:lstStyle/>
        <a:p>
          <a:r>
            <a:rPr lang="en-US" dirty="0"/>
            <a:t>Conclusion: Stanley Milgram and Obedience to Authority</a:t>
          </a:r>
        </a:p>
      </dgm:t>
    </dgm:pt>
    <dgm:pt modelId="{CA661B7E-2D8E-4EE0-BE2D-5C2BCC3C013A}" type="parTrans" cxnId="{0D2B5EEC-3622-4495-A213-04A41D93BA10}">
      <dgm:prSet/>
      <dgm:spPr/>
      <dgm:t>
        <a:bodyPr/>
        <a:lstStyle/>
        <a:p>
          <a:endParaRPr lang="en-US"/>
        </a:p>
      </dgm:t>
    </dgm:pt>
    <dgm:pt modelId="{CE27D65D-B54B-434A-B46B-47C3AC990028}" type="sibTrans" cxnId="{0D2B5EEC-3622-4495-A213-04A41D93BA10}">
      <dgm:prSet/>
      <dgm:spPr/>
      <dgm:t>
        <a:bodyPr/>
        <a:lstStyle/>
        <a:p>
          <a:endParaRPr lang="en-US"/>
        </a:p>
      </dgm:t>
    </dgm:pt>
    <dgm:pt modelId="{5C34E5C9-BAA7-4813-827F-A487E224D538}" type="pres">
      <dgm:prSet presAssocID="{6BE31067-31CC-4401-B6A1-515E4FF7C3D7}" presName="Name0" presStyleCnt="0">
        <dgm:presLayoutVars>
          <dgm:dir/>
          <dgm:resizeHandles val="exact"/>
        </dgm:presLayoutVars>
      </dgm:prSet>
      <dgm:spPr/>
    </dgm:pt>
    <dgm:pt modelId="{3FCBA8ED-7330-4245-B660-96198BC3658D}" type="pres">
      <dgm:prSet presAssocID="{A8E61E59-CBCA-4805-8C3E-86D5AAE697F3}" presName="node" presStyleLbl="node1" presStyleIdx="0" presStyleCnt="7">
        <dgm:presLayoutVars>
          <dgm:bulletEnabled val="1"/>
        </dgm:presLayoutVars>
      </dgm:prSet>
      <dgm:spPr/>
    </dgm:pt>
    <dgm:pt modelId="{61FBC20E-EF21-4CB8-84B7-E2F4E9BE875C}" type="pres">
      <dgm:prSet presAssocID="{0E08B47C-3FCA-4A59-B575-91059CE46AE1}" presName="sibTrans" presStyleLbl="sibTrans1D1" presStyleIdx="0" presStyleCnt="6"/>
      <dgm:spPr/>
    </dgm:pt>
    <dgm:pt modelId="{B09C54E7-F8EC-4119-970E-049CE7E87B95}" type="pres">
      <dgm:prSet presAssocID="{0E08B47C-3FCA-4A59-B575-91059CE46AE1}" presName="connectorText" presStyleLbl="sibTrans1D1" presStyleIdx="0" presStyleCnt="6"/>
      <dgm:spPr/>
    </dgm:pt>
    <dgm:pt modelId="{7E9E013C-8950-44E4-8BE7-A63C73FBD95B}" type="pres">
      <dgm:prSet presAssocID="{E4BC26F8-88FA-4768-BFA8-83E73C28BDAE}" presName="node" presStyleLbl="node1" presStyleIdx="1" presStyleCnt="7">
        <dgm:presLayoutVars>
          <dgm:bulletEnabled val="1"/>
        </dgm:presLayoutVars>
      </dgm:prSet>
      <dgm:spPr/>
    </dgm:pt>
    <dgm:pt modelId="{B85068F5-DFDF-4D44-9D5A-D1431587C409}" type="pres">
      <dgm:prSet presAssocID="{D4ED5E7B-E06E-47FD-8616-8C6CA66B4A73}" presName="sibTrans" presStyleLbl="sibTrans1D1" presStyleIdx="1" presStyleCnt="6"/>
      <dgm:spPr/>
    </dgm:pt>
    <dgm:pt modelId="{F35C23DF-4CCB-495E-AD5C-341F660663EC}" type="pres">
      <dgm:prSet presAssocID="{D4ED5E7B-E06E-47FD-8616-8C6CA66B4A73}" presName="connectorText" presStyleLbl="sibTrans1D1" presStyleIdx="1" presStyleCnt="6"/>
      <dgm:spPr/>
    </dgm:pt>
    <dgm:pt modelId="{E4041B27-C79E-4ABB-BE7A-62A25A39CE0C}" type="pres">
      <dgm:prSet presAssocID="{A3C07D32-CBB7-45A1-BCB3-A7CF5CA1F6E2}" presName="node" presStyleLbl="node1" presStyleIdx="2" presStyleCnt="7">
        <dgm:presLayoutVars>
          <dgm:bulletEnabled val="1"/>
        </dgm:presLayoutVars>
      </dgm:prSet>
      <dgm:spPr/>
    </dgm:pt>
    <dgm:pt modelId="{EEC4F3A3-74B3-4985-A709-E2D765B55FE8}" type="pres">
      <dgm:prSet presAssocID="{D6B11C71-2B28-4CB3-B434-27E7A997C407}" presName="sibTrans" presStyleLbl="sibTrans1D1" presStyleIdx="2" presStyleCnt="6"/>
      <dgm:spPr/>
    </dgm:pt>
    <dgm:pt modelId="{1C7C4641-BC14-47C6-B8EA-2144CBB0F79D}" type="pres">
      <dgm:prSet presAssocID="{D6B11C71-2B28-4CB3-B434-27E7A997C407}" presName="connectorText" presStyleLbl="sibTrans1D1" presStyleIdx="2" presStyleCnt="6"/>
      <dgm:spPr/>
    </dgm:pt>
    <dgm:pt modelId="{CA8B4400-AA14-4093-97C0-20723ED44E30}" type="pres">
      <dgm:prSet presAssocID="{7C2533A6-B147-4D92-9CC9-29AC2D6A1FDE}" presName="node" presStyleLbl="node1" presStyleIdx="3" presStyleCnt="7">
        <dgm:presLayoutVars>
          <dgm:bulletEnabled val="1"/>
        </dgm:presLayoutVars>
      </dgm:prSet>
      <dgm:spPr/>
    </dgm:pt>
    <dgm:pt modelId="{82FFB956-C192-42A4-9F4C-DE755A459A2D}" type="pres">
      <dgm:prSet presAssocID="{294CE1A1-34CA-407C-A2FA-92E17AA9CB4E}" presName="sibTrans" presStyleLbl="sibTrans1D1" presStyleIdx="3" presStyleCnt="6"/>
      <dgm:spPr/>
    </dgm:pt>
    <dgm:pt modelId="{0893DCBF-9F38-4FFF-A5B8-8D6FFCB6F454}" type="pres">
      <dgm:prSet presAssocID="{294CE1A1-34CA-407C-A2FA-92E17AA9CB4E}" presName="connectorText" presStyleLbl="sibTrans1D1" presStyleIdx="3" presStyleCnt="6"/>
      <dgm:spPr/>
    </dgm:pt>
    <dgm:pt modelId="{95381BFB-A458-4787-A9F5-2BEB7811E4F4}" type="pres">
      <dgm:prSet presAssocID="{D610DBAE-AA58-4439-AAEB-0F73C5E5D217}" presName="node" presStyleLbl="node1" presStyleIdx="4" presStyleCnt="7">
        <dgm:presLayoutVars>
          <dgm:bulletEnabled val="1"/>
        </dgm:presLayoutVars>
      </dgm:prSet>
      <dgm:spPr/>
    </dgm:pt>
    <dgm:pt modelId="{3F5E1E98-D489-4E57-B113-C2BA8340F0B5}" type="pres">
      <dgm:prSet presAssocID="{926AC089-6B41-41C3-BE48-E3C0B7BF2F1A}" presName="sibTrans" presStyleLbl="sibTrans1D1" presStyleIdx="4" presStyleCnt="6"/>
      <dgm:spPr/>
    </dgm:pt>
    <dgm:pt modelId="{89968B71-54E4-4564-9929-54044C4F13B1}" type="pres">
      <dgm:prSet presAssocID="{926AC089-6B41-41C3-BE48-E3C0B7BF2F1A}" presName="connectorText" presStyleLbl="sibTrans1D1" presStyleIdx="4" presStyleCnt="6"/>
      <dgm:spPr/>
    </dgm:pt>
    <dgm:pt modelId="{C4EEA230-5547-4F29-93A9-D6AAC35CA70B}" type="pres">
      <dgm:prSet presAssocID="{6ACD19FB-F9A3-492B-8644-8AE900B5AD7C}" presName="node" presStyleLbl="node1" presStyleIdx="5" presStyleCnt="7">
        <dgm:presLayoutVars>
          <dgm:bulletEnabled val="1"/>
        </dgm:presLayoutVars>
      </dgm:prSet>
      <dgm:spPr/>
    </dgm:pt>
    <dgm:pt modelId="{9E6E975A-B4EB-441E-B0F5-C5F8769B794E}" type="pres">
      <dgm:prSet presAssocID="{E14036FB-2EAF-4744-9368-3761013DAE3E}" presName="sibTrans" presStyleLbl="sibTrans1D1" presStyleIdx="5" presStyleCnt="6"/>
      <dgm:spPr/>
    </dgm:pt>
    <dgm:pt modelId="{DC76D3AA-AB62-4F4B-B2A8-F81A9A0F4043}" type="pres">
      <dgm:prSet presAssocID="{E14036FB-2EAF-4744-9368-3761013DAE3E}" presName="connectorText" presStyleLbl="sibTrans1D1" presStyleIdx="5" presStyleCnt="6"/>
      <dgm:spPr/>
    </dgm:pt>
    <dgm:pt modelId="{42775EA5-5C87-4CB3-8EBA-11B0E0F0A305}" type="pres">
      <dgm:prSet presAssocID="{9FF2B019-1BE7-4691-B094-121102FF0EA0}" presName="node" presStyleLbl="node1" presStyleIdx="6" presStyleCnt="7">
        <dgm:presLayoutVars>
          <dgm:bulletEnabled val="1"/>
        </dgm:presLayoutVars>
      </dgm:prSet>
      <dgm:spPr/>
    </dgm:pt>
  </dgm:ptLst>
  <dgm:cxnLst>
    <dgm:cxn modelId="{5E3C9904-5F77-48B9-9B9D-CA73EC526BE8}" type="presOf" srcId="{294CE1A1-34CA-407C-A2FA-92E17AA9CB4E}" destId="{82FFB956-C192-42A4-9F4C-DE755A459A2D}" srcOrd="0" destOrd="0" presId="urn:microsoft.com/office/officeart/2016/7/layout/RepeatingBendingProcessNew"/>
    <dgm:cxn modelId="{5594D904-B855-439F-B1D5-5F890922865B}" type="presOf" srcId="{D4ED5E7B-E06E-47FD-8616-8C6CA66B4A73}" destId="{F35C23DF-4CCB-495E-AD5C-341F660663EC}" srcOrd="1" destOrd="0" presId="urn:microsoft.com/office/officeart/2016/7/layout/RepeatingBendingProcessNew"/>
    <dgm:cxn modelId="{57B40C05-E65A-447E-B037-CADBC6037CC0}" type="presOf" srcId="{294CE1A1-34CA-407C-A2FA-92E17AA9CB4E}" destId="{0893DCBF-9F38-4FFF-A5B8-8D6FFCB6F454}" srcOrd="1" destOrd="0" presId="urn:microsoft.com/office/officeart/2016/7/layout/RepeatingBendingProcessNew"/>
    <dgm:cxn modelId="{6EFA5E0C-8142-4716-979F-B1A4C949A94F}" srcId="{6BE31067-31CC-4401-B6A1-515E4FF7C3D7}" destId="{7C2533A6-B147-4D92-9CC9-29AC2D6A1FDE}" srcOrd="3" destOrd="0" parTransId="{C6B1F871-6B95-4F5B-A30A-5B3C9D0CE6AF}" sibTransId="{294CE1A1-34CA-407C-A2FA-92E17AA9CB4E}"/>
    <dgm:cxn modelId="{D450590E-9424-4AD9-9F48-868316CE980D}" type="presOf" srcId="{9FF2B019-1BE7-4691-B094-121102FF0EA0}" destId="{42775EA5-5C87-4CB3-8EBA-11B0E0F0A305}" srcOrd="0" destOrd="0" presId="urn:microsoft.com/office/officeart/2016/7/layout/RepeatingBendingProcessNew"/>
    <dgm:cxn modelId="{E8255620-01FF-4E19-A6F6-0A24B01BD82F}" type="presOf" srcId="{BE7EDFF1-A2BE-4CD5-A547-E550E108B70F}" destId="{CA8B4400-AA14-4093-97C0-20723ED44E30}" srcOrd="0" destOrd="1" presId="urn:microsoft.com/office/officeart/2016/7/layout/RepeatingBendingProcessNew"/>
    <dgm:cxn modelId="{D2487B35-0657-4455-8BEC-F0CE988D0D5E}" type="presOf" srcId="{926AC089-6B41-41C3-BE48-E3C0B7BF2F1A}" destId="{89968B71-54E4-4564-9929-54044C4F13B1}" srcOrd="1" destOrd="0" presId="urn:microsoft.com/office/officeart/2016/7/layout/RepeatingBendingProcessNew"/>
    <dgm:cxn modelId="{34DDD436-1EAA-47CB-AAE1-D131C866C500}" srcId="{6BE31067-31CC-4401-B6A1-515E4FF7C3D7}" destId="{6ACD19FB-F9A3-492B-8644-8AE900B5AD7C}" srcOrd="5" destOrd="0" parTransId="{8CD749B3-D0EF-4145-B7EA-06AF9BA3A474}" sibTransId="{E14036FB-2EAF-4744-9368-3761013DAE3E}"/>
    <dgm:cxn modelId="{B6C54438-9709-4177-A1A6-0A55EFE60FB5}" type="presOf" srcId="{A8E61E59-CBCA-4805-8C3E-86D5AAE697F3}" destId="{3FCBA8ED-7330-4245-B660-96198BC3658D}" srcOrd="0" destOrd="0" presId="urn:microsoft.com/office/officeart/2016/7/layout/RepeatingBendingProcessNew"/>
    <dgm:cxn modelId="{1F6B285D-3C59-4A2C-AD56-9AFFEA607688}" type="presOf" srcId="{0E08B47C-3FCA-4A59-B575-91059CE46AE1}" destId="{B09C54E7-F8EC-4119-970E-049CE7E87B95}" srcOrd="1" destOrd="0" presId="urn:microsoft.com/office/officeart/2016/7/layout/RepeatingBendingProcessNew"/>
    <dgm:cxn modelId="{307E5F60-58AB-4178-B716-6E0D524FF494}" srcId="{7C2533A6-B147-4D92-9CC9-29AC2D6A1FDE}" destId="{BE7EDFF1-A2BE-4CD5-A547-E550E108B70F}" srcOrd="0" destOrd="0" parTransId="{177C80A4-E357-4711-AF93-0A1CBDAFB131}" sibTransId="{0EA6F344-A597-488A-81D8-037D0845E006}"/>
    <dgm:cxn modelId="{FDEBAF4B-B5F6-40ED-B9D6-BF5F3AE0E477}" type="presOf" srcId="{926AC089-6B41-41C3-BE48-E3C0B7BF2F1A}" destId="{3F5E1E98-D489-4E57-B113-C2BA8340F0B5}" srcOrd="0" destOrd="0" presId="urn:microsoft.com/office/officeart/2016/7/layout/RepeatingBendingProcessNew"/>
    <dgm:cxn modelId="{0B171677-A219-4795-88C2-1CEB2F1EE2A1}" type="presOf" srcId="{D610DBAE-AA58-4439-AAEB-0F73C5E5D217}" destId="{95381BFB-A458-4787-A9F5-2BEB7811E4F4}" srcOrd="0" destOrd="0" presId="urn:microsoft.com/office/officeart/2016/7/layout/RepeatingBendingProcessNew"/>
    <dgm:cxn modelId="{4F268D7A-944C-40A4-AE06-06E3064ED55B}" type="presOf" srcId="{D6B11C71-2B28-4CB3-B434-27E7A997C407}" destId="{EEC4F3A3-74B3-4985-A709-E2D765B55FE8}" srcOrd="0" destOrd="0" presId="urn:microsoft.com/office/officeart/2016/7/layout/RepeatingBendingProcessNew"/>
    <dgm:cxn modelId="{979D0980-211C-4F57-973A-515BAB00570A}" type="presOf" srcId="{D4ED5E7B-E06E-47FD-8616-8C6CA66B4A73}" destId="{B85068F5-DFDF-4D44-9D5A-D1431587C409}" srcOrd="0" destOrd="0" presId="urn:microsoft.com/office/officeart/2016/7/layout/RepeatingBendingProcessNew"/>
    <dgm:cxn modelId="{6BBBFB82-C448-4FA8-BBF1-359CFDDBB187}" type="presOf" srcId="{A3C07D32-CBB7-45A1-BCB3-A7CF5CA1F6E2}" destId="{E4041B27-C79E-4ABB-BE7A-62A25A39CE0C}" srcOrd="0" destOrd="0" presId="urn:microsoft.com/office/officeart/2016/7/layout/RepeatingBendingProcessNew"/>
    <dgm:cxn modelId="{638F668A-0CC6-4135-8C91-5A6679F382B8}" type="presOf" srcId="{3D6B1448-E7A9-4BA4-A823-3264CD33FCA4}" destId="{CA8B4400-AA14-4093-97C0-20723ED44E30}" srcOrd="0" destOrd="2" presId="urn:microsoft.com/office/officeart/2016/7/layout/RepeatingBendingProcessNew"/>
    <dgm:cxn modelId="{960F6690-1F8E-436E-93D2-4FAE51D13A66}" type="presOf" srcId="{0E08B47C-3FCA-4A59-B575-91059CE46AE1}" destId="{61FBC20E-EF21-4CB8-84B7-E2F4E9BE875C}" srcOrd="0" destOrd="0" presId="urn:microsoft.com/office/officeart/2016/7/layout/RepeatingBendingProcessNew"/>
    <dgm:cxn modelId="{82EB9D92-0160-48CD-A31A-F3C3AE9AC378}" type="presOf" srcId="{E14036FB-2EAF-4744-9368-3761013DAE3E}" destId="{9E6E975A-B4EB-441E-B0F5-C5F8769B794E}" srcOrd="0" destOrd="0" presId="urn:microsoft.com/office/officeart/2016/7/layout/RepeatingBendingProcessNew"/>
    <dgm:cxn modelId="{2983C193-79B5-4F65-9375-55BC5A390EDA}" srcId="{7C2533A6-B147-4D92-9CC9-29AC2D6A1FDE}" destId="{3D6B1448-E7A9-4BA4-A823-3264CD33FCA4}" srcOrd="1" destOrd="0" parTransId="{DE9A8ADB-F0B6-4361-AF16-B02B7B12AEF3}" sibTransId="{05DE1905-B2BC-4BC7-A497-BFB99897A61E}"/>
    <dgm:cxn modelId="{11D72599-F458-4AFB-A70F-D8263A536782}" type="presOf" srcId="{E14036FB-2EAF-4744-9368-3761013DAE3E}" destId="{DC76D3AA-AB62-4F4B-B2A8-F81A9A0F4043}" srcOrd="1" destOrd="0" presId="urn:microsoft.com/office/officeart/2016/7/layout/RepeatingBendingProcessNew"/>
    <dgm:cxn modelId="{A3D4FFB4-8AA5-4DC3-BDFD-5307A05E3B1D}" srcId="{6BE31067-31CC-4401-B6A1-515E4FF7C3D7}" destId="{A3C07D32-CBB7-45A1-BCB3-A7CF5CA1F6E2}" srcOrd="2" destOrd="0" parTransId="{438A6FA3-6991-489A-9E16-FFB13DC85984}" sibTransId="{D6B11C71-2B28-4CB3-B434-27E7A997C407}"/>
    <dgm:cxn modelId="{BA89AAB5-A2A4-4BFF-BB09-2C9DDC3508A0}" srcId="{6BE31067-31CC-4401-B6A1-515E4FF7C3D7}" destId="{D610DBAE-AA58-4439-AAEB-0F73C5E5D217}" srcOrd="4" destOrd="0" parTransId="{A9AA3472-076E-45AF-9401-02319857DAF0}" sibTransId="{926AC089-6B41-41C3-BE48-E3C0B7BF2F1A}"/>
    <dgm:cxn modelId="{DA55A9B9-067A-4122-BBFE-BCD98A5D5BCF}" type="presOf" srcId="{6BE31067-31CC-4401-B6A1-515E4FF7C3D7}" destId="{5C34E5C9-BAA7-4813-827F-A487E224D538}" srcOrd="0" destOrd="0" presId="urn:microsoft.com/office/officeart/2016/7/layout/RepeatingBendingProcessNew"/>
    <dgm:cxn modelId="{E31E1FDD-6749-4843-B959-C07B14799682}" type="presOf" srcId="{7C2533A6-B147-4D92-9CC9-29AC2D6A1FDE}" destId="{CA8B4400-AA14-4093-97C0-20723ED44E30}" srcOrd="0" destOrd="0" presId="urn:microsoft.com/office/officeart/2016/7/layout/RepeatingBendingProcessNew"/>
    <dgm:cxn modelId="{BA60DCE7-7EF6-42F5-B03D-DD7A5D9BD350}" srcId="{6BE31067-31CC-4401-B6A1-515E4FF7C3D7}" destId="{E4BC26F8-88FA-4768-BFA8-83E73C28BDAE}" srcOrd="1" destOrd="0" parTransId="{6D910116-D8DE-4B2B-B3F0-569270EB9440}" sibTransId="{D4ED5E7B-E06E-47FD-8616-8C6CA66B4A73}"/>
    <dgm:cxn modelId="{0D2B5EEC-3622-4495-A213-04A41D93BA10}" srcId="{6BE31067-31CC-4401-B6A1-515E4FF7C3D7}" destId="{9FF2B019-1BE7-4691-B094-121102FF0EA0}" srcOrd="6" destOrd="0" parTransId="{CA661B7E-2D8E-4EE0-BE2D-5C2BCC3C013A}" sibTransId="{CE27D65D-B54B-434A-B46B-47C3AC990028}"/>
    <dgm:cxn modelId="{A27FD9EE-5B6D-4883-9749-7717F069E62C}" srcId="{6BE31067-31CC-4401-B6A1-515E4FF7C3D7}" destId="{A8E61E59-CBCA-4805-8C3E-86D5AAE697F3}" srcOrd="0" destOrd="0" parTransId="{B67204E4-4EE8-4147-86AE-1EAF31A44E7F}" sibTransId="{0E08B47C-3FCA-4A59-B575-91059CE46AE1}"/>
    <dgm:cxn modelId="{C7AFD0F1-7C8E-4B1F-BD23-971E81DD499C}" type="presOf" srcId="{D6B11C71-2B28-4CB3-B434-27E7A997C407}" destId="{1C7C4641-BC14-47C6-B8EA-2144CBB0F79D}" srcOrd="1" destOrd="0" presId="urn:microsoft.com/office/officeart/2016/7/layout/RepeatingBendingProcessNew"/>
    <dgm:cxn modelId="{BB767AF4-82FA-46FD-8AD4-4B480CF904FA}" type="presOf" srcId="{6ACD19FB-F9A3-492B-8644-8AE900B5AD7C}" destId="{C4EEA230-5547-4F29-93A9-D6AAC35CA70B}" srcOrd="0" destOrd="0" presId="urn:microsoft.com/office/officeart/2016/7/layout/RepeatingBendingProcessNew"/>
    <dgm:cxn modelId="{0F191BFE-D097-4988-94F2-F09ACFD72E30}" type="presOf" srcId="{E4BC26F8-88FA-4768-BFA8-83E73C28BDAE}" destId="{7E9E013C-8950-44E4-8BE7-A63C73FBD95B}" srcOrd="0" destOrd="0" presId="urn:microsoft.com/office/officeart/2016/7/layout/RepeatingBendingProcessNew"/>
    <dgm:cxn modelId="{75A9CDCB-0109-42A5-B5DF-A99BFDDD594D}" type="presParOf" srcId="{5C34E5C9-BAA7-4813-827F-A487E224D538}" destId="{3FCBA8ED-7330-4245-B660-96198BC3658D}" srcOrd="0" destOrd="0" presId="urn:microsoft.com/office/officeart/2016/7/layout/RepeatingBendingProcessNew"/>
    <dgm:cxn modelId="{EC70096C-74EA-4020-8E53-44ACBBBEF24F}" type="presParOf" srcId="{5C34E5C9-BAA7-4813-827F-A487E224D538}" destId="{61FBC20E-EF21-4CB8-84B7-E2F4E9BE875C}" srcOrd="1" destOrd="0" presId="urn:microsoft.com/office/officeart/2016/7/layout/RepeatingBendingProcessNew"/>
    <dgm:cxn modelId="{740B0B57-F38F-4833-AC4F-7F4DD3F289E4}" type="presParOf" srcId="{61FBC20E-EF21-4CB8-84B7-E2F4E9BE875C}" destId="{B09C54E7-F8EC-4119-970E-049CE7E87B95}" srcOrd="0" destOrd="0" presId="urn:microsoft.com/office/officeart/2016/7/layout/RepeatingBendingProcessNew"/>
    <dgm:cxn modelId="{EE458B19-FE7C-47D5-9D48-58D7E4791A56}" type="presParOf" srcId="{5C34E5C9-BAA7-4813-827F-A487E224D538}" destId="{7E9E013C-8950-44E4-8BE7-A63C73FBD95B}" srcOrd="2" destOrd="0" presId="urn:microsoft.com/office/officeart/2016/7/layout/RepeatingBendingProcessNew"/>
    <dgm:cxn modelId="{A0935BC3-DA4A-4CAC-B279-45EBFD7AD241}" type="presParOf" srcId="{5C34E5C9-BAA7-4813-827F-A487E224D538}" destId="{B85068F5-DFDF-4D44-9D5A-D1431587C409}" srcOrd="3" destOrd="0" presId="urn:microsoft.com/office/officeart/2016/7/layout/RepeatingBendingProcessNew"/>
    <dgm:cxn modelId="{FF4F4B0B-008F-4558-BC39-57E70BD7212A}" type="presParOf" srcId="{B85068F5-DFDF-4D44-9D5A-D1431587C409}" destId="{F35C23DF-4CCB-495E-AD5C-341F660663EC}" srcOrd="0" destOrd="0" presId="urn:microsoft.com/office/officeart/2016/7/layout/RepeatingBendingProcessNew"/>
    <dgm:cxn modelId="{C589CBBF-7F82-40A9-A91B-C636E1D801A0}" type="presParOf" srcId="{5C34E5C9-BAA7-4813-827F-A487E224D538}" destId="{E4041B27-C79E-4ABB-BE7A-62A25A39CE0C}" srcOrd="4" destOrd="0" presId="urn:microsoft.com/office/officeart/2016/7/layout/RepeatingBendingProcessNew"/>
    <dgm:cxn modelId="{AA7A19AC-9F96-4AC1-AE39-B86D438D0914}" type="presParOf" srcId="{5C34E5C9-BAA7-4813-827F-A487E224D538}" destId="{EEC4F3A3-74B3-4985-A709-E2D765B55FE8}" srcOrd="5" destOrd="0" presId="urn:microsoft.com/office/officeart/2016/7/layout/RepeatingBendingProcessNew"/>
    <dgm:cxn modelId="{7A71D5B6-03F9-4847-868F-431D29433105}" type="presParOf" srcId="{EEC4F3A3-74B3-4985-A709-E2D765B55FE8}" destId="{1C7C4641-BC14-47C6-B8EA-2144CBB0F79D}" srcOrd="0" destOrd="0" presId="urn:microsoft.com/office/officeart/2016/7/layout/RepeatingBendingProcessNew"/>
    <dgm:cxn modelId="{182222A8-3C98-4A24-99DD-A7271FCF07C2}" type="presParOf" srcId="{5C34E5C9-BAA7-4813-827F-A487E224D538}" destId="{CA8B4400-AA14-4093-97C0-20723ED44E30}" srcOrd="6" destOrd="0" presId="urn:microsoft.com/office/officeart/2016/7/layout/RepeatingBendingProcessNew"/>
    <dgm:cxn modelId="{E4DF0C96-E13A-4476-B4EF-F81EBA7B7D48}" type="presParOf" srcId="{5C34E5C9-BAA7-4813-827F-A487E224D538}" destId="{82FFB956-C192-42A4-9F4C-DE755A459A2D}" srcOrd="7" destOrd="0" presId="urn:microsoft.com/office/officeart/2016/7/layout/RepeatingBendingProcessNew"/>
    <dgm:cxn modelId="{2E3050F1-D175-4F16-83F0-7D97BE715945}" type="presParOf" srcId="{82FFB956-C192-42A4-9F4C-DE755A459A2D}" destId="{0893DCBF-9F38-4FFF-A5B8-8D6FFCB6F454}" srcOrd="0" destOrd="0" presId="urn:microsoft.com/office/officeart/2016/7/layout/RepeatingBendingProcessNew"/>
    <dgm:cxn modelId="{01CD0662-D9BA-4045-BC90-3BC612A635FB}" type="presParOf" srcId="{5C34E5C9-BAA7-4813-827F-A487E224D538}" destId="{95381BFB-A458-4787-A9F5-2BEB7811E4F4}" srcOrd="8" destOrd="0" presId="urn:microsoft.com/office/officeart/2016/7/layout/RepeatingBendingProcessNew"/>
    <dgm:cxn modelId="{09691841-466A-4DD6-A456-A5169E3E9507}" type="presParOf" srcId="{5C34E5C9-BAA7-4813-827F-A487E224D538}" destId="{3F5E1E98-D489-4E57-B113-C2BA8340F0B5}" srcOrd="9" destOrd="0" presId="urn:microsoft.com/office/officeart/2016/7/layout/RepeatingBendingProcessNew"/>
    <dgm:cxn modelId="{A023DC50-504D-4481-92B2-2EB499DDA9CD}" type="presParOf" srcId="{3F5E1E98-D489-4E57-B113-C2BA8340F0B5}" destId="{89968B71-54E4-4564-9929-54044C4F13B1}" srcOrd="0" destOrd="0" presId="urn:microsoft.com/office/officeart/2016/7/layout/RepeatingBendingProcessNew"/>
    <dgm:cxn modelId="{33D7605C-AA1B-4F8E-AC59-93BA35CB6D94}" type="presParOf" srcId="{5C34E5C9-BAA7-4813-827F-A487E224D538}" destId="{C4EEA230-5547-4F29-93A9-D6AAC35CA70B}" srcOrd="10" destOrd="0" presId="urn:microsoft.com/office/officeart/2016/7/layout/RepeatingBendingProcessNew"/>
    <dgm:cxn modelId="{BA3486BA-08E7-42F9-9D0C-18CBCB6F5FAB}" type="presParOf" srcId="{5C34E5C9-BAA7-4813-827F-A487E224D538}" destId="{9E6E975A-B4EB-441E-B0F5-C5F8769B794E}" srcOrd="11" destOrd="0" presId="urn:microsoft.com/office/officeart/2016/7/layout/RepeatingBendingProcessNew"/>
    <dgm:cxn modelId="{FBEBD151-E59B-4A4D-B20D-30F5A914910F}" type="presParOf" srcId="{9E6E975A-B4EB-441E-B0F5-C5F8769B794E}" destId="{DC76D3AA-AB62-4F4B-B2A8-F81A9A0F4043}" srcOrd="0" destOrd="0" presId="urn:microsoft.com/office/officeart/2016/7/layout/RepeatingBendingProcessNew"/>
    <dgm:cxn modelId="{BFB34C29-A9B4-41E8-A4D7-B1942182BDB5}" type="presParOf" srcId="{5C34E5C9-BAA7-4813-827F-A487E224D538}" destId="{42775EA5-5C87-4CB3-8EBA-11B0E0F0A305}" srcOrd="1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3B8EF6-C675-47AC-B19A-5654CCCA42E8}" type="doc">
      <dgm:prSet loTypeId="urn:microsoft.com/office/officeart/2005/8/layout/default#1" loCatId="list" qsTypeId="urn:microsoft.com/office/officeart/2005/8/quickstyle/simple1" qsCatId="simple" csTypeId="urn:microsoft.com/office/officeart/2005/8/colors/colorful2" csCatId="colorful" phldr="1"/>
      <dgm:spPr/>
      <dgm:t>
        <a:bodyPr/>
        <a:lstStyle/>
        <a:p>
          <a:endParaRPr lang="en-US"/>
        </a:p>
      </dgm:t>
    </dgm:pt>
    <dgm:pt modelId="{4D0F0CDE-E6A1-4547-B862-41E5868DA29F}">
      <dgm:prSet/>
      <dgm:spPr>
        <a:solidFill>
          <a:schemeClr val="accent3">
            <a:lumMod val="60000"/>
            <a:lumOff val="40000"/>
          </a:schemeClr>
        </a:solidFill>
        <a:ln w="57150">
          <a:solidFill>
            <a:srgbClr val="00B050"/>
          </a:solidFill>
        </a:ln>
      </dgm:spPr>
      <dgm:t>
        <a:bodyPr/>
        <a:lstStyle/>
        <a:p>
          <a:r>
            <a:rPr lang="en-US" dirty="0">
              <a:solidFill>
                <a:schemeClr val="bg1"/>
              </a:solidFill>
            </a:rPr>
            <a:t>…being a pathologist at the JFK autopsy—and having just been told that three shots were fired—all from </a:t>
          </a:r>
          <a:r>
            <a:rPr lang="en-US" u="sng" dirty="0">
              <a:solidFill>
                <a:schemeClr val="bg1"/>
              </a:solidFill>
            </a:rPr>
            <a:t>behind.</a:t>
          </a:r>
          <a:endParaRPr lang="en-US" dirty="0">
            <a:solidFill>
              <a:schemeClr val="bg1"/>
            </a:solidFill>
          </a:endParaRPr>
        </a:p>
      </dgm:t>
    </dgm:pt>
    <dgm:pt modelId="{5D3E9944-4C3B-4279-8FBB-6698C2C3C3B5}" type="parTrans" cxnId="{64480028-C220-4C51-95FA-C47DB9CAC14D}">
      <dgm:prSet/>
      <dgm:spPr/>
      <dgm:t>
        <a:bodyPr/>
        <a:lstStyle/>
        <a:p>
          <a:endParaRPr lang="en-US"/>
        </a:p>
      </dgm:t>
    </dgm:pt>
    <dgm:pt modelId="{DD99AC69-95C3-4D16-8864-D0CC7634EDCE}" type="sibTrans" cxnId="{64480028-C220-4C51-95FA-C47DB9CAC14D}">
      <dgm:prSet/>
      <dgm:spPr/>
      <dgm:t>
        <a:bodyPr/>
        <a:lstStyle/>
        <a:p>
          <a:endParaRPr lang="en-US"/>
        </a:p>
      </dgm:t>
    </dgm:pt>
    <dgm:pt modelId="{4AC1B376-DF34-4583-8BF6-DF7602858878}">
      <dgm:prSet/>
      <dgm:spPr>
        <a:ln w="57150">
          <a:solidFill>
            <a:srgbClr val="00B050"/>
          </a:solidFill>
        </a:ln>
      </dgm:spPr>
      <dgm:t>
        <a:bodyPr/>
        <a:lstStyle/>
        <a:p>
          <a:r>
            <a:rPr lang="en-US" dirty="0">
              <a:solidFill>
                <a:schemeClr val="bg1"/>
              </a:solidFill>
            </a:rPr>
            <a:t>So, for a few moments, let’s imagine the scene as I play the role of Humes at the autopsy</a:t>
          </a:r>
        </a:p>
      </dgm:t>
    </dgm:pt>
    <dgm:pt modelId="{0DA94761-C576-408E-8AB4-DA9B7F81E9B5}" type="parTrans" cxnId="{CE8A6DE0-642F-4FF2-9A21-0FCE77E08837}">
      <dgm:prSet/>
      <dgm:spPr/>
      <dgm:t>
        <a:bodyPr/>
        <a:lstStyle/>
        <a:p>
          <a:endParaRPr lang="en-US"/>
        </a:p>
      </dgm:t>
    </dgm:pt>
    <dgm:pt modelId="{7FDEC32F-F346-44DD-9C99-1134E8FAF71E}" type="sibTrans" cxnId="{CE8A6DE0-642F-4FF2-9A21-0FCE77E08837}">
      <dgm:prSet/>
      <dgm:spPr/>
      <dgm:t>
        <a:bodyPr/>
        <a:lstStyle/>
        <a:p>
          <a:endParaRPr lang="en-US"/>
        </a:p>
      </dgm:t>
    </dgm:pt>
    <dgm:pt modelId="{470E27C9-FD3F-4822-9AC3-43C09A8D00A5}" type="pres">
      <dgm:prSet presAssocID="{EE3B8EF6-C675-47AC-B19A-5654CCCA42E8}" presName="diagram" presStyleCnt="0">
        <dgm:presLayoutVars>
          <dgm:dir/>
          <dgm:resizeHandles val="exact"/>
        </dgm:presLayoutVars>
      </dgm:prSet>
      <dgm:spPr/>
    </dgm:pt>
    <dgm:pt modelId="{5EED9B04-83CD-4048-9634-17CC6A0360CF}" type="pres">
      <dgm:prSet presAssocID="{4D0F0CDE-E6A1-4547-B862-41E5868DA29F}" presName="node" presStyleLbl="node1" presStyleIdx="0" presStyleCnt="2">
        <dgm:presLayoutVars>
          <dgm:bulletEnabled val="1"/>
        </dgm:presLayoutVars>
      </dgm:prSet>
      <dgm:spPr/>
    </dgm:pt>
    <dgm:pt modelId="{D2708D29-F16C-4FF2-BE71-D17A714D1D29}" type="pres">
      <dgm:prSet presAssocID="{DD99AC69-95C3-4D16-8864-D0CC7634EDCE}" presName="sibTrans" presStyleCnt="0"/>
      <dgm:spPr/>
    </dgm:pt>
    <dgm:pt modelId="{93CE0582-24D9-4993-B119-305413005ACE}" type="pres">
      <dgm:prSet presAssocID="{4AC1B376-DF34-4583-8BF6-DF7602858878}" presName="node" presStyleLbl="node1" presStyleIdx="1" presStyleCnt="2">
        <dgm:presLayoutVars>
          <dgm:bulletEnabled val="1"/>
        </dgm:presLayoutVars>
      </dgm:prSet>
      <dgm:spPr/>
    </dgm:pt>
  </dgm:ptLst>
  <dgm:cxnLst>
    <dgm:cxn modelId="{64480028-C220-4C51-95FA-C47DB9CAC14D}" srcId="{EE3B8EF6-C675-47AC-B19A-5654CCCA42E8}" destId="{4D0F0CDE-E6A1-4547-B862-41E5868DA29F}" srcOrd="0" destOrd="0" parTransId="{5D3E9944-4C3B-4279-8FBB-6698C2C3C3B5}" sibTransId="{DD99AC69-95C3-4D16-8864-D0CC7634EDCE}"/>
    <dgm:cxn modelId="{E9DA624A-0DC5-4516-B5E7-AAF66EFEFBBA}" type="presOf" srcId="{EE3B8EF6-C675-47AC-B19A-5654CCCA42E8}" destId="{470E27C9-FD3F-4822-9AC3-43C09A8D00A5}" srcOrd="0" destOrd="0" presId="urn:microsoft.com/office/officeart/2005/8/layout/default#1"/>
    <dgm:cxn modelId="{E86B86B4-79F7-4CD8-B91E-0438BE47192A}" type="presOf" srcId="{4AC1B376-DF34-4583-8BF6-DF7602858878}" destId="{93CE0582-24D9-4993-B119-305413005ACE}" srcOrd="0" destOrd="0" presId="urn:microsoft.com/office/officeart/2005/8/layout/default#1"/>
    <dgm:cxn modelId="{CE8A6DE0-642F-4FF2-9A21-0FCE77E08837}" srcId="{EE3B8EF6-C675-47AC-B19A-5654CCCA42E8}" destId="{4AC1B376-DF34-4583-8BF6-DF7602858878}" srcOrd="1" destOrd="0" parTransId="{0DA94761-C576-408E-8AB4-DA9B7F81E9B5}" sibTransId="{7FDEC32F-F346-44DD-9C99-1134E8FAF71E}"/>
    <dgm:cxn modelId="{7B51F1FA-A7C1-449D-9D05-383BC4E062B7}" type="presOf" srcId="{4D0F0CDE-E6A1-4547-B862-41E5868DA29F}" destId="{5EED9B04-83CD-4048-9634-17CC6A0360CF}" srcOrd="0" destOrd="0" presId="urn:microsoft.com/office/officeart/2005/8/layout/default#1"/>
    <dgm:cxn modelId="{0AFE65D5-2041-4D68-A5C5-C3C5223A28A6}" type="presParOf" srcId="{470E27C9-FD3F-4822-9AC3-43C09A8D00A5}" destId="{5EED9B04-83CD-4048-9634-17CC6A0360CF}" srcOrd="0" destOrd="0" presId="urn:microsoft.com/office/officeart/2005/8/layout/default#1"/>
    <dgm:cxn modelId="{20C46A40-BA68-4B25-8193-5D8FD358AC2A}" type="presParOf" srcId="{470E27C9-FD3F-4822-9AC3-43C09A8D00A5}" destId="{D2708D29-F16C-4FF2-BE71-D17A714D1D29}" srcOrd="1" destOrd="0" presId="urn:microsoft.com/office/officeart/2005/8/layout/default#1"/>
    <dgm:cxn modelId="{3C06F1CE-FDA3-4B7E-A889-92B82FB40A97}" type="presParOf" srcId="{470E27C9-FD3F-4822-9AC3-43C09A8D00A5}" destId="{93CE0582-24D9-4993-B119-305413005ACE}" srcOrd="2"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36266A-488E-4298-89F6-8FD842775C4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FB91AAD-3B31-4784-B539-E1423572521C}">
      <dgm:prSet custT="1"/>
      <dgm:spPr/>
      <dgm:t>
        <a:bodyPr/>
        <a:lstStyle/>
        <a:p>
          <a:r>
            <a:rPr lang="en-US" sz="2000" dirty="0"/>
            <a:t>…to the following:</a:t>
          </a:r>
        </a:p>
      </dgm:t>
    </dgm:pt>
    <dgm:pt modelId="{6E174BF0-E554-4A23-A9C5-24EB42E92593}" type="parTrans" cxnId="{57EE5425-6577-4CE0-92B2-C98BACB36269}">
      <dgm:prSet/>
      <dgm:spPr/>
      <dgm:t>
        <a:bodyPr/>
        <a:lstStyle/>
        <a:p>
          <a:endParaRPr lang="en-US"/>
        </a:p>
      </dgm:t>
    </dgm:pt>
    <dgm:pt modelId="{68DFEC7E-B97E-4A5A-A048-A9E6A504FE2B}" type="sibTrans" cxnId="{57EE5425-6577-4CE0-92B2-C98BACB36269}">
      <dgm:prSet/>
      <dgm:spPr/>
      <dgm:t>
        <a:bodyPr/>
        <a:lstStyle/>
        <a:p>
          <a:endParaRPr lang="en-US"/>
        </a:p>
      </dgm:t>
    </dgm:pt>
    <dgm:pt modelId="{63A3861F-C050-46AF-AEBF-14AE70EA553E}">
      <dgm:prSet custT="1"/>
      <dgm:spPr/>
      <dgm:t>
        <a:bodyPr/>
        <a:lstStyle/>
        <a:p>
          <a:r>
            <a:rPr lang="en-US" sz="1800" dirty="0">
              <a:solidFill>
                <a:schemeClr val="tx1"/>
              </a:solidFill>
            </a:rPr>
            <a:t>--</a:t>
          </a:r>
          <a:r>
            <a:rPr lang="en-US" sz="2800" dirty="0">
              <a:solidFill>
                <a:schemeClr val="tx1"/>
              </a:solidFill>
            </a:rPr>
            <a:t>lung apex (</a:t>
          </a:r>
          <a:r>
            <a:rPr lang="en-US" sz="2800" u="sng" dirty="0">
              <a:solidFill>
                <a:schemeClr val="tx1"/>
              </a:solidFill>
            </a:rPr>
            <a:t>5 cm </a:t>
          </a:r>
          <a:r>
            <a:rPr lang="en-US" sz="2800" u="none" dirty="0">
              <a:solidFill>
                <a:schemeClr val="tx1"/>
              </a:solidFill>
            </a:rPr>
            <a:t>contusion</a:t>
          </a:r>
          <a:r>
            <a:rPr lang="en-US" sz="2800" dirty="0">
              <a:solidFill>
                <a:schemeClr val="tx1"/>
              </a:solidFill>
            </a:rPr>
            <a:t>)</a:t>
          </a:r>
        </a:p>
      </dgm:t>
    </dgm:pt>
    <dgm:pt modelId="{9B42E526-9E09-4FAF-B0F1-BCFE9AB3F7FF}" type="parTrans" cxnId="{FFEDBE88-E498-4194-8575-1CE0963D634A}">
      <dgm:prSet/>
      <dgm:spPr/>
      <dgm:t>
        <a:bodyPr/>
        <a:lstStyle/>
        <a:p>
          <a:endParaRPr lang="en-US"/>
        </a:p>
      </dgm:t>
    </dgm:pt>
    <dgm:pt modelId="{B1218029-39E1-4F48-A01C-DB1F9EA4DC97}" type="sibTrans" cxnId="{FFEDBE88-E498-4194-8575-1CE0963D634A}">
      <dgm:prSet/>
      <dgm:spPr/>
      <dgm:t>
        <a:bodyPr/>
        <a:lstStyle/>
        <a:p>
          <a:endParaRPr lang="en-US"/>
        </a:p>
      </dgm:t>
    </dgm:pt>
    <dgm:pt modelId="{04622C1F-AB64-48A0-9149-4B725E6C8E2A}">
      <dgm:prSet custT="1"/>
      <dgm:spPr/>
      <dgm:t>
        <a:bodyPr/>
        <a:lstStyle/>
        <a:p>
          <a:r>
            <a:rPr lang="en-US" sz="1800" dirty="0">
              <a:solidFill>
                <a:schemeClr val="tx1"/>
              </a:solidFill>
            </a:rPr>
            <a:t>--</a:t>
          </a:r>
          <a:r>
            <a:rPr lang="en-US" sz="2800" dirty="0">
              <a:solidFill>
                <a:schemeClr val="tx1"/>
              </a:solidFill>
            </a:rPr>
            <a:t>strap muscles of the neck</a:t>
          </a:r>
        </a:p>
      </dgm:t>
    </dgm:pt>
    <dgm:pt modelId="{B1FFB874-8A65-4D5D-A4C2-AAE3F1713175}" type="parTrans" cxnId="{75399D55-B6BB-4A2D-B29F-07E7E5018C60}">
      <dgm:prSet/>
      <dgm:spPr/>
      <dgm:t>
        <a:bodyPr/>
        <a:lstStyle/>
        <a:p>
          <a:endParaRPr lang="en-US"/>
        </a:p>
      </dgm:t>
    </dgm:pt>
    <dgm:pt modelId="{CE50FF70-1C55-40B1-BD22-8C772E58C6EF}" type="sibTrans" cxnId="{75399D55-B6BB-4A2D-B29F-07E7E5018C60}">
      <dgm:prSet/>
      <dgm:spPr/>
      <dgm:t>
        <a:bodyPr/>
        <a:lstStyle/>
        <a:p>
          <a:endParaRPr lang="en-US"/>
        </a:p>
      </dgm:t>
    </dgm:pt>
    <dgm:pt modelId="{A08B92B2-C399-4FB0-AD75-441D3BD1EE4F}">
      <dgm:prSet custT="1"/>
      <dgm:spPr/>
      <dgm:t>
        <a:bodyPr/>
        <a:lstStyle/>
        <a:p>
          <a:r>
            <a:rPr lang="en-US" sz="2000" dirty="0">
              <a:solidFill>
                <a:schemeClr val="bg1"/>
              </a:solidFill>
            </a:rPr>
            <a:t>I immediately recognized that this meant trauma on Elm St. </a:t>
          </a:r>
        </a:p>
        <a:p>
          <a:r>
            <a:rPr lang="en-US" sz="2000" dirty="0">
              <a:solidFill>
                <a:schemeClr val="bg1"/>
              </a:solidFill>
            </a:rPr>
            <a:t>Damage to these sites could NOT be caused by a tracheotomy.</a:t>
          </a:r>
        </a:p>
        <a:p>
          <a:r>
            <a:rPr lang="en-US" sz="2000" dirty="0">
              <a:solidFill>
                <a:schemeClr val="bg1"/>
              </a:solidFill>
            </a:rPr>
            <a:t>Dr. Perry would surely not accidentally cause a 5 cm contusion.</a:t>
          </a:r>
        </a:p>
      </dgm:t>
    </dgm:pt>
    <dgm:pt modelId="{F052350B-BCE7-4FFE-9310-ADF870563ADA}" type="parTrans" cxnId="{E5835522-5466-451E-8DAE-63406006D62D}">
      <dgm:prSet/>
      <dgm:spPr/>
      <dgm:t>
        <a:bodyPr/>
        <a:lstStyle/>
        <a:p>
          <a:endParaRPr lang="en-US"/>
        </a:p>
      </dgm:t>
    </dgm:pt>
    <dgm:pt modelId="{479A2EEC-F6D9-4C03-B367-EFD99F853637}" type="sibTrans" cxnId="{E5835522-5466-451E-8DAE-63406006D62D}">
      <dgm:prSet/>
      <dgm:spPr/>
      <dgm:t>
        <a:bodyPr/>
        <a:lstStyle/>
        <a:p>
          <a:endParaRPr lang="en-US"/>
        </a:p>
      </dgm:t>
    </dgm:pt>
    <dgm:pt modelId="{7AF975F1-E4A5-4208-B635-645FB3ADCD23}">
      <dgm:prSet custT="1"/>
      <dgm:spPr>
        <a:solidFill>
          <a:schemeClr val="tx1">
            <a:lumMod val="6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dirty="0">
              <a:solidFill>
                <a:schemeClr val="bg1"/>
              </a:solidFill>
            </a:rPr>
            <a:t>So, I promptly know—DURING THE AUTOPSY—that a projectile had passed through the throat. I did not need to speak to Dallas to learn this.</a:t>
          </a:r>
        </a:p>
        <a:p>
          <a:pPr marL="0" marR="0" indent="0" defTabSz="914400" eaLnBrk="1" fontAlgn="auto" latinLnBrk="0" hangingPunct="1">
            <a:lnSpc>
              <a:spcPct val="100000"/>
            </a:lnSpc>
            <a:spcBef>
              <a:spcPts val="0"/>
            </a:spcBef>
            <a:spcAft>
              <a:spcPts val="0"/>
            </a:spcAft>
            <a:buClrTx/>
            <a:buSzTx/>
            <a:buFontTx/>
            <a:buNone/>
            <a:tabLst/>
            <a:defRPr/>
          </a:pPr>
          <a:endParaRPr lang="en-US" sz="1600" dirty="0">
            <a:solidFill>
              <a:schemeClr val="bg1"/>
            </a:solidFill>
          </a:endParaRPr>
        </a:p>
        <a:p>
          <a:pPr defTabSz="889000">
            <a:lnSpc>
              <a:spcPct val="90000"/>
            </a:lnSpc>
            <a:spcBef>
              <a:spcPct val="0"/>
            </a:spcBef>
            <a:spcAft>
              <a:spcPct val="35000"/>
            </a:spcAft>
          </a:pPr>
          <a:r>
            <a:rPr lang="en-US" sz="1600" dirty="0">
              <a:solidFill>
                <a:schemeClr val="bg1"/>
              </a:solidFill>
            </a:rPr>
            <a:t>MANTIK: Boswell later confirmed this: WHILE AT THE AUTOPSY, they knew about the throat wound. Ebersole told me the same story.</a:t>
          </a:r>
        </a:p>
      </dgm:t>
    </dgm:pt>
    <dgm:pt modelId="{2F66B8C1-B5FC-48BA-A70D-F221F1973EDB}" type="parTrans" cxnId="{945D7008-0C5F-4CF8-9DC7-44F0E30DF4D5}">
      <dgm:prSet/>
      <dgm:spPr/>
      <dgm:t>
        <a:bodyPr/>
        <a:lstStyle/>
        <a:p>
          <a:endParaRPr lang="en-US"/>
        </a:p>
      </dgm:t>
    </dgm:pt>
    <dgm:pt modelId="{26710778-317A-40BF-A478-816635202664}" type="sibTrans" cxnId="{945D7008-0C5F-4CF8-9DC7-44F0E30DF4D5}">
      <dgm:prSet/>
      <dgm:spPr/>
      <dgm:t>
        <a:bodyPr/>
        <a:lstStyle/>
        <a:p>
          <a:endParaRPr lang="en-US"/>
        </a:p>
      </dgm:t>
    </dgm:pt>
    <dgm:pt modelId="{97488A31-5F97-4100-B510-2FED42C8E869}" type="pres">
      <dgm:prSet presAssocID="{8736266A-488E-4298-89F6-8FD842775C45}" presName="linear" presStyleCnt="0">
        <dgm:presLayoutVars>
          <dgm:animLvl val="lvl"/>
          <dgm:resizeHandles val="exact"/>
        </dgm:presLayoutVars>
      </dgm:prSet>
      <dgm:spPr/>
    </dgm:pt>
    <dgm:pt modelId="{76207094-8CC4-46B0-A1F3-D8DB2868BBE6}" type="pres">
      <dgm:prSet presAssocID="{3FB91AAD-3B31-4784-B539-E1423572521C}" presName="parentText" presStyleLbl="node1" presStyleIdx="0" presStyleCnt="3" custScaleX="95487" custScaleY="31216" custLinFactNeighborX="370" custLinFactNeighborY="-13551">
        <dgm:presLayoutVars>
          <dgm:chMax val="0"/>
          <dgm:bulletEnabled val="1"/>
        </dgm:presLayoutVars>
      </dgm:prSet>
      <dgm:spPr/>
    </dgm:pt>
    <dgm:pt modelId="{63841F80-5BBB-41EB-8696-5AF12E2C71B4}" type="pres">
      <dgm:prSet presAssocID="{3FB91AAD-3B31-4784-B539-E1423572521C}" presName="childText" presStyleLbl="revTx" presStyleIdx="0" presStyleCnt="1">
        <dgm:presLayoutVars>
          <dgm:bulletEnabled val="1"/>
        </dgm:presLayoutVars>
      </dgm:prSet>
      <dgm:spPr/>
    </dgm:pt>
    <dgm:pt modelId="{A9FA0A47-59BC-473B-AF6D-E1D4D6D11067}" type="pres">
      <dgm:prSet presAssocID="{A08B92B2-C399-4FB0-AD75-441D3BD1EE4F}" presName="parentText" presStyleLbl="node1" presStyleIdx="1" presStyleCnt="3" custScaleY="78925" custLinFactNeighborX="-322" custLinFactNeighborY="51659">
        <dgm:presLayoutVars>
          <dgm:chMax val="0"/>
          <dgm:bulletEnabled val="1"/>
        </dgm:presLayoutVars>
      </dgm:prSet>
      <dgm:spPr/>
    </dgm:pt>
    <dgm:pt modelId="{024E87ED-05F5-4654-8D6B-54F6D4243985}" type="pres">
      <dgm:prSet presAssocID="{479A2EEC-F6D9-4C03-B367-EFD99F853637}" presName="spacer" presStyleCnt="0"/>
      <dgm:spPr/>
    </dgm:pt>
    <dgm:pt modelId="{86F8B1A7-FEAE-469C-9B94-E768FFED52BC}" type="pres">
      <dgm:prSet presAssocID="{7AF975F1-E4A5-4208-B635-645FB3ADCD23}" presName="parentText" presStyleLbl="node1" presStyleIdx="2" presStyleCnt="3" custLinFactY="26988" custLinFactNeighborX="-322" custLinFactNeighborY="100000">
        <dgm:presLayoutVars>
          <dgm:chMax val="0"/>
          <dgm:bulletEnabled val="1"/>
        </dgm:presLayoutVars>
      </dgm:prSet>
      <dgm:spPr/>
    </dgm:pt>
  </dgm:ptLst>
  <dgm:cxnLst>
    <dgm:cxn modelId="{945D7008-0C5F-4CF8-9DC7-44F0E30DF4D5}" srcId="{8736266A-488E-4298-89F6-8FD842775C45}" destId="{7AF975F1-E4A5-4208-B635-645FB3ADCD23}" srcOrd="2" destOrd="0" parTransId="{2F66B8C1-B5FC-48BA-A70D-F221F1973EDB}" sibTransId="{26710778-317A-40BF-A478-816635202664}"/>
    <dgm:cxn modelId="{E5835522-5466-451E-8DAE-63406006D62D}" srcId="{8736266A-488E-4298-89F6-8FD842775C45}" destId="{A08B92B2-C399-4FB0-AD75-441D3BD1EE4F}" srcOrd="1" destOrd="0" parTransId="{F052350B-BCE7-4FFE-9310-ADF870563ADA}" sibTransId="{479A2EEC-F6D9-4C03-B367-EFD99F853637}"/>
    <dgm:cxn modelId="{57EE5425-6577-4CE0-92B2-C98BACB36269}" srcId="{8736266A-488E-4298-89F6-8FD842775C45}" destId="{3FB91AAD-3B31-4784-B539-E1423572521C}" srcOrd="0" destOrd="0" parTransId="{6E174BF0-E554-4A23-A9C5-24EB42E92593}" sibTransId="{68DFEC7E-B97E-4A5A-A048-A9E6A504FE2B}"/>
    <dgm:cxn modelId="{75399D55-B6BB-4A2D-B29F-07E7E5018C60}" srcId="{3FB91AAD-3B31-4784-B539-E1423572521C}" destId="{04622C1F-AB64-48A0-9149-4B725E6C8E2A}" srcOrd="1" destOrd="0" parTransId="{B1FFB874-8A65-4D5D-A4C2-AAE3F1713175}" sibTransId="{CE50FF70-1C55-40B1-BD22-8C772E58C6EF}"/>
    <dgm:cxn modelId="{FFEDBE88-E498-4194-8575-1CE0963D634A}" srcId="{3FB91AAD-3B31-4784-B539-E1423572521C}" destId="{63A3861F-C050-46AF-AEBF-14AE70EA553E}" srcOrd="0" destOrd="0" parTransId="{9B42E526-9E09-4FAF-B0F1-BCFE9AB3F7FF}" sibTransId="{B1218029-39E1-4F48-A01C-DB1F9EA4DC97}"/>
    <dgm:cxn modelId="{1CC5849F-7FF9-4212-A76B-E027BF55DC43}" type="presOf" srcId="{3FB91AAD-3B31-4784-B539-E1423572521C}" destId="{76207094-8CC4-46B0-A1F3-D8DB2868BBE6}" srcOrd="0" destOrd="0" presId="urn:microsoft.com/office/officeart/2005/8/layout/vList2"/>
    <dgm:cxn modelId="{01D3E2B8-80F2-4B9D-80BA-4B3A8FA487CC}" type="presOf" srcId="{7AF975F1-E4A5-4208-B635-645FB3ADCD23}" destId="{86F8B1A7-FEAE-469C-9B94-E768FFED52BC}" srcOrd="0" destOrd="0" presId="urn:microsoft.com/office/officeart/2005/8/layout/vList2"/>
    <dgm:cxn modelId="{E9CE40BB-5C41-4F67-8C46-AFE83A509591}" type="presOf" srcId="{A08B92B2-C399-4FB0-AD75-441D3BD1EE4F}" destId="{A9FA0A47-59BC-473B-AF6D-E1D4D6D11067}" srcOrd="0" destOrd="0" presId="urn:microsoft.com/office/officeart/2005/8/layout/vList2"/>
    <dgm:cxn modelId="{C2CE1ABC-41E1-48B9-985E-457A712E992E}" type="presOf" srcId="{04622C1F-AB64-48A0-9149-4B725E6C8E2A}" destId="{63841F80-5BBB-41EB-8696-5AF12E2C71B4}" srcOrd="0" destOrd="1" presId="urn:microsoft.com/office/officeart/2005/8/layout/vList2"/>
    <dgm:cxn modelId="{0F8B90CC-345E-49E2-8B07-E453868C9BE2}" type="presOf" srcId="{8736266A-488E-4298-89F6-8FD842775C45}" destId="{97488A31-5F97-4100-B510-2FED42C8E869}" srcOrd="0" destOrd="0" presId="urn:microsoft.com/office/officeart/2005/8/layout/vList2"/>
    <dgm:cxn modelId="{1431C3D1-6422-4B0D-B0CC-E687DB0CD76E}" type="presOf" srcId="{63A3861F-C050-46AF-AEBF-14AE70EA553E}" destId="{63841F80-5BBB-41EB-8696-5AF12E2C71B4}" srcOrd="0" destOrd="0" presId="urn:microsoft.com/office/officeart/2005/8/layout/vList2"/>
    <dgm:cxn modelId="{BCDBE3AE-CA63-40CB-ABC8-99A4C90FEE32}" type="presParOf" srcId="{97488A31-5F97-4100-B510-2FED42C8E869}" destId="{76207094-8CC4-46B0-A1F3-D8DB2868BBE6}" srcOrd="0" destOrd="0" presId="urn:microsoft.com/office/officeart/2005/8/layout/vList2"/>
    <dgm:cxn modelId="{46793571-C5D0-4E21-8495-E5BDDE8BD9A2}" type="presParOf" srcId="{97488A31-5F97-4100-B510-2FED42C8E869}" destId="{63841F80-5BBB-41EB-8696-5AF12E2C71B4}" srcOrd="1" destOrd="0" presId="urn:microsoft.com/office/officeart/2005/8/layout/vList2"/>
    <dgm:cxn modelId="{7C7A4A49-9CC1-401D-9871-E96595B4CC37}" type="presParOf" srcId="{97488A31-5F97-4100-B510-2FED42C8E869}" destId="{A9FA0A47-59BC-473B-AF6D-E1D4D6D11067}" srcOrd="2" destOrd="0" presId="urn:microsoft.com/office/officeart/2005/8/layout/vList2"/>
    <dgm:cxn modelId="{6AD4B74A-B9A3-4E54-979B-C190F2D8D943}" type="presParOf" srcId="{97488A31-5F97-4100-B510-2FED42C8E869}" destId="{024E87ED-05F5-4654-8D6B-54F6D4243985}" srcOrd="3" destOrd="0" presId="urn:microsoft.com/office/officeart/2005/8/layout/vList2"/>
    <dgm:cxn modelId="{AB0D5F96-E0F7-4463-8008-26644ADCA1D5}" type="presParOf" srcId="{97488A31-5F97-4100-B510-2FED42C8E869}" destId="{86F8B1A7-FEAE-469C-9B94-E768FFED52BC}"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FE621E-B74A-49DF-B6FE-686B730D82A8}" type="doc">
      <dgm:prSet loTypeId="urn:microsoft.com/office/officeart/2005/8/layout/default#2" loCatId="list" qsTypeId="urn:microsoft.com/office/officeart/2005/8/quickstyle/simple4" qsCatId="simple" csTypeId="urn:microsoft.com/office/officeart/2005/8/colors/accent3_2" csCatId="accent3" phldr="1"/>
      <dgm:spPr/>
      <dgm:t>
        <a:bodyPr/>
        <a:lstStyle/>
        <a:p>
          <a:endParaRPr lang="en-US"/>
        </a:p>
      </dgm:t>
    </dgm:pt>
    <dgm:pt modelId="{165FAE86-CA67-4629-B6B8-4B604A45F07D}">
      <dgm:prSet/>
      <dgm:spPr>
        <a:ln w="57150">
          <a:solidFill>
            <a:srgbClr val="00B050"/>
          </a:solidFill>
        </a:ln>
      </dgm:spPr>
      <dgm:t>
        <a:bodyPr/>
        <a:lstStyle/>
        <a:p>
          <a:r>
            <a:rPr lang="en-US" dirty="0"/>
            <a:t>And I succeeded until the HSCA (1977) and the ARRB (1996).</a:t>
          </a:r>
        </a:p>
      </dgm:t>
    </dgm:pt>
    <dgm:pt modelId="{8899B837-2B87-417E-B3DD-AC45B4A5653C}" type="parTrans" cxnId="{E7A1B2B9-5D79-476C-BE88-594FB8E9C2DC}">
      <dgm:prSet/>
      <dgm:spPr/>
      <dgm:t>
        <a:bodyPr/>
        <a:lstStyle/>
        <a:p>
          <a:endParaRPr lang="en-US"/>
        </a:p>
      </dgm:t>
    </dgm:pt>
    <dgm:pt modelId="{C967B9DD-0E2E-4A85-8490-B08A331EF82B}" type="sibTrans" cxnId="{E7A1B2B9-5D79-476C-BE88-594FB8E9C2DC}">
      <dgm:prSet/>
      <dgm:spPr/>
      <dgm:t>
        <a:bodyPr/>
        <a:lstStyle/>
        <a:p>
          <a:endParaRPr lang="en-US"/>
        </a:p>
      </dgm:t>
    </dgm:pt>
    <dgm:pt modelId="{E318020B-5765-4A55-A5C7-CCABF57F9EF3}">
      <dgm:prSet/>
      <dgm:spPr>
        <a:ln w="57150">
          <a:solidFill>
            <a:srgbClr val="00B050"/>
          </a:solidFill>
        </a:ln>
      </dgm:spPr>
      <dgm:t>
        <a:bodyPr/>
        <a:lstStyle/>
        <a:p>
          <a:r>
            <a:rPr lang="en-US" dirty="0"/>
            <a:t>Then all hell broke loose—especially in front of the ARRB with Doug Horne.</a:t>
          </a:r>
        </a:p>
      </dgm:t>
    </dgm:pt>
    <dgm:pt modelId="{3089CCD5-1220-4906-B796-C7074E0F49F2}" type="parTrans" cxnId="{6C7C75F6-020F-4351-895F-EC7076BFEE86}">
      <dgm:prSet/>
      <dgm:spPr/>
      <dgm:t>
        <a:bodyPr/>
        <a:lstStyle/>
        <a:p>
          <a:endParaRPr lang="en-US"/>
        </a:p>
      </dgm:t>
    </dgm:pt>
    <dgm:pt modelId="{9B2166F8-193E-45EB-BA49-428144A193C8}" type="sibTrans" cxnId="{6C7C75F6-020F-4351-895F-EC7076BFEE86}">
      <dgm:prSet/>
      <dgm:spPr/>
      <dgm:t>
        <a:bodyPr/>
        <a:lstStyle/>
        <a:p>
          <a:endParaRPr lang="en-US"/>
        </a:p>
      </dgm:t>
    </dgm:pt>
    <dgm:pt modelId="{240437A3-374D-42CE-A6E9-A1732DC4EC75}">
      <dgm:prSet/>
      <dgm:spPr>
        <a:ln w="57150">
          <a:solidFill>
            <a:srgbClr val="00B050"/>
          </a:solidFill>
        </a:ln>
      </dgm:spPr>
      <dgm:t>
        <a:bodyPr/>
        <a:lstStyle/>
        <a:p>
          <a:r>
            <a:rPr lang="en-US" dirty="0">
              <a:solidFill>
                <a:schemeClr val="bg1"/>
              </a:solidFill>
            </a:rPr>
            <a:t>But I got to play golf in Florida for three more years (until 1999), when I died of lung cancer (just like Ebersole) and took all my secrets to the Catholic Corner in heaven—and got to meet my fellow Catholic, JFK. But meanwhile I kept my pension and even got a military promotion. Later LBJ even gave me presidential cuff links after I served as his pathologist.</a:t>
          </a:r>
          <a:endParaRPr lang="en-US" dirty="0"/>
        </a:p>
      </dgm:t>
    </dgm:pt>
    <dgm:pt modelId="{D254A3FB-CE7D-4A0B-9A88-9AB8392A5BCC}" type="parTrans" cxnId="{6F7D89BC-DB0B-401C-818C-2FC51D16D6DC}">
      <dgm:prSet/>
      <dgm:spPr/>
      <dgm:t>
        <a:bodyPr/>
        <a:lstStyle/>
        <a:p>
          <a:endParaRPr lang="en-US"/>
        </a:p>
      </dgm:t>
    </dgm:pt>
    <dgm:pt modelId="{48F9C0F7-9236-4C5F-A692-B798DC453EA2}" type="sibTrans" cxnId="{6F7D89BC-DB0B-401C-818C-2FC51D16D6DC}">
      <dgm:prSet/>
      <dgm:spPr/>
      <dgm:t>
        <a:bodyPr/>
        <a:lstStyle/>
        <a:p>
          <a:endParaRPr lang="en-US"/>
        </a:p>
      </dgm:t>
    </dgm:pt>
    <dgm:pt modelId="{B83F1D8B-1318-4417-A051-66814B9AE37A}" type="pres">
      <dgm:prSet presAssocID="{ABFE621E-B74A-49DF-B6FE-686B730D82A8}" presName="diagram" presStyleCnt="0">
        <dgm:presLayoutVars>
          <dgm:dir/>
          <dgm:resizeHandles val="exact"/>
        </dgm:presLayoutVars>
      </dgm:prSet>
      <dgm:spPr/>
    </dgm:pt>
    <dgm:pt modelId="{C3E2BE64-B63F-40DD-9161-44828EECE585}" type="pres">
      <dgm:prSet presAssocID="{165FAE86-CA67-4629-B6B8-4B604A45F07D}" presName="node" presStyleLbl="node1" presStyleIdx="0" presStyleCnt="3" custLinFactNeighborX="-8774" custLinFactNeighborY="-34320">
        <dgm:presLayoutVars>
          <dgm:bulletEnabled val="1"/>
        </dgm:presLayoutVars>
      </dgm:prSet>
      <dgm:spPr/>
    </dgm:pt>
    <dgm:pt modelId="{E45CEFC9-320A-4C2C-A897-F0D6407C38E8}" type="pres">
      <dgm:prSet presAssocID="{C967B9DD-0E2E-4A85-8490-B08A331EF82B}" presName="sibTrans" presStyleCnt="0"/>
      <dgm:spPr/>
    </dgm:pt>
    <dgm:pt modelId="{643790F2-31E1-48CC-B4D8-4B8DE52BC223}" type="pres">
      <dgm:prSet presAssocID="{E318020B-5765-4A55-A5C7-CCABF57F9EF3}" presName="node" presStyleLbl="node1" presStyleIdx="1" presStyleCnt="3">
        <dgm:presLayoutVars>
          <dgm:bulletEnabled val="1"/>
        </dgm:presLayoutVars>
      </dgm:prSet>
      <dgm:spPr/>
    </dgm:pt>
    <dgm:pt modelId="{736EEBF9-22C7-427D-A56E-66FD776067D8}" type="pres">
      <dgm:prSet presAssocID="{9B2166F8-193E-45EB-BA49-428144A193C8}" presName="sibTrans" presStyleCnt="0"/>
      <dgm:spPr/>
    </dgm:pt>
    <dgm:pt modelId="{57C23A58-96AB-42F7-B6AC-2CB87A6712E9}" type="pres">
      <dgm:prSet presAssocID="{240437A3-374D-42CE-A6E9-A1732DC4EC75}" presName="node" presStyleLbl="node1" presStyleIdx="2" presStyleCnt="3" custScaleX="187493" custScaleY="172718" custLinFactNeighborX="-3365" custLinFactNeighborY="2849">
        <dgm:presLayoutVars>
          <dgm:bulletEnabled val="1"/>
        </dgm:presLayoutVars>
      </dgm:prSet>
      <dgm:spPr/>
    </dgm:pt>
  </dgm:ptLst>
  <dgm:cxnLst>
    <dgm:cxn modelId="{78089311-5956-4C96-8AA5-930242A1A2EC}" type="presOf" srcId="{E318020B-5765-4A55-A5C7-CCABF57F9EF3}" destId="{643790F2-31E1-48CC-B4D8-4B8DE52BC223}" srcOrd="0" destOrd="0" presId="urn:microsoft.com/office/officeart/2005/8/layout/default#2"/>
    <dgm:cxn modelId="{C34ABF44-EFFB-44E9-958C-212453AA1BD5}" type="presOf" srcId="{240437A3-374D-42CE-A6E9-A1732DC4EC75}" destId="{57C23A58-96AB-42F7-B6AC-2CB87A6712E9}" srcOrd="0" destOrd="0" presId="urn:microsoft.com/office/officeart/2005/8/layout/default#2"/>
    <dgm:cxn modelId="{9C15118A-145F-401F-BC52-E2A48EFC99B2}" type="presOf" srcId="{ABFE621E-B74A-49DF-B6FE-686B730D82A8}" destId="{B83F1D8B-1318-4417-A051-66814B9AE37A}" srcOrd="0" destOrd="0" presId="urn:microsoft.com/office/officeart/2005/8/layout/default#2"/>
    <dgm:cxn modelId="{E7A1B2B9-5D79-476C-BE88-594FB8E9C2DC}" srcId="{ABFE621E-B74A-49DF-B6FE-686B730D82A8}" destId="{165FAE86-CA67-4629-B6B8-4B604A45F07D}" srcOrd="0" destOrd="0" parTransId="{8899B837-2B87-417E-B3DD-AC45B4A5653C}" sibTransId="{C967B9DD-0E2E-4A85-8490-B08A331EF82B}"/>
    <dgm:cxn modelId="{6F7D89BC-DB0B-401C-818C-2FC51D16D6DC}" srcId="{ABFE621E-B74A-49DF-B6FE-686B730D82A8}" destId="{240437A3-374D-42CE-A6E9-A1732DC4EC75}" srcOrd="2" destOrd="0" parTransId="{D254A3FB-CE7D-4A0B-9A88-9AB8392A5BCC}" sibTransId="{48F9C0F7-9236-4C5F-A692-B798DC453EA2}"/>
    <dgm:cxn modelId="{D7972CD6-A71A-4D79-9BC2-6DD25A23E40B}" type="presOf" srcId="{165FAE86-CA67-4629-B6B8-4B604A45F07D}" destId="{C3E2BE64-B63F-40DD-9161-44828EECE585}" srcOrd="0" destOrd="0" presId="urn:microsoft.com/office/officeart/2005/8/layout/default#2"/>
    <dgm:cxn modelId="{6C7C75F6-020F-4351-895F-EC7076BFEE86}" srcId="{ABFE621E-B74A-49DF-B6FE-686B730D82A8}" destId="{E318020B-5765-4A55-A5C7-CCABF57F9EF3}" srcOrd="1" destOrd="0" parTransId="{3089CCD5-1220-4906-B796-C7074E0F49F2}" sibTransId="{9B2166F8-193E-45EB-BA49-428144A193C8}"/>
    <dgm:cxn modelId="{7C77147D-664A-4F55-B5DB-7492068B86E4}" type="presParOf" srcId="{B83F1D8B-1318-4417-A051-66814B9AE37A}" destId="{C3E2BE64-B63F-40DD-9161-44828EECE585}" srcOrd="0" destOrd="0" presId="urn:microsoft.com/office/officeart/2005/8/layout/default#2"/>
    <dgm:cxn modelId="{1776C888-5AD4-464D-A553-0537655508FA}" type="presParOf" srcId="{B83F1D8B-1318-4417-A051-66814B9AE37A}" destId="{E45CEFC9-320A-4C2C-A897-F0D6407C38E8}" srcOrd="1" destOrd="0" presId="urn:microsoft.com/office/officeart/2005/8/layout/default#2"/>
    <dgm:cxn modelId="{4F3535E0-056B-4D68-9C61-DDB06CE6652F}" type="presParOf" srcId="{B83F1D8B-1318-4417-A051-66814B9AE37A}" destId="{643790F2-31E1-48CC-B4D8-4B8DE52BC223}" srcOrd="2" destOrd="0" presId="urn:microsoft.com/office/officeart/2005/8/layout/default#2"/>
    <dgm:cxn modelId="{6B390593-DEE7-42B6-92E7-78CFC6EDD38C}" type="presParOf" srcId="{B83F1D8B-1318-4417-A051-66814B9AE37A}" destId="{736EEBF9-22C7-427D-A56E-66FD776067D8}" srcOrd="3" destOrd="0" presId="urn:microsoft.com/office/officeart/2005/8/layout/default#2"/>
    <dgm:cxn modelId="{5518B372-300B-473D-8A8A-852BBABF4239}" type="presParOf" srcId="{B83F1D8B-1318-4417-A051-66814B9AE37A}" destId="{57C23A58-96AB-42F7-B6AC-2CB87A6712E9}" srcOrd="4" destOrd="0" presId="urn:microsoft.com/office/officeart/2005/8/layout/defaul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BBF1A2-79C7-4C2C-98E1-B24ED15D9E79}" type="doc">
      <dgm:prSet loTypeId="urn:microsoft.com/office/officeart/2005/8/layout/default#3" loCatId="list" qsTypeId="urn:microsoft.com/office/officeart/2005/8/quickstyle/simple1" qsCatId="simple" csTypeId="urn:microsoft.com/office/officeart/2005/8/colors/colorful2" csCatId="colorful" phldr="1"/>
      <dgm:spPr/>
      <dgm:t>
        <a:bodyPr/>
        <a:lstStyle/>
        <a:p>
          <a:endParaRPr lang="en-US"/>
        </a:p>
      </dgm:t>
    </dgm:pt>
    <dgm:pt modelId="{6B386C59-34AA-41F5-9DDB-BF42B08D5E6D}">
      <dgm:prSet/>
      <dgm:spPr/>
      <dgm:t>
        <a:bodyPr/>
        <a:lstStyle/>
        <a:p>
          <a:r>
            <a:rPr lang="en-US" dirty="0"/>
            <a:t>1. The fragment trail is centered at the </a:t>
          </a:r>
          <a:r>
            <a:rPr lang="en-US" u="sng" dirty="0"/>
            <a:t>front</a:t>
          </a:r>
          <a:r>
            <a:rPr lang="en-US" dirty="0"/>
            <a:t> of the skull—with many tiny pieces right at the forehead</a:t>
          </a:r>
        </a:p>
      </dgm:t>
    </dgm:pt>
    <dgm:pt modelId="{5AF11AA1-6DE0-4967-A76C-9D62C8673407}" type="parTrans" cxnId="{9CF94410-AF30-4F49-B8CD-4CA0AA785E38}">
      <dgm:prSet/>
      <dgm:spPr/>
      <dgm:t>
        <a:bodyPr/>
        <a:lstStyle/>
        <a:p>
          <a:endParaRPr lang="en-US"/>
        </a:p>
      </dgm:t>
    </dgm:pt>
    <dgm:pt modelId="{85B95761-CA97-4235-8E0E-5629B05D639B}" type="sibTrans" cxnId="{9CF94410-AF30-4F49-B8CD-4CA0AA785E38}">
      <dgm:prSet/>
      <dgm:spPr/>
      <dgm:t>
        <a:bodyPr/>
        <a:lstStyle/>
        <a:p>
          <a:endParaRPr lang="en-US"/>
        </a:p>
      </dgm:t>
    </dgm:pt>
    <dgm:pt modelId="{0B36F12F-2218-415E-8CA3-45A2F9B43ABF}">
      <dgm:prSet/>
      <dgm:spPr/>
      <dgm:t>
        <a:bodyPr/>
        <a:lstStyle/>
        <a:p>
          <a:r>
            <a:rPr lang="en-US" dirty="0"/>
            <a:t>2. The forehead wound (on the photos)</a:t>
          </a:r>
        </a:p>
      </dgm:t>
    </dgm:pt>
    <dgm:pt modelId="{B8A59087-06DD-4968-98BF-E30E2F9B8C55}" type="parTrans" cxnId="{12A10E9C-8B78-49D9-9756-F4583E4F966F}">
      <dgm:prSet/>
      <dgm:spPr/>
      <dgm:t>
        <a:bodyPr/>
        <a:lstStyle/>
        <a:p>
          <a:endParaRPr lang="en-US"/>
        </a:p>
      </dgm:t>
    </dgm:pt>
    <dgm:pt modelId="{432446E8-28BE-40F8-BC19-AFBEF92204FF}" type="sibTrans" cxnId="{12A10E9C-8B78-49D9-9756-F4583E4F966F}">
      <dgm:prSet/>
      <dgm:spPr/>
      <dgm:t>
        <a:bodyPr/>
        <a:lstStyle/>
        <a:p>
          <a:endParaRPr lang="en-US"/>
        </a:p>
      </dgm:t>
    </dgm:pt>
    <dgm:pt modelId="{D2FA9097-667F-4DD9-8FC2-52605214AD3E}">
      <dgm:prSet/>
      <dgm:spPr/>
      <dgm:t>
        <a:bodyPr/>
        <a:lstStyle/>
        <a:p>
          <a:r>
            <a:rPr lang="en-US" dirty="0"/>
            <a:t>3. The magical materialization of the 6.5 mm object</a:t>
          </a:r>
        </a:p>
      </dgm:t>
    </dgm:pt>
    <dgm:pt modelId="{23CF4983-9489-4E16-98B0-278FB084D41C}" type="parTrans" cxnId="{F830423D-B29B-4A4B-B66E-498A6D0A26EC}">
      <dgm:prSet/>
      <dgm:spPr/>
      <dgm:t>
        <a:bodyPr/>
        <a:lstStyle/>
        <a:p>
          <a:endParaRPr lang="en-US"/>
        </a:p>
      </dgm:t>
    </dgm:pt>
    <dgm:pt modelId="{4F4E660F-6050-4285-BE2E-4B0E01BBB9C0}" type="sibTrans" cxnId="{F830423D-B29B-4A4B-B66E-498A6D0A26EC}">
      <dgm:prSet/>
      <dgm:spPr/>
      <dgm:t>
        <a:bodyPr/>
        <a:lstStyle/>
        <a:p>
          <a:endParaRPr lang="en-US"/>
        </a:p>
      </dgm:t>
    </dgm:pt>
    <dgm:pt modelId="{6816F375-D883-4AA9-B0CA-9E4CE6FAA9CE}">
      <dgm:prSet/>
      <dgm:spPr/>
      <dgm:t>
        <a:bodyPr/>
        <a:lstStyle/>
        <a:p>
          <a:r>
            <a:rPr lang="en-US" dirty="0"/>
            <a:t>4. The absence of the 6.5 mm object on the lateral X-ray</a:t>
          </a:r>
        </a:p>
      </dgm:t>
    </dgm:pt>
    <dgm:pt modelId="{5C363A95-6992-4256-A1DD-4708A37DC6A2}" type="parTrans" cxnId="{42B59FAF-BF38-49C5-BB6E-F08696F6BBBF}">
      <dgm:prSet/>
      <dgm:spPr/>
      <dgm:t>
        <a:bodyPr/>
        <a:lstStyle/>
        <a:p>
          <a:endParaRPr lang="en-US"/>
        </a:p>
      </dgm:t>
    </dgm:pt>
    <dgm:pt modelId="{C162A859-2B44-44BE-8B47-0AB5F934B418}" type="sibTrans" cxnId="{42B59FAF-BF38-49C5-BB6E-F08696F6BBBF}">
      <dgm:prSet/>
      <dgm:spPr/>
      <dgm:t>
        <a:bodyPr/>
        <a:lstStyle/>
        <a:p>
          <a:endParaRPr lang="en-US"/>
        </a:p>
      </dgm:t>
    </dgm:pt>
    <dgm:pt modelId="{C5467141-20E4-4058-8357-DF75D63F6D52}">
      <dgm:prSet/>
      <dgm:spPr/>
      <dgm:t>
        <a:bodyPr/>
        <a:lstStyle/>
        <a:p>
          <a:r>
            <a:rPr lang="en-US" dirty="0"/>
            <a:t>5. The missing upper temporal bone (on the X-rays)</a:t>
          </a:r>
        </a:p>
      </dgm:t>
    </dgm:pt>
    <dgm:pt modelId="{F681D0EB-C19A-4E81-9595-F530B382DE19}" type="parTrans" cxnId="{AAD20C72-B7F1-4975-ADBC-BBFFDED8EE91}">
      <dgm:prSet/>
      <dgm:spPr/>
      <dgm:t>
        <a:bodyPr/>
        <a:lstStyle/>
        <a:p>
          <a:endParaRPr lang="en-US"/>
        </a:p>
      </dgm:t>
    </dgm:pt>
    <dgm:pt modelId="{60475EF8-EABD-466F-B97C-BB9D42DC8C35}" type="sibTrans" cxnId="{AAD20C72-B7F1-4975-ADBC-BBFFDED8EE91}">
      <dgm:prSet/>
      <dgm:spPr/>
      <dgm:t>
        <a:bodyPr/>
        <a:lstStyle/>
        <a:p>
          <a:endParaRPr lang="en-US"/>
        </a:p>
      </dgm:t>
    </dgm:pt>
    <dgm:pt modelId="{D6B11555-536C-42DB-934F-742EB7142D3E}">
      <dgm:prSet/>
      <dgm:spPr/>
      <dgm:t>
        <a:bodyPr/>
        <a:lstStyle/>
        <a:p>
          <a:r>
            <a:rPr lang="en-US" dirty="0">
              <a:solidFill>
                <a:schemeClr val="bg1"/>
              </a:solidFill>
            </a:rPr>
            <a:t>*The WC did </a:t>
          </a:r>
          <a:r>
            <a:rPr lang="en-US" u="sng" dirty="0">
              <a:solidFill>
                <a:schemeClr val="bg1"/>
              </a:solidFill>
            </a:rPr>
            <a:t>not</a:t>
          </a:r>
          <a:r>
            <a:rPr lang="en-US" dirty="0">
              <a:solidFill>
                <a:schemeClr val="bg1"/>
              </a:solidFill>
            </a:rPr>
            <a:t> utilize the autopsy materials.</a:t>
          </a:r>
        </a:p>
      </dgm:t>
    </dgm:pt>
    <dgm:pt modelId="{0BF4C009-F105-4E3F-93EB-4DEE8C045596}" type="parTrans" cxnId="{712345F5-C06B-4D9E-B860-7AB780CCF14B}">
      <dgm:prSet/>
      <dgm:spPr/>
      <dgm:t>
        <a:bodyPr/>
        <a:lstStyle/>
        <a:p>
          <a:endParaRPr lang="en-US"/>
        </a:p>
      </dgm:t>
    </dgm:pt>
    <dgm:pt modelId="{80735CDE-FE99-4F06-A5CC-166D68EB2FF3}" type="sibTrans" cxnId="{712345F5-C06B-4D9E-B860-7AB780CCF14B}">
      <dgm:prSet/>
      <dgm:spPr/>
      <dgm:t>
        <a:bodyPr/>
        <a:lstStyle/>
        <a:p>
          <a:endParaRPr lang="en-US"/>
        </a:p>
      </dgm:t>
    </dgm:pt>
    <dgm:pt modelId="{3400E0FA-A1DF-45AA-BD8F-AB6E202B6FA7}">
      <dgm:prSet/>
      <dgm:spPr/>
      <dgm:t>
        <a:bodyPr/>
        <a:lstStyle/>
        <a:p>
          <a:r>
            <a:rPr lang="en-US" dirty="0"/>
            <a:t>7. The absence of emulsion under the T-shaped inscription.</a:t>
          </a:r>
        </a:p>
      </dgm:t>
    </dgm:pt>
    <dgm:pt modelId="{2D6B021D-8007-4CCF-AA62-BE2009DE8A05}" type="sibTrans" cxnId="{5D49111D-6932-4C43-8589-8BCEED4FCB33}">
      <dgm:prSet/>
      <dgm:spPr/>
      <dgm:t>
        <a:bodyPr/>
        <a:lstStyle/>
        <a:p>
          <a:endParaRPr lang="en-US"/>
        </a:p>
      </dgm:t>
    </dgm:pt>
    <dgm:pt modelId="{823FEA6C-1AAF-4CAB-9B23-F3268F9CE550}" type="parTrans" cxnId="{5D49111D-6932-4C43-8589-8BCEED4FCB33}">
      <dgm:prSet/>
      <dgm:spPr/>
      <dgm:t>
        <a:bodyPr/>
        <a:lstStyle/>
        <a:p>
          <a:endParaRPr lang="en-US"/>
        </a:p>
      </dgm:t>
    </dgm:pt>
    <dgm:pt modelId="{F1208829-C995-43D8-9D0D-BE81964EBC34}">
      <dgm:prSet/>
      <dgm:spPr/>
      <dgm:t>
        <a:bodyPr/>
        <a:lstStyle/>
        <a:p>
          <a:r>
            <a:rPr lang="en-US" dirty="0"/>
            <a:t>6. The White Patch</a:t>
          </a:r>
        </a:p>
      </dgm:t>
    </dgm:pt>
    <dgm:pt modelId="{75CAC56D-F3F7-495B-A3F8-FA5DC26D6ABD}" type="sibTrans" cxnId="{39952F5A-9534-47C5-8910-B2DC9753E125}">
      <dgm:prSet/>
      <dgm:spPr/>
      <dgm:t>
        <a:bodyPr/>
        <a:lstStyle/>
        <a:p>
          <a:endParaRPr lang="en-US"/>
        </a:p>
      </dgm:t>
    </dgm:pt>
    <dgm:pt modelId="{753C8850-BA14-46D9-980C-6E8F62E31392}" type="parTrans" cxnId="{39952F5A-9534-47C5-8910-B2DC9753E125}">
      <dgm:prSet/>
      <dgm:spPr/>
      <dgm:t>
        <a:bodyPr/>
        <a:lstStyle/>
        <a:p>
          <a:endParaRPr lang="en-US"/>
        </a:p>
      </dgm:t>
    </dgm:pt>
    <dgm:pt modelId="{C354FDE9-B094-40CE-84BA-AEC48AF5356A}" type="pres">
      <dgm:prSet presAssocID="{3BBBF1A2-79C7-4C2C-98E1-B24ED15D9E79}" presName="diagram" presStyleCnt="0">
        <dgm:presLayoutVars>
          <dgm:dir/>
          <dgm:resizeHandles val="exact"/>
        </dgm:presLayoutVars>
      </dgm:prSet>
      <dgm:spPr/>
    </dgm:pt>
    <dgm:pt modelId="{D92856DD-4E00-49E9-8241-1360A090C035}" type="pres">
      <dgm:prSet presAssocID="{6B386C59-34AA-41F5-9DDB-BF42B08D5E6D}" presName="node" presStyleLbl="node1" presStyleIdx="0" presStyleCnt="8">
        <dgm:presLayoutVars>
          <dgm:bulletEnabled val="1"/>
        </dgm:presLayoutVars>
      </dgm:prSet>
      <dgm:spPr/>
    </dgm:pt>
    <dgm:pt modelId="{C4FD0169-E4C1-4783-8608-367BB6CABD56}" type="pres">
      <dgm:prSet presAssocID="{85B95761-CA97-4235-8E0E-5629B05D639B}" presName="sibTrans" presStyleCnt="0"/>
      <dgm:spPr/>
    </dgm:pt>
    <dgm:pt modelId="{1DB617A8-020A-4074-9180-8F5335B0F5BB}" type="pres">
      <dgm:prSet presAssocID="{0B36F12F-2218-415E-8CA3-45A2F9B43ABF}" presName="node" presStyleLbl="node1" presStyleIdx="1" presStyleCnt="8">
        <dgm:presLayoutVars>
          <dgm:bulletEnabled val="1"/>
        </dgm:presLayoutVars>
      </dgm:prSet>
      <dgm:spPr/>
    </dgm:pt>
    <dgm:pt modelId="{78B1B501-0C31-4070-9818-D940A5FB1BB3}" type="pres">
      <dgm:prSet presAssocID="{432446E8-28BE-40F8-BC19-AFBEF92204FF}" presName="sibTrans" presStyleCnt="0"/>
      <dgm:spPr/>
    </dgm:pt>
    <dgm:pt modelId="{44A7D1D1-9FD5-46AD-B323-2388C740FB8E}" type="pres">
      <dgm:prSet presAssocID="{D2FA9097-667F-4DD9-8FC2-52605214AD3E}" presName="node" presStyleLbl="node1" presStyleIdx="2" presStyleCnt="8">
        <dgm:presLayoutVars>
          <dgm:bulletEnabled val="1"/>
        </dgm:presLayoutVars>
      </dgm:prSet>
      <dgm:spPr/>
    </dgm:pt>
    <dgm:pt modelId="{857BC84D-B995-46FF-8EA4-CC930C05375E}" type="pres">
      <dgm:prSet presAssocID="{4F4E660F-6050-4285-BE2E-4B0E01BBB9C0}" presName="sibTrans" presStyleCnt="0"/>
      <dgm:spPr/>
    </dgm:pt>
    <dgm:pt modelId="{EC091C0D-C7DC-471D-AF8B-43E6EC6A5C74}" type="pres">
      <dgm:prSet presAssocID="{6816F375-D883-4AA9-B0CA-9E4CE6FAA9CE}" presName="node" presStyleLbl="node1" presStyleIdx="3" presStyleCnt="8">
        <dgm:presLayoutVars>
          <dgm:bulletEnabled val="1"/>
        </dgm:presLayoutVars>
      </dgm:prSet>
      <dgm:spPr/>
    </dgm:pt>
    <dgm:pt modelId="{5689B961-A3DF-40AE-B0B6-F46BD0ABDE08}" type="pres">
      <dgm:prSet presAssocID="{C162A859-2B44-44BE-8B47-0AB5F934B418}" presName="sibTrans" presStyleCnt="0"/>
      <dgm:spPr/>
    </dgm:pt>
    <dgm:pt modelId="{76FED82D-FBEF-43A4-BA57-F99AC339328B}" type="pres">
      <dgm:prSet presAssocID="{C5467141-20E4-4058-8357-DF75D63F6D52}" presName="node" presStyleLbl="node1" presStyleIdx="4" presStyleCnt="8">
        <dgm:presLayoutVars>
          <dgm:bulletEnabled val="1"/>
        </dgm:presLayoutVars>
      </dgm:prSet>
      <dgm:spPr/>
    </dgm:pt>
    <dgm:pt modelId="{6C8883DC-EA8F-46FD-9180-9938AE316FF9}" type="pres">
      <dgm:prSet presAssocID="{60475EF8-EABD-466F-B97C-BB9D42DC8C35}" presName="sibTrans" presStyleCnt="0"/>
      <dgm:spPr/>
    </dgm:pt>
    <dgm:pt modelId="{EC10F3B9-8BB2-4C74-AB0A-F1F95EFEA7BA}" type="pres">
      <dgm:prSet presAssocID="{F1208829-C995-43D8-9D0D-BE81964EBC34}" presName="node" presStyleLbl="node1" presStyleIdx="5" presStyleCnt="8" custLinFactNeighborX="-357" custLinFactNeighborY="237">
        <dgm:presLayoutVars>
          <dgm:bulletEnabled val="1"/>
        </dgm:presLayoutVars>
      </dgm:prSet>
      <dgm:spPr/>
    </dgm:pt>
    <dgm:pt modelId="{AC6F48B1-A85E-45B4-8E53-2E4B4D07F884}" type="pres">
      <dgm:prSet presAssocID="{75CAC56D-F3F7-495B-A3F8-FA5DC26D6ABD}" presName="sibTrans" presStyleCnt="0"/>
      <dgm:spPr/>
    </dgm:pt>
    <dgm:pt modelId="{B61A6ED9-CD6A-4949-A68C-7605392C2161}" type="pres">
      <dgm:prSet presAssocID="{3400E0FA-A1DF-45AA-BD8F-AB6E202B6FA7}" presName="node" presStyleLbl="node1" presStyleIdx="6" presStyleCnt="8">
        <dgm:presLayoutVars>
          <dgm:bulletEnabled val="1"/>
        </dgm:presLayoutVars>
      </dgm:prSet>
      <dgm:spPr/>
    </dgm:pt>
    <dgm:pt modelId="{6A2D51FB-A7E2-4488-A11F-78827E9A91B8}" type="pres">
      <dgm:prSet presAssocID="{2D6B021D-8007-4CCF-AA62-BE2009DE8A05}" presName="sibTrans" presStyleCnt="0"/>
      <dgm:spPr/>
    </dgm:pt>
    <dgm:pt modelId="{25556E5A-7365-4667-ABF4-018F5B646D10}" type="pres">
      <dgm:prSet presAssocID="{D6B11555-536C-42DB-934F-742EB7142D3E}" presName="node" presStyleLbl="node1" presStyleIdx="7" presStyleCnt="8">
        <dgm:presLayoutVars>
          <dgm:bulletEnabled val="1"/>
        </dgm:presLayoutVars>
      </dgm:prSet>
      <dgm:spPr/>
    </dgm:pt>
  </dgm:ptLst>
  <dgm:cxnLst>
    <dgm:cxn modelId="{9CF94410-AF30-4F49-B8CD-4CA0AA785E38}" srcId="{3BBBF1A2-79C7-4C2C-98E1-B24ED15D9E79}" destId="{6B386C59-34AA-41F5-9DDB-BF42B08D5E6D}" srcOrd="0" destOrd="0" parTransId="{5AF11AA1-6DE0-4967-A76C-9D62C8673407}" sibTransId="{85B95761-CA97-4235-8E0E-5629B05D639B}"/>
    <dgm:cxn modelId="{5D49111D-6932-4C43-8589-8BCEED4FCB33}" srcId="{3BBBF1A2-79C7-4C2C-98E1-B24ED15D9E79}" destId="{3400E0FA-A1DF-45AA-BD8F-AB6E202B6FA7}" srcOrd="6" destOrd="0" parTransId="{823FEA6C-1AAF-4CAB-9B23-F3268F9CE550}" sibTransId="{2D6B021D-8007-4CCF-AA62-BE2009DE8A05}"/>
    <dgm:cxn modelId="{0D1B3638-ADDC-4342-B874-2F0E42A108B4}" type="presOf" srcId="{D6B11555-536C-42DB-934F-742EB7142D3E}" destId="{25556E5A-7365-4667-ABF4-018F5B646D10}" srcOrd="0" destOrd="0" presId="urn:microsoft.com/office/officeart/2005/8/layout/default#3"/>
    <dgm:cxn modelId="{F830423D-B29B-4A4B-B66E-498A6D0A26EC}" srcId="{3BBBF1A2-79C7-4C2C-98E1-B24ED15D9E79}" destId="{D2FA9097-667F-4DD9-8FC2-52605214AD3E}" srcOrd="2" destOrd="0" parTransId="{23CF4983-9489-4E16-98B0-278FB084D41C}" sibTransId="{4F4E660F-6050-4285-BE2E-4B0E01BBB9C0}"/>
    <dgm:cxn modelId="{F56BCA60-7EAA-49CC-95F9-1E6246F9A0CE}" type="presOf" srcId="{3BBBF1A2-79C7-4C2C-98E1-B24ED15D9E79}" destId="{C354FDE9-B094-40CE-84BA-AEC48AF5356A}" srcOrd="0" destOrd="0" presId="urn:microsoft.com/office/officeart/2005/8/layout/default#3"/>
    <dgm:cxn modelId="{69189C44-A66A-4987-86FA-68141D4C33BE}" type="presOf" srcId="{F1208829-C995-43D8-9D0D-BE81964EBC34}" destId="{EC10F3B9-8BB2-4C74-AB0A-F1F95EFEA7BA}" srcOrd="0" destOrd="0" presId="urn:microsoft.com/office/officeart/2005/8/layout/default#3"/>
    <dgm:cxn modelId="{AAD20C72-B7F1-4975-ADBC-BBFFDED8EE91}" srcId="{3BBBF1A2-79C7-4C2C-98E1-B24ED15D9E79}" destId="{C5467141-20E4-4058-8357-DF75D63F6D52}" srcOrd="4" destOrd="0" parTransId="{F681D0EB-C19A-4E81-9595-F530B382DE19}" sibTransId="{60475EF8-EABD-466F-B97C-BB9D42DC8C35}"/>
    <dgm:cxn modelId="{39952F5A-9534-47C5-8910-B2DC9753E125}" srcId="{3BBBF1A2-79C7-4C2C-98E1-B24ED15D9E79}" destId="{F1208829-C995-43D8-9D0D-BE81964EBC34}" srcOrd="5" destOrd="0" parTransId="{753C8850-BA14-46D9-980C-6E8F62E31392}" sibTransId="{75CAC56D-F3F7-495B-A3F8-FA5DC26D6ABD}"/>
    <dgm:cxn modelId="{C1B4F386-8E12-43D0-B0F1-8A2E2F1F5561}" type="presOf" srcId="{6B386C59-34AA-41F5-9DDB-BF42B08D5E6D}" destId="{D92856DD-4E00-49E9-8241-1360A090C035}" srcOrd="0" destOrd="0" presId="urn:microsoft.com/office/officeart/2005/8/layout/default#3"/>
    <dgm:cxn modelId="{06E78395-554D-4399-8C48-DE15D0C3116A}" type="presOf" srcId="{3400E0FA-A1DF-45AA-BD8F-AB6E202B6FA7}" destId="{B61A6ED9-CD6A-4949-A68C-7605392C2161}" srcOrd="0" destOrd="0" presId="urn:microsoft.com/office/officeart/2005/8/layout/default#3"/>
    <dgm:cxn modelId="{8A0C9E99-5BAC-4798-8140-95978C4FEB4D}" type="presOf" srcId="{6816F375-D883-4AA9-B0CA-9E4CE6FAA9CE}" destId="{EC091C0D-C7DC-471D-AF8B-43E6EC6A5C74}" srcOrd="0" destOrd="0" presId="urn:microsoft.com/office/officeart/2005/8/layout/default#3"/>
    <dgm:cxn modelId="{12A10E9C-8B78-49D9-9756-F4583E4F966F}" srcId="{3BBBF1A2-79C7-4C2C-98E1-B24ED15D9E79}" destId="{0B36F12F-2218-415E-8CA3-45A2F9B43ABF}" srcOrd="1" destOrd="0" parTransId="{B8A59087-06DD-4968-98BF-E30E2F9B8C55}" sibTransId="{432446E8-28BE-40F8-BC19-AFBEF92204FF}"/>
    <dgm:cxn modelId="{42B59FAF-BF38-49C5-BB6E-F08696F6BBBF}" srcId="{3BBBF1A2-79C7-4C2C-98E1-B24ED15D9E79}" destId="{6816F375-D883-4AA9-B0CA-9E4CE6FAA9CE}" srcOrd="3" destOrd="0" parTransId="{5C363A95-6992-4256-A1DD-4708A37DC6A2}" sibTransId="{C162A859-2B44-44BE-8B47-0AB5F934B418}"/>
    <dgm:cxn modelId="{2C2792D7-C2FA-429B-90D1-02E73BAD074F}" type="presOf" srcId="{C5467141-20E4-4058-8357-DF75D63F6D52}" destId="{76FED82D-FBEF-43A4-BA57-F99AC339328B}" srcOrd="0" destOrd="0" presId="urn:microsoft.com/office/officeart/2005/8/layout/default#3"/>
    <dgm:cxn modelId="{05DE16DF-1348-4DE5-A0A7-93715F54CAD5}" type="presOf" srcId="{0B36F12F-2218-415E-8CA3-45A2F9B43ABF}" destId="{1DB617A8-020A-4074-9180-8F5335B0F5BB}" srcOrd="0" destOrd="0" presId="urn:microsoft.com/office/officeart/2005/8/layout/default#3"/>
    <dgm:cxn modelId="{DB6EDDF4-B7E2-4FEE-9CC6-BEFBF741E3BE}" type="presOf" srcId="{D2FA9097-667F-4DD9-8FC2-52605214AD3E}" destId="{44A7D1D1-9FD5-46AD-B323-2388C740FB8E}" srcOrd="0" destOrd="0" presId="urn:microsoft.com/office/officeart/2005/8/layout/default#3"/>
    <dgm:cxn modelId="{712345F5-C06B-4D9E-B860-7AB780CCF14B}" srcId="{3BBBF1A2-79C7-4C2C-98E1-B24ED15D9E79}" destId="{D6B11555-536C-42DB-934F-742EB7142D3E}" srcOrd="7" destOrd="0" parTransId="{0BF4C009-F105-4E3F-93EB-4DEE8C045596}" sibTransId="{80735CDE-FE99-4F06-A5CC-166D68EB2FF3}"/>
    <dgm:cxn modelId="{40BED504-E9F6-412C-A85C-5BD8BF6910D2}" type="presParOf" srcId="{C354FDE9-B094-40CE-84BA-AEC48AF5356A}" destId="{D92856DD-4E00-49E9-8241-1360A090C035}" srcOrd="0" destOrd="0" presId="urn:microsoft.com/office/officeart/2005/8/layout/default#3"/>
    <dgm:cxn modelId="{C07ED91F-81EE-4A0B-8048-796B9AC80CD9}" type="presParOf" srcId="{C354FDE9-B094-40CE-84BA-AEC48AF5356A}" destId="{C4FD0169-E4C1-4783-8608-367BB6CABD56}" srcOrd="1" destOrd="0" presId="urn:microsoft.com/office/officeart/2005/8/layout/default#3"/>
    <dgm:cxn modelId="{97269C27-5652-4DD4-B1EB-2C774C917B7C}" type="presParOf" srcId="{C354FDE9-B094-40CE-84BA-AEC48AF5356A}" destId="{1DB617A8-020A-4074-9180-8F5335B0F5BB}" srcOrd="2" destOrd="0" presId="urn:microsoft.com/office/officeart/2005/8/layout/default#3"/>
    <dgm:cxn modelId="{FE8FCCC3-F736-4B6E-9256-8E8A971DD0A0}" type="presParOf" srcId="{C354FDE9-B094-40CE-84BA-AEC48AF5356A}" destId="{78B1B501-0C31-4070-9818-D940A5FB1BB3}" srcOrd="3" destOrd="0" presId="urn:microsoft.com/office/officeart/2005/8/layout/default#3"/>
    <dgm:cxn modelId="{D392CBA1-C7C5-40C9-999B-F5A4A562242F}" type="presParOf" srcId="{C354FDE9-B094-40CE-84BA-AEC48AF5356A}" destId="{44A7D1D1-9FD5-46AD-B323-2388C740FB8E}" srcOrd="4" destOrd="0" presId="urn:microsoft.com/office/officeart/2005/8/layout/default#3"/>
    <dgm:cxn modelId="{2A54A631-D50B-4284-A72B-B0FD413C810A}" type="presParOf" srcId="{C354FDE9-B094-40CE-84BA-AEC48AF5356A}" destId="{857BC84D-B995-46FF-8EA4-CC930C05375E}" srcOrd="5" destOrd="0" presId="urn:microsoft.com/office/officeart/2005/8/layout/default#3"/>
    <dgm:cxn modelId="{CC46D327-FFC8-4D42-BFA7-D44A6EBA7593}" type="presParOf" srcId="{C354FDE9-B094-40CE-84BA-AEC48AF5356A}" destId="{EC091C0D-C7DC-471D-AF8B-43E6EC6A5C74}" srcOrd="6" destOrd="0" presId="urn:microsoft.com/office/officeart/2005/8/layout/default#3"/>
    <dgm:cxn modelId="{4CD621E1-E00C-4B1E-ACFB-7EEC3509B041}" type="presParOf" srcId="{C354FDE9-B094-40CE-84BA-AEC48AF5356A}" destId="{5689B961-A3DF-40AE-B0B6-F46BD0ABDE08}" srcOrd="7" destOrd="0" presId="urn:microsoft.com/office/officeart/2005/8/layout/default#3"/>
    <dgm:cxn modelId="{555030AC-375B-4B19-A534-855C19E13093}" type="presParOf" srcId="{C354FDE9-B094-40CE-84BA-AEC48AF5356A}" destId="{76FED82D-FBEF-43A4-BA57-F99AC339328B}" srcOrd="8" destOrd="0" presId="urn:microsoft.com/office/officeart/2005/8/layout/default#3"/>
    <dgm:cxn modelId="{BBD9223A-5117-4505-A28E-82F9B8C72D6E}" type="presParOf" srcId="{C354FDE9-B094-40CE-84BA-AEC48AF5356A}" destId="{6C8883DC-EA8F-46FD-9180-9938AE316FF9}" srcOrd="9" destOrd="0" presId="urn:microsoft.com/office/officeart/2005/8/layout/default#3"/>
    <dgm:cxn modelId="{CCDAA57B-707B-4C5D-836F-850FDE7C089E}" type="presParOf" srcId="{C354FDE9-B094-40CE-84BA-AEC48AF5356A}" destId="{EC10F3B9-8BB2-4C74-AB0A-F1F95EFEA7BA}" srcOrd="10" destOrd="0" presId="urn:microsoft.com/office/officeart/2005/8/layout/default#3"/>
    <dgm:cxn modelId="{1C17753D-611D-4ED7-92DD-EF1BC3E330AF}" type="presParOf" srcId="{C354FDE9-B094-40CE-84BA-AEC48AF5356A}" destId="{AC6F48B1-A85E-45B4-8E53-2E4B4D07F884}" srcOrd="11" destOrd="0" presId="urn:microsoft.com/office/officeart/2005/8/layout/default#3"/>
    <dgm:cxn modelId="{D77D7376-D420-43BA-9AF4-889F40929845}" type="presParOf" srcId="{C354FDE9-B094-40CE-84BA-AEC48AF5356A}" destId="{B61A6ED9-CD6A-4949-A68C-7605392C2161}" srcOrd="12" destOrd="0" presId="urn:microsoft.com/office/officeart/2005/8/layout/default#3"/>
    <dgm:cxn modelId="{52396672-96A8-4E3E-AE44-DE715EFE7963}" type="presParOf" srcId="{C354FDE9-B094-40CE-84BA-AEC48AF5356A}" destId="{6A2D51FB-A7E2-4488-A11F-78827E9A91B8}" srcOrd="13" destOrd="0" presId="urn:microsoft.com/office/officeart/2005/8/layout/default#3"/>
    <dgm:cxn modelId="{88BB40C8-269C-4BC7-9072-5ED03921FB19}" type="presParOf" srcId="{C354FDE9-B094-40CE-84BA-AEC48AF5356A}" destId="{25556E5A-7365-4667-ABF4-018F5B646D10}" srcOrd="14"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CBC578-BCF9-4538-92CB-1BCCBCBFADB4}" type="doc">
      <dgm:prSet loTypeId="urn:microsoft.com/office/officeart/2005/8/layout/default#4" loCatId="list" qsTypeId="urn:microsoft.com/office/officeart/2005/8/quickstyle/simple1" qsCatId="simple" csTypeId="urn:microsoft.com/office/officeart/2005/8/colors/colorful5" csCatId="colorful" phldr="1"/>
      <dgm:spPr/>
      <dgm:t>
        <a:bodyPr/>
        <a:lstStyle/>
        <a:p>
          <a:endParaRPr lang="en-US"/>
        </a:p>
      </dgm:t>
    </dgm:pt>
    <dgm:pt modelId="{F725E15D-8DC4-49CB-937C-87D32F2CF5AE}">
      <dgm:prSet/>
      <dgm:spPr/>
      <dgm:t>
        <a:bodyPr/>
        <a:lstStyle/>
        <a:p>
          <a:r>
            <a:rPr lang="en-US" dirty="0"/>
            <a:t>Optical density was outside their world view—and the White Patch is indeed other worldly.</a:t>
          </a:r>
        </a:p>
      </dgm:t>
    </dgm:pt>
    <dgm:pt modelId="{8C780287-D950-4687-BDD3-4CEBDADAF7FB}" type="parTrans" cxnId="{A4234368-6EA1-4CD1-B75F-173D2BADF461}">
      <dgm:prSet/>
      <dgm:spPr/>
      <dgm:t>
        <a:bodyPr/>
        <a:lstStyle/>
        <a:p>
          <a:endParaRPr lang="en-US"/>
        </a:p>
      </dgm:t>
    </dgm:pt>
    <dgm:pt modelId="{0BD3799B-1A0C-4386-B00D-B95F85959D10}" type="sibTrans" cxnId="{A4234368-6EA1-4CD1-B75F-173D2BADF461}">
      <dgm:prSet/>
      <dgm:spPr/>
      <dgm:t>
        <a:bodyPr/>
        <a:lstStyle/>
        <a:p>
          <a:endParaRPr lang="en-US"/>
        </a:p>
      </dgm:t>
    </dgm:pt>
    <dgm:pt modelId="{EBDDBEE2-8E0E-4825-AEDC-7DCE201F3B5A}">
      <dgm:prSet/>
      <dgm:spPr>
        <a:solidFill>
          <a:schemeClr val="bg2">
            <a:lumMod val="40000"/>
            <a:lumOff val="60000"/>
          </a:schemeClr>
        </a:solidFill>
      </dgm:spPr>
      <dgm:t>
        <a:bodyPr/>
        <a:lstStyle/>
        <a:p>
          <a:r>
            <a:rPr lang="en-US" dirty="0">
              <a:solidFill>
                <a:schemeClr val="bg1"/>
              </a:solidFill>
            </a:rPr>
            <a:t>The 6.5 mm object simply cannot materialize (like a magician’s rabbit) between 1963 and 1967—nor can it be absent from JFK’s lateral X-ray.</a:t>
          </a:r>
        </a:p>
      </dgm:t>
    </dgm:pt>
    <dgm:pt modelId="{DEFBF80C-E57E-4C64-A4B2-D3D66CD5BE5C}" type="parTrans" cxnId="{519B7274-3325-482C-A0CB-381AFD72A0B8}">
      <dgm:prSet/>
      <dgm:spPr/>
      <dgm:t>
        <a:bodyPr/>
        <a:lstStyle/>
        <a:p>
          <a:endParaRPr lang="en-US"/>
        </a:p>
      </dgm:t>
    </dgm:pt>
    <dgm:pt modelId="{FDC86EAB-88A0-4E75-8767-C9596CE39D13}" type="sibTrans" cxnId="{519B7274-3325-482C-A0CB-381AFD72A0B8}">
      <dgm:prSet/>
      <dgm:spPr/>
      <dgm:t>
        <a:bodyPr/>
        <a:lstStyle/>
        <a:p>
          <a:endParaRPr lang="en-US"/>
        </a:p>
      </dgm:t>
    </dgm:pt>
    <dgm:pt modelId="{C5169A0D-E8CC-4CBD-981E-202601120579}">
      <dgm:prSet/>
      <dgm:spPr/>
      <dgm:t>
        <a:bodyPr/>
        <a:lstStyle/>
        <a:p>
          <a:r>
            <a:rPr lang="en-US" dirty="0">
              <a:solidFill>
                <a:schemeClr val="bg1"/>
              </a:solidFill>
            </a:rPr>
            <a:t>Furthermore, the forehead shot was obvious—tiny metal fragments precisely at the forehead cannot possibly imply a posterior shot.</a:t>
          </a:r>
        </a:p>
      </dgm:t>
    </dgm:pt>
    <dgm:pt modelId="{858E346C-946A-4C74-9BB7-C1C9983FAC7A}" type="parTrans" cxnId="{A3EB6371-AFB7-4D8F-86DF-FDE106F4EFE4}">
      <dgm:prSet/>
      <dgm:spPr/>
      <dgm:t>
        <a:bodyPr/>
        <a:lstStyle/>
        <a:p>
          <a:endParaRPr lang="en-US"/>
        </a:p>
      </dgm:t>
    </dgm:pt>
    <dgm:pt modelId="{D99A2B3C-81F8-47B1-9E27-37A1E3921E21}" type="sibTrans" cxnId="{A3EB6371-AFB7-4D8F-86DF-FDE106F4EFE4}">
      <dgm:prSet/>
      <dgm:spPr/>
      <dgm:t>
        <a:bodyPr/>
        <a:lstStyle/>
        <a:p>
          <a:endParaRPr lang="en-US"/>
        </a:p>
      </dgm:t>
    </dgm:pt>
    <dgm:pt modelId="{2C35183E-625F-47AE-A0B3-E929C46727D9}">
      <dgm:prSet/>
      <dgm:spPr/>
      <dgm:t>
        <a:bodyPr/>
        <a:lstStyle/>
        <a:p>
          <a:r>
            <a:rPr lang="en-US" dirty="0">
              <a:solidFill>
                <a:schemeClr val="bg1"/>
              </a:solidFill>
            </a:rPr>
            <a:t>These “experts” were too obtuse to look for missing emulsion (under the T-shaped inscription).</a:t>
          </a:r>
        </a:p>
      </dgm:t>
    </dgm:pt>
    <dgm:pt modelId="{6846EEFC-0018-46C7-B122-FB52E7274977}" type="parTrans" cxnId="{DDE1FD1D-6F17-4187-B5EB-CF59C8E40ABD}">
      <dgm:prSet/>
      <dgm:spPr/>
      <dgm:t>
        <a:bodyPr/>
        <a:lstStyle/>
        <a:p>
          <a:endParaRPr lang="en-US"/>
        </a:p>
      </dgm:t>
    </dgm:pt>
    <dgm:pt modelId="{B918FEF5-D817-44E3-9F99-99822DEBAA23}" type="sibTrans" cxnId="{DDE1FD1D-6F17-4187-B5EB-CF59C8E40ABD}">
      <dgm:prSet/>
      <dgm:spPr/>
      <dgm:t>
        <a:bodyPr/>
        <a:lstStyle/>
        <a:p>
          <a:endParaRPr lang="en-US"/>
        </a:p>
      </dgm:t>
    </dgm:pt>
    <dgm:pt modelId="{88BC5771-D16B-4190-A0C0-E206796EF003}" type="pres">
      <dgm:prSet presAssocID="{69CBC578-BCF9-4538-92CB-1BCCBCBFADB4}" presName="diagram" presStyleCnt="0">
        <dgm:presLayoutVars>
          <dgm:dir/>
          <dgm:resizeHandles val="exact"/>
        </dgm:presLayoutVars>
      </dgm:prSet>
      <dgm:spPr/>
    </dgm:pt>
    <dgm:pt modelId="{39C38551-2811-4A14-A1E9-08761EB0F29F}" type="pres">
      <dgm:prSet presAssocID="{F725E15D-8DC4-49CB-937C-87D32F2CF5AE}" presName="node" presStyleLbl="node1" presStyleIdx="0" presStyleCnt="4">
        <dgm:presLayoutVars>
          <dgm:bulletEnabled val="1"/>
        </dgm:presLayoutVars>
      </dgm:prSet>
      <dgm:spPr/>
    </dgm:pt>
    <dgm:pt modelId="{F6447D81-78A6-4EBD-B0F4-475269488525}" type="pres">
      <dgm:prSet presAssocID="{0BD3799B-1A0C-4386-B00D-B95F85959D10}" presName="sibTrans" presStyleCnt="0"/>
      <dgm:spPr/>
    </dgm:pt>
    <dgm:pt modelId="{3022480D-31E9-44A0-8732-1012EEDF7D26}" type="pres">
      <dgm:prSet presAssocID="{EBDDBEE2-8E0E-4825-AEDC-7DCE201F3B5A}" presName="node" presStyleLbl="node1" presStyleIdx="1" presStyleCnt="4">
        <dgm:presLayoutVars>
          <dgm:bulletEnabled val="1"/>
        </dgm:presLayoutVars>
      </dgm:prSet>
      <dgm:spPr/>
    </dgm:pt>
    <dgm:pt modelId="{74E6C3AD-78D5-4722-BD3E-93879D786A3E}" type="pres">
      <dgm:prSet presAssocID="{FDC86EAB-88A0-4E75-8767-C9596CE39D13}" presName="sibTrans" presStyleCnt="0"/>
      <dgm:spPr/>
    </dgm:pt>
    <dgm:pt modelId="{E03D5119-0911-48D4-A928-22D368545BD0}" type="pres">
      <dgm:prSet presAssocID="{C5169A0D-E8CC-4CBD-981E-202601120579}" presName="node" presStyleLbl="node1" presStyleIdx="2" presStyleCnt="4" custScaleX="113086" custScaleY="99057" custLinFactX="11496" custLinFactNeighborX="100000" custLinFactNeighborY="-5451">
        <dgm:presLayoutVars>
          <dgm:bulletEnabled val="1"/>
        </dgm:presLayoutVars>
      </dgm:prSet>
      <dgm:spPr/>
    </dgm:pt>
    <dgm:pt modelId="{1D853541-6C20-42F8-8012-2D31125558BF}" type="pres">
      <dgm:prSet presAssocID="{D99A2B3C-81F8-47B1-9E27-37A1E3921E21}" presName="sibTrans" presStyleCnt="0"/>
      <dgm:spPr/>
    </dgm:pt>
    <dgm:pt modelId="{1106C79C-E2AF-407E-8512-8E0C348848E4}" type="pres">
      <dgm:prSet presAssocID="{2C35183E-625F-47AE-A0B3-E929C46727D9}" presName="node" presStyleLbl="node1" presStyleIdx="3" presStyleCnt="4" custLinFactX="-18968" custLinFactNeighborX="-100000" custLinFactNeighborY="-7537">
        <dgm:presLayoutVars>
          <dgm:bulletEnabled val="1"/>
        </dgm:presLayoutVars>
      </dgm:prSet>
      <dgm:spPr/>
    </dgm:pt>
  </dgm:ptLst>
  <dgm:cxnLst>
    <dgm:cxn modelId="{DDE1FD1D-6F17-4187-B5EB-CF59C8E40ABD}" srcId="{69CBC578-BCF9-4538-92CB-1BCCBCBFADB4}" destId="{2C35183E-625F-47AE-A0B3-E929C46727D9}" srcOrd="3" destOrd="0" parTransId="{6846EEFC-0018-46C7-B122-FB52E7274977}" sibTransId="{B918FEF5-D817-44E3-9F99-99822DEBAA23}"/>
    <dgm:cxn modelId="{592BDE26-96FC-451A-B017-4F5EB1D496F0}" type="presOf" srcId="{F725E15D-8DC4-49CB-937C-87D32F2CF5AE}" destId="{39C38551-2811-4A14-A1E9-08761EB0F29F}" srcOrd="0" destOrd="0" presId="urn:microsoft.com/office/officeart/2005/8/layout/default#4"/>
    <dgm:cxn modelId="{A4234368-6EA1-4CD1-B75F-173D2BADF461}" srcId="{69CBC578-BCF9-4538-92CB-1BCCBCBFADB4}" destId="{F725E15D-8DC4-49CB-937C-87D32F2CF5AE}" srcOrd="0" destOrd="0" parTransId="{8C780287-D950-4687-BDD3-4CEBDADAF7FB}" sibTransId="{0BD3799B-1A0C-4386-B00D-B95F85959D10}"/>
    <dgm:cxn modelId="{1F247349-C47A-4900-AF59-1CA7BB1914B0}" type="presOf" srcId="{C5169A0D-E8CC-4CBD-981E-202601120579}" destId="{E03D5119-0911-48D4-A928-22D368545BD0}" srcOrd="0" destOrd="0" presId="urn:microsoft.com/office/officeart/2005/8/layout/default#4"/>
    <dgm:cxn modelId="{99A6244F-C039-4875-AA1F-015B8FD44038}" type="presOf" srcId="{69CBC578-BCF9-4538-92CB-1BCCBCBFADB4}" destId="{88BC5771-D16B-4190-A0C0-E206796EF003}" srcOrd="0" destOrd="0" presId="urn:microsoft.com/office/officeart/2005/8/layout/default#4"/>
    <dgm:cxn modelId="{A3EB6371-AFB7-4D8F-86DF-FDE106F4EFE4}" srcId="{69CBC578-BCF9-4538-92CB-1BCCBCBFADB4}" destId="{C5169A0D-E8CC-4CBD-981E-202601120579}" srcOrd="2" destOrd="0" parTransId="{858E346C-946A-4C74-9BB7-C1C9983FAC7A}" sibTransId="{D99A2B3C-81F8-47B1-9E27-37A1E3921E21}"/>
    <dgm:cxn modelId="{519B7274-3325-482C-A0CB-381AFD72A0B8}" srcId="{69CBC578-BCF9-4538-92CB-1BCCBCBFADB4}" destId="{EBDDBEE2-8E0E-4825-AEDC-7DCE201F3B5A}" srcOrd="1" destOrd="0" parTransId="{DEFBF80C-E57E-4C64-A4B2-D3D66CD5BE5C}" sibTransId="{FDC86EAB-88A0-4E75-8767-C9596CE39D13}"/>
    <dgm:cxn modelId="{5B22508C-7DD3-4D44-A22B-7E806B1AC108}" type="presOf" srcId="{EBDDBEE2-8E0E-4825-AEDC-7DCE201F3B5A}" destId="{3022480D-31E9-44A0-8732-1012EEDF7D26}" srcOrd="0" destOrd="0" presId="urn:microsoft.com/office/officeart/2005/8/layout/default#4"/>
    <dgm:cxn modelId="{81645ECB-3BCB-4553-9EA9-41F81EFED916}" type="presOf" srcId="{2C35183E-625F-47AE-A0B3-E929C46727D9}" destId="{1106C79C-E2AF-407E-8512-8E0C348848E4}" srcOrd="0" destOrd="0" presId="urn:microsoft.com/office/officeart/2005/8/layout/default#4"/>
    <dgm:cxn modelId="{9656E80D-41E5-44FC-A4F5-9E8487561927}" type="presParOf" srcId="{88BC5771-D16B-4190-A0C0-E206796EF003}" destId="{39C38551-2811-4A14-A1E9-08761EB0F29F}" srcOrd="0" destOrd="0" presId="urn:microsoft.com/office/officeart/2005/8/layout/default#4"/>
    <dgm:cxn modelId="{194EC642-0474-4684-808D-0384929EDAF0}" type="presParOf" srcId="{88BC5771-D16B-4190-A0C0-E206796EF003}" destId="{F6447D81-78A6-4EBD-B0F4-475269488525}" srcOrd="1" destOrd="0" presId="urn:microsoft.com/office/officeart/2005/8/layout/default#4"/>
    <dgm:cxn modelId="{E7FE64F6-EFB4-47CE-A7E8-4970CDCB72CA}" type="presParOf" srcId="{88BC5771-D16B-4190-A0C0-E206796EF003}" destId="{3022480D-31E9-44A0-8732-1012EEDF7D26}" srcOrd="2" destOrd="0" presId="urn:microsoft.com/office/officeart/2005/8/layout/default#4"/>
    <dgm:cxn modelId="{3DF63A52-22DD-4B9C-83A3-864AEC3D38BE}" type="presParOf" srcId="{88BC5771-D16B-4190-A0C0-E206796EF003}" destId="{74E6C3AD-78D5-4722-BD3E-93879D786A3E}" srcOrd="3" destOrd="0" presId="urn:microsoft.com/office/officeart/2005/8/layout/default#4"/>
    <dgm:cxn modelId="{91265A81-014F-4B34-B6DB-2F08B73A3C5F}" type="presParOf" srcId="{88BC5771-D16B-4190-A0C0-E206796EF003}" destId="{E03D5119-0911-48D4-A928-22D368545BD0}" srcOrd="4" destOrd="0" presId="urn:microsoft.com/office/officeart/2005/8/layout/default#4"/>
    <dgm:cxn modelId="{73EF8976-4F4E-4DF8-9165-49780024FCA5}" type="presParOf" srcId="{88BC5771-D16B-4190-A0C0-E206796EF003}" destId="{1D853541-6C20-42F8-8012-2D31125558BF}" srcOrd="5" destOrd="0" presId="urn:microsoft.com/office/officeart/2005/8/layout/default#4"/>
    <dgm:cxn modelId="{FB34EB2C-C7ED-4D63-814D-A112BE0B3051}" type="presParOf" srcId="{88BC5771-D16B-4190-A0C0-E206796EF003}" destId="{1106C79C-E2AF-407E-8512-8E0C348848E4}" srcOrd="6" destOrd="0" presId="urn:microsoft.com/office/officeart/2005/8/layout/defaul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BC20E-EF21-4CB8-84B7-E2F4E9BE875C}">
      <dsp:nvSpPr>
        <dsp:cNvPr id="0" name=""/>
        <dsp:cNvSpPr/>
      </dsp:nvSpPr>
      <dsp:spPr>
        <a:xfrm>
          <a:off x="2537366" y="533412"/>
          <a:ext cx="411813" cy="91440"/>
        </a:xfrm>
        <a:custGeom>
          <a:avLst/>
          <a:gdLst/>
          <a:ahLst/>
          <a:cxnLst/>
          <a:rect l="0" t="0" r="0" b="0"/>
          <a:pathLst>
            <a:path>
              <a:moveTo>
                <a:pt x="0" y="45720"/>
              </a:moveTo>
              <a:lnTo>
                <a:pt x="411813"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732213" y="576920"/>
        <a:ext cx="22120" cy="4424"/>
      </dsp:txXfrm>
    </dsp:sp>
    <dsp:sp modelId="{3FCBA8ED-7330-4245-B660-96198BC3658D}">
      <dsp:nvSpPr>
        <dsp:cNvPr id="0" name=""/>
        <dsp:cNvSpPr/>
      </dsp:nvSpPr>
      <dsp:spPr>
        <a:xfrm>
          <a:off x="615628" y="2070"/>
          <a:ext cx="1923538" cy="1154123"/>
        </a:xfrm>
        <a:prstGeom prst="rect">
          <a:avLst/>
        </a:prstGeom>
        <a:solidFill>
          <a:schemeClr val="accent2">
            <a:hueOff val="0"/>
            <a:satOff val="0"/>
            <a:lumOff val="0"/>
            <a:alphaOff val="0"/>
          </a:schemeClr>
        </a:solidFill>
        <a:ln w="5715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255" tIns="98937" rIns="94255" bIns="98937" numCol="1" spcCol="1270" anchor="ctr" anchorCtr="0">
          <a:noAutofit/>
        </a:bodyPr>
        <a:lstStyle/>
        <a:p>
          <a:pPr marL="0" lvl="0" indent="0" algn="ctr" defTabSz="622300">
            <a:lnSpc>
              <a:spcPct val="90000"/>
            </a:lnSpc>
            <a:spcBef>
              <a:spcPct val="0"/>
            </a:spcBef>
            <a:spcAft>
              <a:spcPct val="35000"/>
            </a:spcAft>
            <a:buNone/>
          </a:pPr>
          <a:r>
            <a:rPr lang="en-US" sz="1400" kern="1200" dirty="0"/>
            <a:t>Imagine: The multiple dilemmas faced by the autopsy pathologists </a:t>
          </a:r>
        </a:p>
      </dsp:txBody>
      <dsp:txXfrm>
        <a:off x="615628" y="2070"/>
        <a:ext cx="1923538" cy="1154123"/>
      </dsp:txXfrm>
    </dsp:sp>
    <dsp:sp modelId="{B85068F5-DFDF-4D44-9D5A-D1431587C409}">
      <dsp:nvSpPr>
        <dsp:cNvPr id="0" name=""/>
        <dsp:cNvSpPr/>
      </dsp:nvSpPr>
      <dsp:spPr>
        <a:xfrm>
          <a:off x="4903319" y="533412"/>
          <a:ext cx="411813" cy="91440"/>
        </a:xfrm>
        <a:custGeom>
          <a:avLst/>
          <a:gdLst/>
          <a:ahLst/>
          <a:cxnLst/>
          <a:rect l="0" t="0" r="0" b="0"/>
          <a:pathLst>
            <a:path>
              <a:moveTo>
                <a:pt x="0" y="45720"/>
              </a:moveTo>
              <a:lnTo>
                <a:pt x="411813" y="45720"/>
              </a:lnTo>
            </a:path>
          </a:pathLst>
        </a:custGeom>
        <a:noFill/>
        <a:ln w="9525" cap="flat" cmpd="sng" algn="ctr">
          <a:solidFill>
            <a:schemeClr val="accent2">
              <a:hueOff val="936304"/>
              <a:satOff val="-1168"/>
              <a:lumOff val="27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098165" y="576920"/>
        <a:ext cx="22120" cy="4424"/>
      </dsp:txXfrm>
    </dsp:sp>
    <dsp:sp modelId="{7E9E013C-8950-44E4-8BE7-A63C73FBD95B}">
      <dsp:nvSpPr>
        <dsp:cNvPr id="0" name=""/>
        <dsp:cNvSpPr/>
      </dsp:nvSpPr>
      <dsp:spPr>
        <a:xfrm>
          <a:off x="2981580" y="2070"/>
          <a:ext cx="1923538" cy="1154123"/>
        </a:xfrm>
        <a:prstGeom prst="rect">
          <a:avLst/>
        </a:prstGeom>
        <a:solidFill>
          <a:schemeClr val="accent2">
            <a:hueOff val="780253"/>
            <a:satOff val="-973"/>
            <a:lumOff val="229"/>
            <a:alphaOff val="0"/>
          </a:schemeClr>
        </a:solidFill>
        <a:ln w="5715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255" tIns="98937" rIns="94255" bIns="98937" numCol="1" spcCol="1270" anchor="ctr" anchorCtr="0">
          <a:noAutofit/>
        </a:bodyPr>
        <a:lstStyle/>
        <a:p>
          <a:pPr marL="0" lvl="0" indent="0" algn="ctr" defTabSz="622300">
            <a:lnSpc>
              <a:spcPct val="90000"/>
            </a:lnSpc>
            <a:spcBef>
              <a:spcPct val="0"/>
            </a:spcBef>
            <a:spcAft>
              <a:spcPct val="35000"/>
            </a:spcAft>
            <a:buNone/>
          </a:pPr>
          <a:r>
            <a:rPr lang="en-US" sz="1400" kern="1200" dirty="0"/>
            <a:t>Their Solutions</a:t>
          </a:r>
        </a:p>
      </dsp:txBody>
      <dsp:txXfrm>
        <a:off x="2981580" y="2070"/>
        <a:ext cx="1923538" cy="1154123"/>
      </dsp:txXfrm>
    </dsp:sp>
    <dsp:sp modelId="{EEC4F3A3-74B3-4985-A709-E2D765B55FE8}">
      <dsp:nvSpPr>
        <dsp:cNvPr id="0" name=""/>
        <dsp:cNvSpPr/>
      </dsp:nvSpPr>
      <dsp:spPr>
        <a:xfrm>
          <a:off x="1577397" y="1154393"/>
          <a:ext cx="4731904" cy="411813"/>
        </a:xfrm>
        <a:custGeom>
          <a:avLst/>
          <a:gdLst/>
          <a:ahLst/>
          <a:cxnLst/>
          <a:rect l="0" t="0" r="0" b="0"/>
          <a:pathLst>
            <a:path>
              <a:moveTo>
                <a:pt x="4731904" y="0"/>
              </a:moveTo>
              <a:lnTo>
                <a:pt x="4731904" y="223006"/>
              </a:lnTo>
              <a:lnTo>
                <a:pt x="0" y="223006"/>
              </a:lnTo>
              <a:lnTo>
                <a:pt x="0" y="411813"/>
              </a:lnTo>
            </a:path>
          </a:pathLst>
        </a:custGeom>
        <a:noFill/>
        <a:ln w="9525" cap="flat" cmpd="sng" algn="ctr">
          <a:solidFill>
            <a:schemeClr val="accent2">
              <a:hueOff val="1872608"/>
              <a:satOff val="-2336"/>
              <a:lumOff val="54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824536" y="1358088"/>
        <a:ext cx="237627" cy="4424"/>
      </dsp:txXfrm>
    </dsp:sp>
    <dsp:sp modelId="{E4041B27-C79E-4ABB-BE7A-62A25A39CE0C}">
      <dsp:nvSpPr>
        <dsp:cNvPr id="0" name=""/>
        <dsp:cNvSpPr/>
      </dsp:nvSpPr>
      <dsp:spPr>
        <a:xfrm>
          <a:off x="5347533" y="2070"/>
          <a:ext cx="1923538" cy="1154123"/>
        </a:xfrm>
        <a:prstGeom prst="rect">
          <a:avLst/>
        </a:prstGeom>
        <a:solidFill>
          <a:schemeClr val="accent2">
            <a:hueOff val="1560506"/>
            <a:satOff val="-1946"/>
            <a:lumOff val="458"/>
            <a:alphaOff val="0"/>
          </a:schemeClr>
        </a:solidFill>
        <a:ln w="5715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255" tIns="98937" rIns="94255" bIns="98937" numCol="1" spcCol="1270" anchor="ctr" anchorCtr="0">
          <a:noAutofit/>
        </a:bodyPr>
        <a:lstStyle/>
        <a:p>
          <a:pPr marL="0" lvl="0" indent="0" algn="ctr" defTabSz="622300">
            <a:lnSpc>
              <a:spcPct val="90000"/>
            </a:lnSpc>
            <a:spcBef>
              <a:spcPct val="0"/>
            </a:spcBef>
            <a:spcAft>
              <a:spcPct val="35000"/>
            </a:spcAft>
            <a:buNone/>
          </a:pPr>
          <a:r>
            <a:rPr lang="en-US" sz="1400" kern="1200" dirty="0"/>
            <a:t>What the pathologists did not know at the autopsy</a:t>
          </a:r>
        </a:p>
      </dsp:txBody>
      <dsp:txXfrm>
        <a:off x="5347533" y="2070"/>
        <a:ext cx="1923538" cy="1154123"/>
      </dsp:txXfrm>
    </dsp:sp>
    <dsp:sp modelId="{82FFB956-C192-42A4-9F4C-DE755A459A2D}">
      <dsp:nvSpPr>
        <dsp:cNvPr id="0" name=""/>
        <dsp:cNvSpPr/>
      </dsp:nvSpPr>
      <dsp:spPr>
        <a:xfrm>
          <a:off x="2537366" y="2129949"/>
          <a:ext cx="411813" cy="91440"/>
        </a:xfrm>
        <a:custGeom>
          <a:avLst/>
          <a:gdLst/>
          <a:ahLst/>
          <a:cxnLst/>
          <a:rect l="0" t="0" r="0" b="0"/>
          <a:pathLst>
            <a:path>
              <a:moveTo>
                <a:pt x="0" y="45720"/>
              </a:moveTo>
              <a:lnTo>
                <a:pt x="411813" y="45720"/>
              </a:lnTo>
            </a:path>
          </a:pathLst>
        </a:custGeom>
        <a:noFill/>
        <a:ln w="9525" cap="flat" cmpd="sng" algn="ctr">
          <a:solidFill>
            <a:schemeClr val="accent2">
              <a:hueOff val="2808911"/>
              <a:satOff val="-3503"/>
              <a:lumOff val="82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732213" y="2173456"/>
        <a:ext cx="22120" cy="4424"/>
      </dsp:txXfrm>
    </dsp:sp>
    <dsp:sp modelId="{CA8B4400-AA14-4093-97C0-20723ED44E30}">
      <dsp:nvSpPr>
        <dsp:cNvPr id="0" name=""/>
        <dsp:cNvSpPr/>
      </dsp:nvSpPr>
      <dsp:spPr>
        <a:xfrm>
          <a:off x="615628" y="1598607"/>
          <a:ext cx="1923538" cy="1154123"/>
        </a:xfrm>
        <a:prstGeom prst="rect">
          <a:avLst/>
        </a:prstGeom>
        <a:solidFill>
          <a:schemeClr val="accent2">
            <a:hueOff val="2340759"/>
            <a:satOff val="-2919"/>
            <a:lumOff val="686"/>
            <a:alphaOff val="0"/>
          </a:schemeClr>
        </a:solidFill>
        <a:ln w="5715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255" tIns="98937" rIns="94255" bIns="98937" numCol="1" spcCol="1270" anchor="t" anchorCtr="0">
          <a:noAutofit/>
        </a:bodyPr>
        <a:lstStyle/>
        <a:p>
          <a:pPr marL="0" lvl="0" indent="0" algn="l" defTabSz="622300">
            <a:lnSpc>
              <a:spcPct val="90000"/>
            </a:lnSpc>
            <a:spcBef>
              <a:spcPct val="0"/>
            </a:spcBef>
            <a:spcAft>
              <a:spcPct val="35000"/>
            </a:spcAft>
            <a:buNone/>
          </a:pPr>
          <a:r>
            <a:rPr lang="en-US" sz="1400" kern="1200" dirty="0"/>
            <a:t>The Official Radiologists:</a:t>
          </a:r>
        </a:p>
        <a:p>
          <a:pPr marL="57150" lvl="1" indent="-57150" algn="l" defTabSz="488950">
            <a:lnSpc>
              <a:spcPct val="90000"/>
            </a:lnSpc>
            <a:spcBef>
              <a:spcPct val="0"/>
            </a:spcBef>
            <a:spcAft>
              <a:spcPct val="15000"/>
            </a:spcAft>
            <a:buChar char="•"/>
          </a:pPr>
          <a:r>
            <a:rPr lang="en-US" sz="1100" kern="1200" dirty="0"/>
            <a:t>--How they misled us</a:t>
          </a:r>
        </a:p>
        <a:p>
          <a:pPr marL="57150" lvl="1" indent="-57150" algn="l" defTabSz="488950">
            <a:lnSpc>
              <a:spcPct val="90000"/>
            </a:lnSpc>
            <a:spcBef>
              <a:spcPct val="0"/>
            </a:spcBef>
            <a:spcAft>
              <a:spcPct val="15000"/>
            </a:spcAft>
            <a:buChar char="•"/>
          </a:pPr>
          <a:r>
            <a:rPr lang="en-US" sz="1100" kern="1200" dirty="0"/>
            <a:t>--What they missed</a:t>
          </a:r>
        </a:p>
      </dsp:txBody>
      <dsp:txXfrm>
        <a:off x="615628" y="1598607"/>
        <a:ext cx="1923538" cy="1154123"/>
      </dsp:txXfrm>
    </dsp:sp>
    <dsp:sp modelId="{3F5E1E98-D489-4E57-B113-C2BA8340F0B5}">
      <dsp:nvSpPr>
        <dsp:cNvPr id="0" name=""/>
        <dsp:cNvSpPr/>
      </dsp:nvSpPr>
      <dsp:spPr>
        <a:xfrm>
          <a:off x="4903319" y="2129949"/>
          <a:ext cx="411813" cy="91440"/>
        </a:xfrm>
        <a:custGeom>
          <a:avLst/>
          <a:gdLst/>
          <a:ahLst/>
          <a:cxnLst/>
          <a:rect l="0" t="0" r="0" b="0"/>
          <a:pathLst>
            <a:path>
              <a:moveTo>
                <a:pt x="0" y="45720"/>
              </a:moveTo>
              <a:lnTo>
                <a:pt x="411813" y="45720"/>
              </a:lnTo>
            </a:path>
          </a:pathLst>
        </a:custGeom>
        <a:noFill/>
        <a:ln w="9525" cap="flat" cmpd="sng" algn="ctr">
          <a:solidFill>
            <a:schemeClr val="accent2">
              <a:hueOff val="3745215"/>
              <a:satOff val="-4671"/>
              <a:lumOff val="109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098165" y="2173456"/>
        <a:ext cx="22120" cy="4424"/>
      </dsp:txXfrm>
    </dsp:sp>
    <dsp:sp modelId="{95381BFB-A458-4787-A9F5-2BEB7811E4F4}">
      <dsp:nvSpPr>
        <dsp:cNvPr id="0" name=""/>
        <dsp:cNvSpPr/>
      </dsp:nvSpPr>
      <dsp:spPr>
        <a:xfrm>
          <a:off x="2981580" y="1598607"/>
          <a:ext cx="1923538" cy="1154123"/>
        </a:xfrm>
        <a:prstGeom prst="rect">
          <a:avLst/>
        </a:prstGeom>
        <a:solidFill>
          <a:schemeClr val="accent2">
            <a:hueOff val="3121013"/>
            <a:satOff val="-3893"/>
            <a:lumOff val="915"/>
            <a:alphaOff val="0"/>
          </a:schemeClr>
        </a:solidFill>
        <a:ln w="5715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255" tIns="98937" rIns="94255" bIns="98937" numCol="1" spcCol="1270" anchor="ctr" anchorCtr="0">
          <a:noAutofit/>
        </a:bodyPr>
        <a:lstStyle/>
        <a:p>
          <a:pPr marL="0" lvl="0" indent="0" algn="ctr" defTabSz="622300">
            <a:lnSpc>
              <a:spcPct val="90000"/>
            </a:lnSpc>
            <a:spcBef>
              <a:spcPct val="0"/>
            </a:spcBef>
            <a:spcAft>
              <a:spcPct val="35000"/>
            </a:spcAft>
            <a:buNone/>
          </a:pPr>
          <a:r>
            <a:rPr lang="en-US" sz="1400" kern="1200" dirty="0"/>
            <a:t>The Harper Fragment: 15 Clues for its Occipital Origin</a:t>
          </a:r>
        </a:p>
      </dsp:txBody>
      <dsp:txXfrm>
        <a:off x="2981580" y="1598607"/>
        <a:ext cx="1923538" cy="1154123"/>
      </dsp:txXfrm>
    </dsp:sp>
    <dsp:sp modelId="{9E6E975A-B4EB-441E-B0F5-C5F8769B794E}">
      <dsp:nvSpPr>
        <dsp:cNvPr id="0" name=""/>
        <dsp:cNvSpPr/>
      </dsp:nvSpPr>
      <dsp:spPr>
        <a:xfrm>
          <a:off x="1577397" y="2750930"/>
          <a:ext cx="4731904" cy="411813"/>
        </a:xfrm>
        <a:custGeom>
          <a:avLst/>
          <a:gdLst/>
          <a:ahLst/>
          <a:cxnLst/>
          <a:rect l="0" t="0" r="0" b="0"/>
          <a:pathLst>
            <a:path>
              <a:moveTo>
                <a:pt x="4731904" y="0"/>
              </a:moveTo>
              <a:lnTo>
                <a:pt x="4731904" y="223006"/>
              </a:lnTo>
              <a:lnTo>
                <a:pt x="0" y="223006"/>
              </a:lnTo>
              <a:lnTo>
                <a:pt x="0" y="411813"/>
              </a:lnTo>
            </a:path>
          </a:pathLst>
        </a:custGeom>
        <a:noFill/>
        <a:ln w="9525" cap="flat" cmpd="sng" algn="ctr">
          <a:solidFill>
            <a:schemeClr val="accent2">
              <a:hueOff val="4681519"/>
              <a:satOff val="-5839"/>
              <a:lumOff val="137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824536" y="2954625"/>
        <a:ext cx="237627" cy="4424"/>
      </dsp:txXfrm>
    </dsp:sp>
    <dsp:sp modelId="{C4EEA230-5547-4F29-93A9-D6AAC35CA70B}">
      <dsp:nvSpPr>
        <dsp:cNvPr id="0" name=""/>
        <dsp:cNvSpPr/>
      </dsp:nvSpPr>
      <dsp:spPr>
        <a:xfrm>
          <a:off x="5347533" y="1598607"/>
          <a:ext cx="1923538" cy="1154123"/>
        </a:xfrm>
        <a:prstGeom prst="rect">
          <a:avLst/>
        </a:prstGeom>
        <a:solidFill>
          <a:schemeClr val="accent2">
            <a:hueOff val="3901266"/>
            <a:satOff val="-4866"/>
            <a:lumOff val="1144"/>
            <a:alphaOff val="0"/>
          </a:schemeClr>
        </a:solidFill>
        <a:ln w="5715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255" tIns="98937" rIns="94255" bIns="98937"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Persistent Preposterous Paradoxes</a:t>
          </a:r>
        </a:p>
      </dsp:txBody>
      <dsp:txXfrm>
        <a:off x="5347533" y="1598607"/>
        <a:ext cx="1923538" cy="1154123"/>
      </dsp:txXfrm>
    </dsp:sp>
    <dsp:sp modelId="{42775EA5-5C87-4CB3-8EBA-11B0E0F0A305}">
      <dsp:nvSpPr>
        <dsp:cNvPr id="0" name=""/>
        <dsp:cNvSpPr/>
      </dsp:nvSpPr>
      <dsp:spPr>
        <a:xfrm>
          <a:off x="615628" y="3195144"/>
          <a:ext cx="1923538" cy="1154123"/>
        </a:xfrm>
        <a:prstGeom prst="rect">
          <a:avLst/>
        </a:prstGeom>
        <a:solidFill>
          <a:schemeClr val="accent2">
            <a:hueOff val="4681519"/>
            <a:satOff val="-5839"/>
            <a:lumOff val="1373"/>
            <a:alphaOff val="0"/>
          </a:schemeClr>
        </a:solidFill>
        <a:ln w="5715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255" tIns="98937" rIns="94255" bIns="98937" numCol="1" spcCol="1270" anchor="ctr" anchorCtr="0">
          <a:noAutofit/>
        </a:bodyPr>
        <a:lstStyle/>
        <a:p>
          <a:pPr marL="0" lvl="0" indent="0" algn="ctr" defTabSz="622300">
            <a:lnSpc>
              <a:spcPct val="90000"/>
            </a:lnSpc>
            <a:spcBef>
              <a:spcPct val="0"/>
            </a:spcBef>
            <a:spcAft>
              <a:spcPct val="35000"/>
            </a:spcAft>
            <a:buNone/>
          </a:pPr>
          <a:r>
            <a:rPr lang="en-US" sz="1400" kern="1200" dirty="0"/>
            <a:t>Conclusion: Stanley Milgram and Obedience to Authority</a:t>
          </a:r>
        </a:p>
      </dsp:txBody>
      <dsp:txXfrm>
        <a:off x="615628" y="3195144"/>
        <a:ext cx="1923538" cy="11541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D9B04-83CD-4048-9634-17CC6A0360CF}">
      <dsp:nvSpPr>
        <dsp:cNvPr id="0" name=""/>
        <dsp:cNvSpPr/>
      </dsp:nvSpPr>
      <dsp:spPr>
        <a:xfrm>
          <a:off x="962" y="1049272"/>
          <a:ext cx="3754654" cy="2252792"/>
        </a:xfrm>
        <a:prstGeom prst="rect">
          <a:avLst/>
        </a:prstGeom>
        <a:solidFill>
          <a:schemeClr val="accent3">
            <a:lumMod val="60000"/>
            <a:lumOff val="40000"/>
          </a:schemeClr>
        </a:solidFill>
        <a:ln w="5715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…being a pathologist at the JFK autopsy—and having just been told that three shots were fired—all from </a:t>
          </a:r>
          <a:r>
            <a:rPr lang="en-US" sz="2600" u="sng" kern="1200" dirty="0">
              <a:solidFill>
                <a:schemeClr val="bg1"/>
              </a:solidFill>
            </a:rPr>
            <a:t>behind.</a:t>
          </a:r>
          <a:endParaRPr lang="en-US" sz="2600" kern="1200" dirty="0">
            <a:solidFill>
              <a:schemeClr val="bg1"/>
            </a:solidFill>
          </a:endParaRPr>
        </a:p>
      </dsp:txBody>
      <dsp:txXfrm>
        <a:off x="962" y="1049272"/>
        <a:ext cx="3754654" cy="2252792"/>
      </dsp:txXfrm>
    </dsp:sp>
    <dsp:sp modelId="{93CE0582-24D9-4993-B119-305413005ACE}">
      <dsp:nvSpPr>
        <dsp:cNvPr id="0" name=""/>
        <dsp:cNvSpPr/>
      </dsp:nvSpPr>
      <dsp:spPr>
        <a:xfrm>
          <a:off x="4131082" y="1049272"/>
          <a:ext cx="3754654" cy="2252792"/>
        </a:xfrm>
        <a:prstGeom prst="rect">
          <a:avLst/>
        </a:prstGeom>
        <a:solidFill>
          <a:schemeClr val="accent2">
            <a:hueOff val="4681519"/>
            <a:satOff val="-5839"/>
            <a:lumOff val="1373"/>
            <a:alphaOff val="0"/>
          </a:schemeClr>
        </a:solidFill>
        <a:ln w="5715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So, for a few moments, let’s imagine the scene as I play the role of Humes at the autopsy</a:t>
          </a:r>
        </a:p>
      </dsp:txBody>
      <dsp:txXfrm>
        <a:off x="4131082" y="1049272"/>
        <a:ext cx="3754654" cy="22527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207094-8CC4-46B0-A1F3-D8DB2868BBE6}">
      <dsp:nvSpPr>
        <dsp:cNvPr id="0" name=""/>
        <dsp:cNvSpPr/>
      </dsp:nvSpPr>
      <dsp:spPr>
        <a:xfrm>
          <a:off x="207477" y="0"/>
          <a:ext cx="7542899" cy="4346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…to the following:</a:t>
          </a:r>
        </a:p>
      </dsp:txBody>
      <dsp:txXfrm>
        <a:off x="228693" y="21216"/>
        <a:ext cx="7500467" cy="392188"/>
      </dsp:txXfrm>
    </dsp:sp>
    <dsp:sp modelId="{63841F80-5BBB-41EB-8696-5AF12E2C71B4}">
      <dsp:nvSpPr>
        <dsp:cNvPr id="0" name=""/>
        <dsp:cNvSpPr/>
      </dsp:nvSpPr>
      <dsp:spPr>
        <a:xfrm>
          <a:off x="0" y="445143"/>
          <a:ext cx="7899399"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806"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solidFill>
                <a:schemeClr val="tx1"/>
              </a:solidFill>
            </a:rPr>
            <a:t>--</a:t>
          </a:r>
          <a:r>
            <a:rPr lang="en-US" sz="2800" kern="1200" dirty="0">
              <a:solidFill>
                <a:schemeClr val="tx1"/>
              </a:solidFill>
            </a:rPr>
            <a:t>lung apex (</a:t>
          </a:r>
          <a:r>
            <a:rPr lang="en-US" sz="2800" u="sng" kern="1200" dirty="0">
              <a:solidFill>
                <a:schemeClr val="tx1"/>
              </a:solidFill>
            </a:rPr>
            <a:t>5 cm </a:t>
          </a:r>
          <a:r>
            <a:rPr lang="en-US" sz="2800" u="none" kern="1200" dirty="0">
              <a:solidFill>
                <a:schemeClr val="tx1"/>
              </a:solidFill>
            </a:rPr>
            <a:t>contusion</a:t>
          </a:r>
          <a:r>
            <a:rPr lang="en-US" sz="2800" kern="1200" dirty="0">
              <a:solidFill>
                <a:schemeClr val="tx1"/>
              </a:solidFill>
            </a:rPr>
            <a:t>)</a:t>
          </a:r>
        </a:p>
        <a:p>
          <a:pPr marL="171450" lvl="1" indent="-171450" algn="l" defTabSz="800100">
            <a:lnSpc>
              <a:spcPct val="90000"/>
            </a:lnSpc>
            <a:spcBef>
              <a:spcPct val="0"/>
            </a:spcBef>
            <a:spcAft>
              <a:spcPct val="20000"/>
            </a:spcAft>
            <a:buChar char="•"/>
          </a:pPr>
          <a:r>
            <a:rPr lang="en-US" sz="1800" kern="1200" dirty="0">
              <a:solidFill>
                <a:schemeClr val="tx1"/>
              </a:solidFill>
            </a:rPr>
            <a:t>--</a:t>
          </a:r>
          <a:r>
            <a:rPr lang="en-US" sz="2800" kern="1200" dirty="0">
              <a:solidFill>
                <a:schemeClr val="tx1"/>
              </a:solidFill>
            </a:rPr>
            <a:t>strap muscles of the neck</a:t>
          </a:r>
        </a:p>
      </dsp:txBody>
      <dsp:txXfrm>
        <a:off x="0" y="445143"/>
        <a:ext cx="7899399" cy="1059840"/>
      </dsp:txXfrm>
    </dsp:sp>
    <dsp:sp modelId="{A9FA0A47-59BC-473B-AF6D-E1D4D6D11067}">
      <dsp:nvSpPr>
        <dsp:cNvPr id="0" name=""/>
        <dsp:cNvSpPr/>
      </dsp:nvSpPr>
      <dsp:spPr>
        <a:xfrm>
          <a:off x="0" y="1600201"/>
          <a:ext cx="7899399" cy="1098872"/>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I immediately recognized that this meant trauma on Elm St. </a:t>
          </a:r>
        </a:p>
        <a:p>
          <a:pPr marL="0" lvl="0" indent="0" algn="l" defTabSz="889000">
            <a:lnSpc>
              <a:spcPct val="90000"/>
            </a:lnSpc>
            <a:spcBef>
              <a:spcPct val="0"/>
            </a:spcBef>
            <a:spcAft>
              <a:spcPct val="35000"/>
            </a:spcAft>
            <a:buNone/>
          </a:pPr>
          <a:r>
            <a:rPr lang="en-US" sz="2000" kern="1200" dirty="0">
              <a:solidFill>
                <a:schemeClr val="bg1"/>
              </a:solidFill>
            </a:rPr>
            <a:t>Damage to these sites could NOT be caused by a tracheotomy.</a:t>
          </a:r>
        </a:p>
        <a:p>
          <a:pPr marL="0" lvl="0" indent="0" algn="l" defTabSz="889000">
            <a:lnSpc>
              <a:spcPct val="90000"/>
            </a:lnSpc>
            <a:spcBef>
              <a:spcPct val="0"/>
            </a:spcBef>
            <a:spcAft>
              <a:spcPct val="35000"/>
            </a:spcAft>
            <a:buNone/>
          </a:pPr>
          <a:r>
            <a:rPr lang="en-US" sz="2000" kern="1200" dirty="0">
              <a:solidFill>
                <a:schemeClr val="bg1"/>
              </a:solidFill>
            </a:rPr>
            <a:t>Dr. Perry would surely not accidentally cause a 5 cm contusion.</a:t>
          </a:r>
        </a:p>
      </dsp:txBody>
      <dsp:txXfrm>
        <a:off x="53643" y="1653844"/>
        <a:ext cx="7792113" cy="991586"/>
      </dsp:txXfrm>
    </dsp:sp>
    <dsp:sp modelId="{86F8B1A7-FEAE-469C-9B94-E768FFED52BC}">
      <dsp:nvSpPr>
        <dsp:cNvPr id="0" name=""/>
        <dsp:cNvSpPr/>
      </dsp:nvSpPr>
      <dsp:spPr>
        <a:xfrm>
          <a:off x="0" y="2798699"/>
          <a:ext cx="7899399" cy="1392299"/>
        </a:xfrm>
        <a:prstGeom prst="roundRect">
          <a:avLst/>
        </a:prstGeom>
        <a:solidFill>
          <a:schemeClr val="tx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a:solidFill>
                <a:schemeClr val="bg1"/>
              </a:solidFill>
            </a:rPr>
            <a:t>So, I promptly know—DURING THE AUTOPSY—that a projectile had passed through the throat. I did not need to speak to Dallas to learn this.</a:t>
          </a:r>
        </a:p>
        <a:p>
          <a:pPr marL="0" marR="0" lvl="0" indent="0" algn="l" defTabSz="914400" eaLnBrk="1" fontAlgn="auto" latinLnBrk="0" hangingPunct="1">
            <a:lnSpc>
              <a:spcPct val="100000"/>
            </a:lnSpc>
            <a:spcBef>
              <a:spcPct val="0"/>
            </a:spcBef>
            <a:spcAft>
              <a:spcPts val="0"/>
            </a:spcAft>
            <a:buClrTx/>
            <a:buSzTx/>
            <a:buFontTx/>
            <a:buNone/>
            <a:tabLst/>
            <a:defRPr/>
          </a:pPr>
          <a:endParaRPr lang="en-US" sz="1600" kern="1200" dirty="0">
            <a:solidFill>
              <a:schemeClr val="bg1"/>
            </a:solidFill>
          </a:endParaRPr>
        </a:p>
        <a:p>
          <a:pPr lvl="0" algn="l" defTabSz="889000">
            <a:lnSpc>
              <a:spcPct val="90000"/>
            </a:lnSpc>
            <a:spcBef>
              <a:spcPct val="0"/>
            </a:spcBef>
            <a:spcAft>
              <a:spcPct val="35000"/>
            </a:spcAft>
            <a:buNone/>
          </a:pPr>
          <a:r>
            <a:rPr lang="en-US" sz="1600" kern="1200" dirty="0">
              <a:solidFill>
                <a:schemeClr val="bg1"/>
              </a:solidFill>
            </a:rPr>
            <a:t>MANTIK: Boswell later confirmed this: WHILE AT THE AUTOPSY, they knew about the throat wound. Ebersole told me the same story.</a:t>
          </a:r>
        </a:p>
      </dsp:txBody>
      <dsp:txXfrm>
        <a:off x="67966" y="2866665"/>
        <a:ext cx="7763467" cy="12563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2BE64-B63F-40DD-9161-44828EECE585}">
      <dsp:nvSpPr>
        <dsp:cNvPr id="0" name=""/>
        <dsp:cNvSpPr/>
      </dsp:nvSpPr>
      <dsp:spPr>
        <a:xfrm>
          <a:off x="592864" y="0"/>
          <a:ext cx="3004404" cy="180264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57150">
          <a:solidFill>
            <a:srgbClr val="00B05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And I succeeded until the HSCA (1977) and the ARRB (1996).</a:t>
          </a:r>
        </a:p>
      </dsp:txBody>
      <dsp:txXfrm>
        <a:off x="592864" y="0"/>
        <a:ext cx="3004404" cy="1802642"/>
      </dsp:txXfrm>
    </dsp:sp>
    <dsp:sp modelId="{643790F2-31E1-48CC-B4D8-4B8DE52BC223}">
      <dsp:nvSpPr>
        <dsp:cNvPr id="0" name=""/>
        <dsp:cNvSpPr/>
      </dsp:nvSpPr>
      <dsp:spPr>
        <a:xfrm>
          <a:off x="4161315" y="1737"/>
          <a:ext cx="3004404" cy="180264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57150">
          <a:solidFill>
            <a:srgbClr val="00B05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Then all hell broke loose—especially in front of the ARRB with Doug Horne.</a:t>
          </a:r>
        </a:p>
      </dsp:txBody>
      <dsp:txXfrm>
        <a:off x="4161315" y="1737"/>
        <a:ext cx="3004404" cy="1802642"/>
      </dsp:txXfrm>
    </dsp:sp>
    <dsp:sp modelId="{57C23A58-96AB-42F7-B6AC-2CB87A6712E9}">
      <dsp:nvSpPr>
        <dsp:cNvPr id="0" name=""/>
        <dsp:cNvSpPr/>
      </dsp:nvSpPr>
      <dsp:spPr>
        <a:xfrm>
          <a:off x="1093473" y="2106556"/>
          <a:ext cx="5633047" cy="3113488"/>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57150">
          <a:solidFill>
            <a:srgbClr val="00B05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But I got to play golf in Florida for three more years (until 1999), when I died of lung cancer (just like Ebersole) and took all my secrets to the Catholic Corner in heaven—and got to meet my fellow Catholic, JFK. But meanwhile I kept my pension and even got a military promotion. Later LBJ even gave me presidential cuff links after I served as his pathologist.</a:t>
          </a:r>
          <a:endParaRPr lang="en-US" sz="2200" kern="1200" dirty="0"/>
        </a:p>
      </dsp:txBody>
      <dsp:txXfrm>
        <a:off x="1093473" y="2106556"/>
        <a:ext cx="5633047" cy="31134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2856DD-4E00-49E9-8241-1360A090C035}">
      <dsp:nvSpPr>
        <dsp:cNvPr id="0" name=""/>
        <dsp:cNvSpPr/>
      </dsp:nvSpPr>
      <dsp:spPr>
        <a:xfrm>
          <a:off x="468272" y="3745"/>
          <a:ext cx="2171923" cy="130315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1. The fragment trail is centered at the </a:t>
          </a:r>
          <a:r>
            <a:rPr lang="en-US" sz="1600" u="sng" kern="1200" dirty="0"/>
            <a:t>front</a:t>
          </a:r>
          <a:r>
            <a:rPr lang="en-US" sz="1600" kern="1200" dirty="0"/>
            <a:t> of the skull—with many tiny pieces right at the forehead</a:t>
          </a:r>
        </a:p>
      </dsp:txBody>
      <dsp:txXfrm>
        <a:off x="468272" y="3745"/>
        <a:ext cx="2171923" cy="1303153"/>
      </dsp:txXfrm>
    </dsp:sp>
    <dsp:sp modelId="{1DB617A8-020A-4074-9180-8F5335B0F5BB}">
      <dsp:nvSpPr>
        <dsp:cNvPr id="0" name=""/>
        <dsp:cNvSpPr/>
      </dsp:nvSpPr>
      <dsp:spPr>
        <a:xfrm>
          <a:off x="2857388" y="3745"/>
          <a:ext cx="2171923" cy="1303153"/>
        </a:xfrm>
        <a:prstGeom prst="rect">
          <a:avLst/>
        </a:prstGeom>
        <a:solidFill>
          <a:schemeClr val="accent2">
            <a:hueOff val="668788"/>
            <a:satOff val="-834"/>
            <a:lumOff val="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2. The forehead wound (on the photos)</a:t>
          </a:r>
        </a:p>
      </dsp:txBody>
      <dsp:txXfrm>
        <a:off x="2857388" y="3745"/>
        <a:ext cx="2171923" cy="1303153"/>
      </dsp:txXfrm>
    </dsp:sp>
    <dsp:sp modelId="{44A7D1D1-9FD5-46AD-B323-2388C740FB8E}">
      <dsp:nvSpPr>
        <dsp:cNvPr id="0" name=""/>
        <dsp:cNvSpPr/>
      </dsp:nvSpPr>
      <dsp:spPr>
        <a:xfrm>
          <a:off x="5246503" y="3745"/>
          <a:ext cx="2171923" cy="1303153"/>
        </a:xfrm>
        <a:prstGeom prst="rect">
          <a:avLst/>
        </a:prstGeom>
        <a:solidFill>
          <a:schemeClr val="accent2">
            <a:hueOff val="1337577"/>
            <a:satOff val="-1668"/>
            <a:lumOff val="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3. The magical materialization of the 6.5 mm object</a:t>
          </a:r>
        </a:p>
      </dsp:txBody>
      <dsp:txXfrm>
        <a:off x="5246503" y="3745"/>
        <a:ext cx="2171923" cy="1303153"/>
      </dsp:txXfrm>
    </dsp:sp>
    <dsp:sp modelId="{EC091C0D-C7DC-471D-AF8B-43E6EC6A5C74}">
      <dsp:nvSpPr>
        <dsp:cNvPr id="0" name=""/>
        <dsp:cNvSpPr/>
      </dsp:nvSpPr>
      <dsp:spPr>
        <a:xfrm>
          <a:off x="468272" y="1524092"/>
          <a:ext cx="2171923" cy="1303153"/>
        </a:xfrm>
        <a:prstGeom prst="rect">
          <a:avLst/>
        </a:prstGeom>
        <a:solidFill>
          <a:schemeClr val="accent2">
            <a:hueOff val="2006365"/>
            <a:satOff val="-2502"/>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4. The absence of the 6.5 mm object on the lateral X-ray</a:t>
          </a:r>
        </a:p>
      </dsp:txBody>
      <dsp:txXfrm>
        <a:off x="468272" y="1524092"/>
        <a:ext cx="2171923" cy="1303153"/>
      </dsp:txXfrm>
    </dsp:sp>
    <dsp:sp modelId="{76FED82D-FBEF-43A4-BA57-F99AC339328B}">
      <dsp:nvSpPr>
        <dsp:cNvPr id="0" name=""/>
        <dsp:cNvSpPr/>
      </dsp:nvSpPr>
      <dsp:spPr>
        <a:xfrm>
          <a:off x="2857388" y="1524092"/>
          <a:ext cx="2171923" cy="1303153"/>
        </a:xfrm>
        <a:prstGeom prst="rect">
          <a:avLst/>
        </a:prstGeom>
        <a:solidFill>
          <a:schemeClr val="accent2">
            <a:hueOff val="2675154"/>
            <a:satOff val="-3337"/>
            <a:lumOff val="7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5. The missing upper temporal bone (on the X-rays)</a:t>
          </a:r>
        </a:p>
      </dsp:txBody>
      <dsp:txXfrm>
        <a:off x="2857388" y="1524092"/>
        <a:ext cx="2171923" cy="1303153"/>
      </dsp:txXfrm>
    </dsp:sp>
    <dsp:sp modelId="{EC10F3B9-8BB2-4C74-AB0A-F1F95EFEA7BA}">
      <dsp:nvSpPr>
        <dsp:cNvPr id="0" name=""/>
        <dsp:cNvSpPr/>
      </dsp:nvSpPr>
      <dsp:spPr>
        <a:xfrm>
          <a:off x="5238750" y="1527180"/>
          <a:ext cx="2171923" cy="1303153"/>
        </a:xfrm>
        <a:prstGeom prst="rect">
          <a:avLst/>
        </a:prstGeom>
        <a:solidFill>
          <a:schemeClr val="accent2">
            <a:hueOff val="3343942"/>
            <a:satOff val="-4171"/>
            <a:lumOff val="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6. The White Patch</a:t>
          </a:r>
        </a:p>
      </dsp:txBody>
      <dsp:txXfrm>
        <a:off x="5238750" y="1527180"/>
        <a:ext cx="2171923" cy="1303153"/>
      </dsp:txXfrm>
    </dsp:sp>
    <dsp:sp modelId="{B61A6ED9-CD6A-4949-A68C-7605392C2161}">
      <dsp:nvSpPr>
        <dsp:cNvPr id="0" name=""/>
        <dsp:cNvSpPr/>
      </dsp:nvSpPr>
      <dsp:spPr>
        <a:xfrm>
          <a:off x="1662830" y="3044438"/>
          <a:ext cx="2171923" cy="1303153"/>
        </a:xfrm>
        <a:prstGeom prst="rect">
          <a:avLst/>
        </a:prstGeom>
        <a:solidFill>
          <a:schemeClr val="accent2">
            <a:hueOff val="4012731"/>
            <a:satOff val="-5005"/>
            <a:lumOff val="1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7. The absence of emulsion under the T-shaped inscription.</a:t>
          </a:r>
        </a:p>
      </dsp:txBody>
      <dsp:txXfrm>
        <a:off x="1662830" y="3044438"/>
        <a:ext cx="2171923" cy="1303153"/>
      </dsp:txXfrm>
    </dsp:sp>
    <dsp:sp modelId="{25556E5A-7365-4667-ABF4-018F5B646D10}">
      <dsp:nvSpPr>
        <dsp:cNvPr id="0" name=""/>
        <dsp:cNvSpPr/>
      </dsp:nvSpPr>
      <dsp:spPr>
        <a:xfrm>
          <a:off x="4051946" y="3044438"/>
          <a:ext cx="2171923" cy="1303153"/>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*The WC did </a:t>
          </a:r>
          <a:r>
            <a:rPr lang="en-US" sz="1600" u="sng" kern="1200" dirty="0">
              <a:solidFill>
                <a:schemeClr val="bg1"/>
              </a:solidFill>
            </a:rPr>
            <a:t>not</a:t>
          </a:r>
          <a:r>
            <a:rPr lang="en-US" sz="1600" kern="1200" dirty="0">
              <a:solidFill>
                <a:schemeClr val="bg1"/>
              </a:solidFill>
            </a:rPr>
            <a:t> utilize the autopsy materials.</a:t>
          </a:r>
        </a:p>
      </dsp:txBody>
      <dsp:txXfrm>
        <a:off x="4051946" y="3044438"/>
        <a:ext cx="2171923" cy="13031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38551-2811-4A14-A1E9-08761EB0F29F}">
      <dsp:nvSpPr>
        <dsp:cNvPr id="0" name=""/>
        <dsp:cNvSpPr/>
      </dsp:nvSpPr>
      <dsp:spPr>
        <a:xfrm>
          <a:off x="541925" y="935"/>
          <a:ext cx="3378546" cy="202712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Optical density was outside their world view—and the White Patch is indeed other worldly.</a:t>
          </a:r>
        </a:p>
      </dsp:txBody>
      <dsp:txXfrm>
        <a:off x="541925" y="935"/>
        <a:ext cx="3378546" cy="2027128"/>
      </dsp:txXfrm>
    </dsp:sp>
    <dsp:sp modelId="{3022480D-31E9-44A0-8732-1012EEDF7D26}">
      <dsp:nvSpPr>
        <dsp:cNvPr id="0" name=""/>
        <dsp:cNvSpPr/>
      </dsp:nvSpPr>
      <dsp:spPr>
        <a:xfrm>
          <a:off x="4258326" y="935"/>
          <a:ext cx="3378546" cy="2027128"/>
        </a:xfrm>
        <a:prstGeom prst="rect">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rPr>
            <a:t>The 6.5 mm object simply cannot materialize (like a magician’s rabbit) between 1963 and 1967—nor can it be absent from JFK’s lateral X-ray.</a:t>
          </a:r>
        </a:p>
      </dsp:txBody>
      <dsp:txXfrm>
        <a:off x="4258326" y="935"/>
        <a:ext cx="3378546" cy="2027128"/>
      </dsp:txXfrm>
    </dsp:sp>
    <dsp:sp modelId="{E03D5119-0911-48D4-A928-22D368545BD0}">
      <dsp:nvSpPr>
        <dsp:cNvPr id="0" name=""/>
        <dsp:cNvSpPr/>
      </dsp:nvSpPr>
      <dsp:spPr>
        <a:xfrm>
          <a:off x="4087811" y="2264977"/>
          <a:ext cx="3820663" cy="2008012"/>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rPr>
            <a:t>Furthermore, the forehead shot was obvious—tiny metal fragments precisely at the forehead cannot possibly imply a posterior shot.</a:t>
          </a:r>
        </a:p>
      </dsp:txBody>
      <dsp:txXfrm>
        <a:off x="4087811" y="2264977"/>
        <a:ext cx="3820663" cy="2008012"/>
      </dsp:txXfrm>
    </dsp:sp>
    <dsp:sp modelId="{1106C79C-E2AF-407E-8512-8E0C348848E4}">
      <dsp:nvSpPr>
        <dsp:cNvPr id="0" name=""/>
        <dsp:cNvSpPr/>
      </dsp:nvSpPr>
      <dsp:spPr>
        <a:xfrm>
          <a:off x="459995" y="2213133"/>
          <a:ext cx="3378546" cy="2027128"/>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rPr>
            <a:t>These “experts” were too obtuse to look for missing emulsion (under the T-shaped inscription).</a:t>
          </a:r>
        </a:p>
      </dsp:txBody>
      <dsp:txXfrm>
        <a:off x="459995" y="2213133"/>
        <a:ext cx="3378546" cy="2027128"/>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4">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0T04:15:19.9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16T04:58:25.3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026B47-DC3B-45F4-9D7A-C7A557C87ACE}" type="datetimeFigureOut">
              <a:rPr lang="en-US" smtClean="0"/>
              <a:pPr/>
              <a:t>8/5/2023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D8B6F6-E378-4F82-89A6-69362D1A4C5E}" type="slidenum">
              <a:rPr lang="en-US" smtClean="0"/>
              <a:pPr/>
              <a:t>‹#›</a:t>
            </a:fld>
            <a:endParaRPr lang="en-US" dirty="0"/>
          </a:p>
        </p:txBody>
      </p:sp>
    </p:spTree>
    <p:extLst>
      <p:ext uri="{BB962C8B-B14F-4D97-AF65-F5344CB8AC3E}">
        <p14:creationId xmlns:p14="http://schemas.microsoft.com/office/powerpoint/2010/main" val="3805967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My</a:t>
            </a:r>
            <a:r>
              <a:rPr lang="en-US" b="1" baseline="0" dirty="0"/>
              <a:t> </a:t>
            </a:r>
            <a:r>
              <a:rPr lang="en-US" b="1" dirty="0"/>
              <a:t>initial</a:t>
            </a:r>
            <a:r>
              <a:rPr lang="en-US" b="1" baseline="0" dirty="0"/>
              <a:t> slides refer to the comments of the prior speakers in this series.</a:t>
            </a:r>
            <a:endParaRPr lang="en-US" b="1" dirty="0"/>
          </a:p>
        </p:txBody>
      </p:sp>
      <p:sp>
        <p:nvSpPr>
          <p:cNvPr id="4" name="Slide Number Placeholder 3"/>
          <p:cNvSpPr>
            <a:spLocks noGrp="1"/>
          </p:cNvSpPr>
          <p:nvPr>
            <p:ph type="sldNum" sz="quarter" idx="10"/>
          </p:nvPr>
        </p:nvSpPr>
        <p:spPr/>
        <p:txBody>
          <a:bodyPr/>
          <a:lstStyle/>
          <a:p>
            <a:fld id="{24D8B6F6-E378-4F82-89A6-69362D1A4C5E}"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 interpreted the images of the Cuban missiles for JFK.</a:t>
            </a:r>
          </a:p>
        </p:txBody>
      </p:sp>
      <p:sp>
        <p:nvSpPr>
          <p:cNvPr id="4" name="Slide Number Placeholder 3"/>
          <p:cNvSpPr>
            <a:spLocks noGrp="1"/>
          </p:cNvSpPr>
          <p:nvPr>
            <p:ph type="sldNum" sz="quarter" idx="5"/>
          </p:nvPr>
        </p:nvSpPr>
        <p:spPr/>
        <p:txBody>
          <a:bodyPr/>
          <a:lstStyle/>
          <a:p>
            <a:fld id="{24D8B6F6-E378-4F82-89A6-69362D1A4C5E}" type="slidenum">
              <a:rPr lang="en-US" smtClean="0"/>
              <a:pPr/>
              <a:t>68</a:t>
            </a:fld>
            <a:endParaRPr lang="en-US" dirty="0"/>
          </a:p>
        </p:txBody>
      </p:sp>
    </p:spTree>
    <p:extLst>
      <p:ext uri="{BB962C8B-B14F-4D97-AF65-F5344CB8AC3E}">
        <p14:creationId xmlns:p14="http://schemas.microsoft.com/office/powerpoint/2010/main" val="1007849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Note the petrous bone, which surrounds</a:t>
            </a:r>
            <a:r>
              <a:rPr lang="en-US" b="1" baseline="0" dirty="0"/>
              <a:t> the ear canal. It is the densest bone in the body.</a:t>
            </a:r>
            <a:endParaRPr lang="en-US" b="1" dirty="0"/>
          </a:p>
        </p:txBody>
      </p:sp>
      <p:sp>
        <p:nvSpPr>
          <p:cNvPr id="4" name="Slide Number Placeholder 3"/>
          <p:cNvSpPr>
            <a:spLocks noGrp="1"/>
          </p:cNvSpPr>
          <p:nvPr>
            <p:ph type="sldNum" sz="quarter" idx="10"/>
          </p:nvPr>
        </p:nvSpPr>
        <p:spPr/>
        <p:txBody>
          <a:bodyPr/>
          <a:lstStyle/>
          <a:p>
            <a:fld id="{24D8B6F6-E378-4F82-89A6-69362D1A4C5E}" type="slidenum">
              <a:rPr lang="en-US" smtClean="0"/>
              <a:pPr/>
              <a:t>71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Even Larry Sturdivan does not believe the 6.5 mm object represents authentic metal.</a:t>
            </a:r>
          </a:p>
        </p:txBody>
      </p:sp>
      <p:sp>
        <p:nvSpPr>
          <p:cNvPr id="4" name="Slide Number Placeholder 3"/>
          <p:cNvSpPr>
            <a:spLocks noGrp="1"/>
          </p:cNvSpPr>
          <p:nvPr>
            <p:ph type="sldNum" sz="quarter" idx="5"/>
          </p:nvPr>
        </p:nvSpPr>
        <p:spPr/>
        <p:txBody>
          <a:bodyPr/>
          <a:lstStyle/>
          <a:p>
            <a:fld id="{24D8B6F6-E378-4F82-89A6-69362D1A4C5E}" type="slidenum">
              <a:rPr lang="en-US" smtClean="0"/>
              <a:pPr/>
              <a:t>77</a:t>
            </a:fld>
            <a:endParaRPr lang="en-US" dirty="0"/>
          </a:p>
        </p:txBody>
      </p:sp>
    </p:spTree>
    <p:extLst>
      <p:ext uri="{BB962C8B-B14F-4D97-AF65-F5344CB8AC3E}">
        <p14:creationId xmlns:p14="http://schemas.microsoft.com/office/powerpoint/2010/main" val="4153502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metal fragment is visible INSIDE the 6.5 mm fake!</a:t>
            </a:r>
          </a:p>
        </p:txBody>
      </p:sp>
      <p:sp>
        <p:nvSpPr>
          <p:cNvPr id="4" name="Slide Number Placeholder 3"/>
          <p:cNvSpPr>
            <a:spLocks noGrp="1"/>
          </p:cNvSpPr>
          <p:nvPr>
            <p:ph type="sldNum" sz="quarter" idx="5"/>
          </p:nvPr>
        </p:nvSpPr>
        <p:spPr/>
        <p:txBody>
          <a:bodyPr/>
          <a:lstStyle/>
          <a:p>
            <a:fld id="{24D8B6F6-E378-4F82-89A6-69362D1A4C5E}" type="slidenum">
              <a:rPr lang="en-US" smtClean="0"/>
              <a:pPr/>
              <a:t>78</a:t>
            </a:fld>
            <a:endParaRPr lang="en-US" dirty="0"/>
          </a:p>
        </p:txBody>
      </p:sp>
    </p:spTree>
    <p:extLst>
      <p:ext uri="{BB962C8B-B14F-4D97-AF65-F5344CB8AC3E}">
        <p14:creationId xmlns:p14="http://schemas.microsoft.com/office/powerpoint/2010/main" val="691075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Although my wife was director of our emergency room, when my children had splinters in their fingers, I was called</a:t>
            </a:r>
            <a:r>
              <a:rPr lang="en-US" b="1" baseline="0" dirty="0"/>
              <a:t> upon—because with my glasses off, I could see them!</a:t>
            </a:r>
            <a:endParaRPr lang="en-US" b="1" dirty="0"/>
          </a:p>
        </p:txBody>
      </p:sp>
      <p:sp>
        <p:nvSpPr>
          <p:cNvPr id="4" name="Slide Number Placeholder 3"/>
          <p:cNvSpPr>
            <a:spLocks noGrp="1"/>
          </p:cNvSpPr>
          <p:nvPr>
            <p:ph type="sldNum" sz="quarter" idx="10"/>
          </p:nvPr>
        </p:nvSpPr>
        <p:spPr/>
        <p:txBody>
          <a:bodyPr/>
          <a:lstStyle/>
          <a:p>
            <a:fld id="{24D8B6F6-E378-4F82-89A6-69362D1A4C5E}" type="slidenum">
              <a:rPr lang="en-US" smtClean="0"/>
              <a:pPr/>
              <a:t>80</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Supposedly, all photographs</a:t>
            </a:r>
            <a:r>
              <a:rPr lang="en-US" b="1" baseline="0" dirty="0"/>
              <a:t> were taken before any work at Bethesda!</a:t>
            </a:r>
            <a:endParaRPr lang="en-US" b="1" dirty="0"/>
          </a:p>
        </p:txBody>
      </p:sp>
      <p:sp>
        <p:nvSpPr>
          <p:cNvPr id="4" name="Slide Number Placeholder 3"/>
          <p:cNvSpPr>
            <a:spLocks noGrp="1"/>
          </p:cNvSpPr>
          <p:nvPr>
            <p:ph type="sldNum" sz="quarter" idx="10"/>
          </p:nvPr>
        </p:nvSpPr>
        <p:spPr/>
        <p:txBody>
          <a:bodyPr/>
          <a:lstStyle/>
          <a:p>
            <a:fld id="{24D8B6F6-E378-4F82-89A6-69362D1A4C5E}" type="slidenum">
              <a:rPr lang="en-US" smtClean="0"/>
              <a:pPr/>
              <a:t>97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My friend, Tink Thompson, has just published </a:t>
            </a:r>
            <a:r>
              <a:rPr lang="en-US" sz="1000" b="1" i="1" dirty="0"/>
              <a:t>Last Second in Dallas</a:t>
            </a:r>
            <a:r>
              <a:rPr lang="en-US" sz="1000" b="1" dirty="0"/>
              <a:t>—and he accepts the blue trajectory. So</a:t>
            </a:r>
            <a:r>
              <a:rPr lang="en-US" sz="1000" b="1" baseline="0" dirty="0"/>
              <a:t> b</a:t>
            </a:r>
            <a:r>
              <a:rPr lang="en-US" sz="1000" b="1" dirty="0"/>
              <a:t>e wary of his view of his</a:t>
            </a:r>
            <a:r>
              <a:rPr lang="en-US" sz="1000" b="1" baseline="0" dirty="0"/>
              <a:t> </a:t>
            </a:r>
            <a:r>
              <a:rPr lang="en-US" sz="1000" b="1" dirty="0"/>
              <a:t>medical evidence.</a:t>
            </a:r>
          </a:p>
        </p:txBody>
      </p:sp>
      <p:sp>
        <p:nvSpPr>
          <p:cNvPr id="4" name="Slide Number Placeholder 3"/>
          <p:cNvSpPr>
            <a:spLocks noGrp="1"/>
          </p:cNvSpPr>
          <p:nvPr>
            <p:ph type="sldNum" sz="quarter" idx="5"/>
          </p:nvPr>
        </p:nvSpPr>
        <p:spPr/>
        <p:txBody>
          <a:bodyPr/>
          <a:lstStyle/>
          <a:p>
            <a:fld id="{24D8B6F6-E378-4F82-89A6-69362D1A4C5E}" type="slidenum">
              <a:rPr lang="en-US" smtClean="0"/>
              <a:pPr/>
              <a:t>100</a:t>
            </a:fld>
            <a:endParaRPr lang="en-US" dirty="0"/>
          </a:p>
        </p:txBody>
      </p:sp>
    </p:spTree>
    <p:extLst>
      <p:ext uri="{BB962C8B-B14F-4D97-AF65-F5344CB8AC3E}">
        <p14:creationId xmlns:p14="http://schemas.microsoft.com/office/powerpoint/2010/main" val="2101294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 much higher</a:t>
            </a:r>
            <a:r>
              <a:rPr lang="en-US" b="1" baseline="0" dirty="0"/>
              <a:t> resolution </a:t>
            </a:r>
            <a:r>
              <a:rPr lang="en-US" b="1" dirty="0"/>
              <a:t>photograph than the one just</a:t>
            </a:r>
            <a:r>
              <a:rPr lang="en-US" b="1" baseline="0" dirty="0"/>
              <a:t> </a:t>
            </a:r>
            <a:r>
              <a:rPr lang="en-US" b="1" dirty="0"/>
              <a:t>published in </a:t>
            </a:r>
            <a:r>
              <a:rPr lang="en-US" b="1" i="1" dirty="0"/>
              <a:t>Last Second in Dallas.</a:t>
            </a:r>
          </a:p>
        </p:txBody>
      </p:sp>
      <p:sp>
        <p:nvSpPr>
          <p:cNvPr id="4" name="Slide Number Placeholder 3"/>
          <p:cNvSpPr>
            <a:spLocks noGrp="1"/>
          </p:cNvSpPr>
          <p:nvPr>
            <p:ph type="sldNum" sz="quarter" idx="5"/>
          </p:nvPr>
        </p:nvSpPr>
        <p:spPr/>
        <p:txBody>
          <a:bodyPr/>
          <a:lstStyle/>
          <a:p>
            <a:fld id="{24D8B6F6-E378-4F82-89A6-69362D1A4C5E}" type="slidenum">
              <a:rPr lang="en-US" smtClean="0"/>
              <a:pPr/>
              <a:t>104</a:t>
            </a:fld>
            <a:endParaRPr lang="en-US" dirty="0"/>
          </a:p>
        </p:txBody>
      </p:sp>
    </p:spTree>
    <p:extLst>
      <p:ext uri="{BB962C8B-B14F-4D97-AF65-F5344CB8AC3E}">
        <p14:creationId xmlns:p14="http://schemas.microsoft.com/office/powerpoint/2010/main" val="286205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D8B6F6-E378-4F82-89A6-69362D1A4C5E}" type="slidenum">
              <a:rPr lang="en-US" smtClean="0"/>
              <a:pPr/>
              <a:t>112</a:t>
            </a:fld>
            <a:endParaRPr lang="en-US" dirty="0"/>
          </a:p>
        </p:txBody>
      </p:sp>
    </p:spTree>
    <p:extLst>
      <p:ext uri="{BB962C8B-B14F-4D97-AF65-F5344CB8AC3E}">
        <p14:creationId xmlns:p14="http://schemas.microsoft.com/office/powerpoint/2010/main" val="1272905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We have also seen that well demonstrated</a:t>
            </a:r>
            <a:r>
              <a:rPr lang="en-US" b="1" baseline="0" dirty="0"/>
              <a:t> during the COVID era.</a:t>
            </a:r>
            <a:endParaRPr lang="en-US" b="1" dirty="0"/>
          </a:p>
        </p:txBody>
      </p:sp>
      <p:sp>
        <p:nvSpPr>
          <p:cNvPr id="4" name="Slide Number Placeholder 3"/>
          <p:cNvSpPr>
            <a:spLocks noGrp="1"/>
          </p:cNvSpPr>
          <p:nvPr>
            <p:ph type="sldNum" sz="quarter" idx="10"/>
          </p:nvPr>
        </p:nvSpPr>
        <p:spPr/>
        <p:txBody>
          <a:bodyPr/>
          <a:lstStyle/>
          <a:p>
            <a:fld id="{24D8B6F6-E378-4F82-89A6-69362D1A4C5E}" type="slidenum">
              <a:rPr lang="en-US" smtClean="0"/>
              <a:pPr/>
              <a:t>130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Thanks to Phil </a:t>
            </a:r>
            <a:r>
              <a:rPr lang="en-US" b="1" dirty="0" err="1"/>
              <a:t>Dragoo</a:t>
            </a:r>
            <a:r>
              <a:rPr lang="en-US" b="1" dirty="0"/>
              <a:t> for his</a:t>
            </a:r>
            <a:r>
              <a:rPr lang="en-US" b="1" baseline="0" dirty="0"/>
              <a:t> Photoshop work here,</a:t>
            </a:r>
            <a:r>
              <a:rPr lang="en-US" b="1" dirty="0"/>
              <a:t> and to Larry Rivera for</a:t>
            </a:r>
            <a:r>
              <a:rPr lang="en-US" b="1" baseline="0" dirty="0"/>
              <a:t> his offer of assistance</a:t>
            </a:r>
            <a:r>
              <a:rPr lang="en-US" b="1" dirty="0"/>
              <a:t>. Larry Sturdivan, the HSCA physics expert,</a:t>
            </a:r>
            <a:r>
              <a:rPr lang="en-US" b="1" baseline="0" dirty="0"/>
              <a:t> claimed that </a:t>
            </a:r>
            <a:r>
              <a:rPr lang="en-US" b="1" dirty="0"/>
              <a:t>this thing cannot be metal!</a:t>
            </a:r>
          </a:p>
        </p:txBody>
      </p:sp>
      <p:sp>
        <p:nvSpPr>
          <p:cNvPr id="4" name="Slide Number Placeholder 3"/>
          <p:cNvSpPr>
            <a:spLocks noGrp="1"/>
          </p:cNvSpPr>
          <p:nvPr>
            <p:ph type="sldNum" sz="quarter" idx="5"/>
          </p:nvPr>
        </p:nvSpPr>
        <p:spPr/>
        <p:txBody>
          <a:bodyPr/>
          <a:lstStyle/>
          <a:p>
            <a:fld id="{24D8B6F6-E378-4F82-89A6-69362D1A4C5E}" type="slidenum">
              <a:rPr lang="en-US" smtClean="0"/>
              <a:pPr/>
              <a:t>22</a:t>
            </a:fld>
            <a:endParaRPr lang="en-US" dirty="0"/>
          </a:p>
        </p:txBody>
      </p:sp>
    </p:spTree>
    <p:extLst>
      <p:ext uri="{BB962C8B-B14F-4D97-AF65-F5344CB8AC3E}">
        <p14:creationId xmlns:p14="http://schemas.microsoft.com/office/powerpoint/2010/main" val="2924883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But he got the year wrong—JFK, like my mother, was born in 1917—just months</a:t>
            </a:r>
            <a:r>
              <a:rPr lang="en-US" b="1" baseline="0" dirty="0"/>
              <a:t> before Lenin entered Petrograd.</a:t>
            </a:r>
            <a:endParaRPr lang="en-US" b="1" dirty="0"/>
          </a:p>
        </p:txBody>
      </p:sp>
      <p:sp>
        <p:nvSpPr>
          <p:cNvPr id="4" name="Slide Number Placeholder 3"/>
          <p:cNvSpPr>
            <a:spLocks noGrp="1"/>
          </p:cNvSpPr>
          <p:nvPr>
            <p:ph type="sldNum" sz="quarter" idx="5"/>
          </p:nvPr>
        </p:nvSpPr>
        <p:spPr/>
        <p:txBody>
          <a:bodyPr/>
          <a:lstStyle/>
          <a:p>
            <a:fld id="{24D8B6F6-E378-4F82-89A6-69362D1A4C5E}" type="slidenum">
              <a:rPr lang="en-US" smtClean="0"/>
              <a:pPr/>
              <a:t>132</a:t>
            </a:fld>
            <a:endParaRPr lang="en-US" dirty="0"/>
          </a:p>
        </p:txBody>
      </p:sp>
    </p:spTree>
    <p:extLst>
      <p:ext uri="{BB962C8B-B14F-4D97-AF65-F5344CB8AC3E}">
        <p14:creationId xmlns:p14="http://schemas.microsoft.com/office/powerpoint/2010/main" val="1825449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We will next view about 10 minutes</a:t>
            </a:r>
            <a:r>
              <a:rPr lang="en-US" b="1" baseline="0" dirty="0"/>
              <a:t> of Humes before the HSCA in 1977.</a:t>
            </a:r>
            <a:endParaRPr lang="en-US" b="1" dirty="0"/>
          </a:p>
        </p:txBody>
      </p:sp>
      <p:sp>
        <p:nvSpPr>
          <p:cNvPr id="4" name="Slide Number Placeholder 3"/>
          <p:cNvSpPr>
            <a:spLocks noGrp="1"/>
          </p:cNvSpPr>
          <p:nvPr>
            <p:ph type="sldNum" sz="quarter" idx="10"/>
          </p:nvPr>
        </p:nvSpPr>
        <p:spPr/>
        <p:txBody>
          <a:bodyPr/>
          <a:lstStyle/>
          <a:p>
            <a:fld id="{24D8B6F6-E378-4F82-89A6-69362D1A4C5E}" type="slidenum">
              <a:rPr lang="en-US" smtClean="0"/>
              <a:pPr/>
              <a:t>140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expected, the chest tube incisions had no bruising. JFK’s heart had stopped by then. During the tracheotomy, Perry could not have caused a 5 cm contusion to the lung!</a:t>
            </a:r>
          </a:p>
        </p:txBody>
      </p:sp>
      <p:sp>
        <p:nvSpPr>
          <p:cNvPr id="4" name="Slide Number Placeholder 3"/>
          <p:cNvSpPr>
            <a:spLocks noGrp="1"/>
          </p:cNvSpPr>
          <p:nvPr>
            <p:ph type="sldNum" sz="quarter" idx="5"/>
          </p:nvPr>
        </p:nvSpPr>
        <p:spPr/>
        <p:txBody>
          <a:bodyPr/>
          <a:lstStyle/>
          <a:p>
            <a:fld id="{24D8B6F6-E378-4F82-89A6-69362D1A4C5E}" type="slidenum">
              <a:rPr lang="en-US" smtClean="0"/>
              <a:pPr/>
              <a:t>24</a:t>
            </a:fld>
            <a:endParaRPr lang="en-US" dirty="0"/>
          </a:p>
        </p:txBody>
      </p:sp>
    </p:spTree>
    <p:extLst>
      <p:ext uri="{BB962C8B-B14F-4D97-AF65-F5344CB8AC3E}">
        <p14:creationId xmlns:p14="http://schemas.microsoft.com/office/powerpoint/2010/main" val="201962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the two green lines. The two red lines illustrate the impossibility of the SBT.</a:t>
            </a:r>
          </a:p>
        </p:txBody>
      </p:sp>
      <p:sp>
        <p:nvSpPr>
          <p:cNvPr id="4" name="Slide Number Placeholder 3"/>
          <p:cNvSpPr>
            <a:spLocks noGrp="1"/>
          </p:cNvSpPr>
          <p:nvPr>
            <p:ph type="sldNum" sz="quarter" idx="5"/>
          </p:nvPr>
        </p:nvSpPr>
        <p:spPr/>
        <p:txBody>
          <a:bodyPr/>
          <a:lstStyle/>
          <a:p>
            <a:fld id="{24D8B6F6-E378-4F82-89A6-69362D1A4C5E}" type="slidenum">
              <a:rPr lang="en-US" smtClean="0"/>
              <a:pPr/>
              <a:t>30</a:t>
            </a:fld>
            <a:endParaRPr lang="en-US" dirty="0"/>
          </a:p>
        </p:txBody>
      </p:sp>
    </p:spTree>
    <p:extLst>
      <p:ext uri="{BB962C8B-B14F-4D97-AF65-F5344CB8AC3E}">
        <p14:creationId xmlns:p14="http://schemas.microsoft.com/office/powerpoint/2010/main" val="130788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Humes: I had only</a:t>
            </a:r>
            <a:r>
              <a:rPr lang="en-US" b="1" baseline="0" dirty="0"/>
              <a:t> a limited supply of spare brains. What can I say?—I did the best I could with this brain. But we should get credit for omitting the date!</a:t>
            </a:r>
            <a:endParaRPr lang="en-US" b="1" dirty="0"/>
          </a:p>
        </p:txBody>
      </p:sp>
      <p:sp>
        <p:nvSpPr>
          <p:cNvPr id="4" name="Slide Number Placeholder 3"/>
          <p:cNvSpPr>
            <a:spLocks noGrp="1"/>
          </p:cNvSpPr>
          <p:nvPr>
            <p:ph type="sldNum" sz="quarter" idx="10"/>
          </p:nvPr>
        </p:nvSpPr>
        <p:spPr/>
        <p:txBody>
          <a:bodyPr/>
          <a:lstStyle/>
          <a:p>
            <a:fld id="{24D8B6F6-E378-4F82-89A6-69362D1A4C5E}" type="slidenum">
              <a:rPr lang="en-US" smtClean="0"/>
              <a:pPr/>
              <a:t>31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dark area merely means absent brain, not missing forehead or eye, which are all well seen in the photographs. NOTE THE FRAGMENT TRAIL!</a:t>
            </a:r>
          </a:p>
        </p:txBody>
      </p:sp>
      <p:sp>
        <p:nvSpPr>
          <p:cNvPr id="4" name="Slide Number Placeholder 3"/>
          <p:cNvSpPr>
            <a:spLocks noGrp="1"/>
          </p:cNvSpPr>
          <p:nvPr>
            <p:ph type="sldNum" sz="quarter" idx="5"/>
          </p:nvPr>
        </p:nvSpPr>
        <p:spPr/>
        <p:txBody>
          <a:bodyPr/>
          <a:lstStyle/>
          <a:p>
            <a:fld id="{24D8B6F6-E378-4F82-89A6-69362D1A4C5E}" type="slidenum">
              <a:rPr lang="en-US" smtClean="0"/>
              <a:pPr/>
              <a:t>32</a:t>
            </a:fld>
            <a:endParaRPr lang="en-US" dirty="0"/>
          </a:p>
        </p:txBody>
      </p:sp>
    </p:spTree>
    <p:extLst>
      <p:ext uri="{BB962C8B-B14F-4D97-AF65-F5344CB8AC3E}">
        <p14:creationId xmlns:p14="http://schemas.microsoft.com/office/powerpoint/2010/main" val="1583721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Many</a:t>
            </a:r>
            <a:r>
              <a:rPr lang="en-US" b="1" baseline="0" dirty="0"/>
              <a:t> other witnesses described the temple entry—even in Dealey Plaza. See my e-book.</a:t>
            </a:r>
            <a:endParaRPr lang="en-US" b="1" dirty="0"/>
          </a:p>
        </p:txBody>
      </p:sp>
      <p:sp>
        <p:nvSpPr>
          <p:cNvPr id="4" name="Slide Number Placeholder 3"/>
          <p:cNvSpPr>
            <a:spLocks noGrp="1"/>
          </p:cNvSpPr>
          <p:nvPr>
            <p:ph type="sldNum" sz="quarter" idx="10"/>
          </p:nvPr>
        </p:nvSpPr>
        <p:spPr/>
        <p:txBody>
          <a:bodyPr/>
          <a:lstStyle/>
          <a:p>
            <a:fld id="{24D8B6F6-E378-4F82-89A6-69362D1A4C5E}" type="slidenum">
              <a:rPr lang="en-US" smtClean="0"/>
              <a:pPr/>
              <a:t>35</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5"/>
          </p:nvPr>
        </p:nvSpPr>
        <p:spPr/>
        <p:txBody>
          <a:bodyPr/>
          <a:lstStyle/>
          <a:p>
            <a:fld id="{24D8B6F6-E378-4F82-89A6-69362D1A4C5E}" type="slidenum">
              <a:rPr lang="en-US" smtClean="0"/>
              <a:pPr/>
              <a:t>39</a:t>
            </a:fld>
            <a:endParaRPr lang="en-US" dirty="0"/>
          </a:p>
        </p:txBody>
      </p:sp>
    </p:spTree>
    <p:extLst>
      <p:ext uri="{BB962C8B-B14F-4D97-AF65-F5344CB8AC3E}">
        <p14:creationId xmlns:p14="http://schemas.microsoft.com/office/powerpoint/2010/main" val="491542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So, the autopsy brain could not have been fixed by</a:t>
            </a:r>
            <a:r>
              <a:rPr lang="en-US" b="1" baseline="0" dirty="0"/>
              <a:t> the next Monday.</a:t>
            </a:r>
            <a:endParaRPr lang="en-US" b="1" dirty="0"/>
          </a:p>
        </p:txBody>
      </p:sp>
      <p:sp>
        <p:nvSpPr>
          <p:cNvPr id="4" name="Slide Number Placeholder 3"/>
          <p:cNvSpPr>
            <a:spLocks noGrp="1"/>
          </p:cNvSpPr>
          <p:nvPr>
            <p:ph type="sldNum" sz="quarter" idx="10"/>
          </p:nvPr>
        </p:nvSpPr>
        <p:spPr/>
        <p:txBody>
          <a:bodyPr/>
          <a:lstStyle/>
          <a:p>
            <a:fld id="{24D8B6F6-E378-4F82-89A6-69362D1A4C5E}" type="slidenum">
              <a:rPr lang="en-US" smtClean="0"/>
              <a:pPr/>
              <a:t>59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US" dirty="0"/>
              <a:t>Click to edit Master title style</a:t>
            </a:r>
          </a:p>
        </p:txBody>
      </p:sp>
      <p:sp>
        <p:nvSpPr>
          <p:cNvPr id="3" name="Content Placeholder 2"/>
          <p:cNvSpPr>
            <a:spLocks noGrp="1"/>
          </p:cNvSpPr>
          <p:nvPr>
            <p:ph idx="1"/>
          </p:nvPr>
        </p:nvSpPr>
        <p:spPr>
          <a:solidFill>
            <a:schemeClr val="accent3">
              <a:lumMod val="60000"/>
              <a:lumOff val="40000"/>
            </a:schemeClr>
          </a:solidFill>
        </p:spPr>
        <p:txBody>
          <a:bodyPr/>
          <a:lstStyle/>
          <a:p>
            <a:pPr lvl="0"/>
            <a:r>
              <a:rPr lang="en-US" dirty="0"/>
              <a:t>Click to edit Master text styles</a:t>
            </a:r>
          </a:p>
          <a:p>
            <a:pPr lvl="1"/>
            <a:r>
              <a:rPr lang="en-US" dirty="0"/>
              <a:t>Second level</a:t>
            </a:r>
          </a:p>
          <a:p>
            <a:pPr lvl="2"/>
            <a:r>
              <a:rPr lang="en-US" dirty="0"/>
              <a:t>Third level</a:t>
            </a:r>
          </a:p>
          <a:p>
            <a:pPr lvl="3"/>
            <a:r>
              <a:rPr lang="en-US"/>
              <a:t>Fourth level</a:t>
            </a:r>
          </a:p>
          <a:p>
            <a:pPr lvl="4"/>
            <a:r>
              <a:rPr lang="en-US" dirty="0"/>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8/5/2023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hyperlink" Target="https://www.youtube.com/watch?v=dhbWfhBDNzk"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hyperlink" Target="https://escires.com/articles/Health-1-126.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jpe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customXml" Target="../ink/ink1.xm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pPcH1RNMC6M" TargetMode="Externa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5.jpe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youtube.com/watch?v="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41.png"/><Relationship Id="rId1" Type="http://schemas.openxmlformats.org/officeDocument/2006/relationships/slideLayout" Target="../slideLayouts/slideLayout2.xml"/><Relationship Id="rId10" Type="http://schemas.openxmlformats.org/officeDocument/2006/relationships/image" Target="../media/image2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8.xml"/><Relationship Id="rId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295400"/>
            <a:ext cx="7772400" cy="1470025"/>
          </a:xfrm>
          <a:solidFill>
            <a:srgbClr val="FFFF00"/>
          </a:solidFill>
          <a:ln w="57150">
            <a:solidFill>
              <a:schemeClr val="tx1"/>
            </a:solidFill>
          </a:ln>
        </p:spPr>
        <p:txBody>
          <a:bodyPr/>
          <a:lstStyle/>
          <a:p>
            <a:r>
              <a:rPr lang="en-US" dirty="0">
                <a:latin typeface="Arial" panose="020B0604020202020204" pitchFamily="34" charset="0"/>
                <a:cs typeface="Arial" panose="020B0604020202020204" pitchFamily="34" charset="0"/>
              </a:rPr>
              <a:t>Doug Horne’s final question</a:t>
            </a:r>
          </a:p>
        </p:txBody>
      </p:sp>
      <p:sp>
        <p:nvSpPr>
          <p:cNvPr id="6" name="Subtitle 2"/>
          <p:cNvSpPr>
            <a:spLocks noGrp="1"/>
          </p:cNvSpPr>
          <p:nvPr>
            <p:ph type="subTitle" idx="1"/>
          </p:nvPr>
        </p:nvSpPr>
        <p:spPr>
          <a:xfrm>
            <a:off x="1447800" y="3733800"/>
            <a:ext cx="6400800" cy="1752600"/>
          </a:xfrm>
          <a:solidFill>
            <a:schemeClr val="accent3">
              <a:lumMod val="60000"/>
              <a:lumOff val="40000"/>
            </a:schemeClr>
          </a:solidFill>
          <a:ln w="38100">
            <a:solidFill>
              <a:schemeClr val="tx1"/>
            </a:solidFill>
          </a:ln>
        </p:spPr>
        <p:txBody>
          <a:bodyPr>
            <a:normAutofit fontScale="92500" lnSpcReduction="10000"/>
          </a:bodyPr>
          <a:lstStyle/>
          <a:p>
            <a:r>
              <a:rPr lang="en-US" dirty="0">
                <a:solidFill>
                  <a:schemeClr val="tx1"/>
                </a:solidFill>
                <a:latin typeface="Arial" panose="020B0604020202020204" pitchFamily="34" charset="0"/>
                <a:cs typeface="Arial" panose="020B0604020202020204" pitchFamily="34" charset="0"/>
              </a:rPr>
              <a:t>If the JFK assassination was a “simple murder,” as the WC concluded, why was evidence suppression and alteration required?</a:t>
            </a:r>
          </a:p>
        </p:txBody>
      </p:sp>
      <p:sp>
        <p:nvSpPr>
          <p:cNvPr id="4" name="5-Point Star 3"/>
          <p:cNvSpPr/>
          <p:nvPr/>
        </p:nvSpPr>
        <p:spPr>
          <a:xfrm>
            <a:off x="8229600" y="6019800"/>
            <a:ext cx="381000" cy="3048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56D380-837A-4854-8311-1A7BBBFD6064}"/>
              </a:ext>
            </a:extLst>
          </p:cNvPr>
          <p:cNvPicPr>
            <a:picLocks noChangeAspect="1"/>
          </p:cNvPicPr>
          <p:nvPr/>
        </p:nvPicPr>
        <p:blipFill>
          <a:blip r:embed="rId2" cstate="print"/>
          <a:stretch>
            <a:fillRect/>
          </a:stretch>
        </p:blipFill>
        <p:spPr>
          <a:xfrm>
            <a:off x="-53750" y="0"/>
            <a:ext cx="9227128" cy="6858000"/>
          </a:xfrm>
          <a:prstGeom prst="rect">
            <a:avLst/>
          </a:prstGeom>
          <a:ln w="38100">
            <a:solidFill>
              <a:schemeClr val="tx1"/>
            </a:solidFill>
          </a:ln>
        </p:spPr>
      </p:pic>
    </p:spTree>
    <p:extLst>
      <p:ext uri="{BB962C8B-B14F-4D97-AF65-F5344CB8AC3E}">
        <p14:creationId xmlns:p14="http://schemas.microsoft.com/office/powerpoint/2010/main" val="31891722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4FD84F-8181-471D-959A-B668A4D957DA}"/>
              </a:ext>
            </a:extLst>
          </p:cNvPr>
          <p:cNvPicPr>
            <a:picLocks noChangeAspect="1"/>
          </p:cNvPicPr>
          <p:nvPr/>
        </p:nvPicPr>
        <p:blipFill>
          <a:blip r:embed="rId3" cstate="print"/>
          <a:stretch>
            <a:fillRect/>
          </a:stretch>
        </p:blipFill>
        <p:spPr>
          <a:xfrm>
            <a:off x="0" y="4135"/>
            <a:ext cx="9149523" cy="6853865"/>
          </a:xfrm>
          <a:prstGeom prst="rect">
            <a:avLst/>
          </a:prstGeom>
          <a:ln w="57150">
            <a:solidFill>
              <a:schemeClr val="tx1"/>
            </a:solidFill>
          </a:ln>
        </p:spPr>
      </p:pic>
      <p:sp>
        <p:nvSpPr>
          <p:cNvPr id="3" name="5-Point Star 2"/>
          <p:cNvSpPr/>
          <p:nvPr/>
        </p:nvSpPr>
        <p:spPr>
          <a:xfrm>
            <a:off x="8610600" y="5791200"/>
            <a:ext cx="228600" cy="3048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9610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9BC05-3747-4772-9EB4-5B07E9D35CE5}"/>
              </a:ext>
            </a:extLst>
          </p:cNvPr>
          <p:cNvSpPr>
            <a:spLocks noGrp="1"/>
          </p:cNvSpPr>
          <p:nvPr>
            <p:ph type="title"/>
          </p:nvPr>
        </p:nvSpPr>
        <p:spPr>
          <a:xfrm>
            <a:off x="457200" y="2743200"/>
            <a:ext cx="3429000" cy="1904999"/>
          </a:xfrm>
          <a:ln w="76200">
            <a:solidFill>
              <a:srgbClr val="00B050"/>
            </a:solidFill>
          </a:ln>
        </p:spPr>
        <p:txBody>
          <a:bodyPr vert="horz" lIns="91440" tIns="45720" rIns="91440" bIns="45720" rtlCol="0" anchor="t">
            <a:normAutofit fontScale="90000"/>
          </a:bodyPr>
          <a:lstStyle/>
          <a:p>
            <a:pPr algn="l">
              <a:lnSpc>
                <a:spcPct val="90000"/>
              </a:lnSpc>
            </a:pPr>
            <a:r>
              <a:rPr lang="en-US" sz="3600" dirty="0">
                <a:solidFill>
                  <a:schemeClr val="bg1"/>
                </a:solidFill>
              </a:rPr>
              <a:t>The temporal bone inside the skull—it extends from side to side</a:t>
            </a:r>
          </a:p>
        </p:txBody>
      </p:sp>
      <p:sp>
        <p:nvSpPr>
          <p:cNvPr id="16" name="Freeform: Shape 15">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2984" y="381000"/>
            <a:ext cx="4751016"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Content Placeholder 10">
            <a:extLst>
              <a:ext uri="{FF2B5EF4-FFF2-40B4-BE49-F238E27FC236}">
                <a16:creationId xmlns:a16="http://schemas.microsoft.com/office/drawing/2014/main" id="{6D27B49F-5F47-4EC9-8A2E-0F1588502764}"/>
              </a:ext>
            </a:extLst>
          </p:cNvPr>
          <p:cNvPicPr>
            <a:picLocks noGrp="1" noChangeAspect="1"/>
          </p:cNvPicPr>
          <p:nvPr>
            <p:ph idx="1"/>
          </p:nvPr>
        </p:nvPicPr>
        <p:blipFill rotWithShape="1">
          <a:blip r:embed="rId2" cstate="print"/>
          <a:srcRect r="1" b="555"/>
          <a:stretch/>
        </p:blipFill>
        <p:spPr>
          <a:xfrm>
            <a:off x="4439614" y="544777"/>
            <a:ext cx="4628186"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1021474848"/>
      </p:ext>
    </p:extLst>
  </p:cSld>
  <p:clrMapOvr>
    <a:overrideClrMapping bg1="dk1" tx1="lt1" bg2="dk2" tx2="lt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0FC6D-FCAF-4AD1-A31E-2B775961DFC6}"/>
              </a:ext>
            </a:extLst>
          </p:cNvPr>
          <p:cNvSpPr>
            <a:spLocks noGrp="1"/>
          </p:cNvSpPr>
          <p:nvPr>
            <p:ph type="ctrTitle"/>
          </p:nvPr>
        </p:nvSpPr>
        <p:spPr>
          <a:xfrm>
            <a:off x="1371600" y="258120"/>
            <a:ext cx="6096000" cy="762000"/>
          </a:xfrm>
          <a:solidFill>
            <a:srgbClr val="FFFF00"/>
          </a:solidFill>
          <a:ln w="38100">
            <a:solidFill>
              <a:schemeClr val="tx1"/>
            </a:solidFill>
          </a:ln>
        </p:spPr>
        <p:txBody>
          <a:bodyPr>
            <a:normAutofit/>
          </a:bodyPr>
          <a:lstStyle/>
          <a:p>
            <a:r>
              <a:rPr lang="en-US" sz="3600" dirty="0"/>
              <a:t>Billy Harper marked this map</a:t>
            </a:r>
          </a:p>
        </p:txBody>
      </p:sp>
      <p:sp>
        <p:nvSpPr>
          <p:cNvPr id="3" name="Subtitle 2">
            <a:extLst>
              <a:ext uri="{FF2B5EF4-FFF2-40B4-BE49-F238E27FC236}">
                <a16:creationId xmlns:a16="http://schemas.microsoft.com/office/drawing/2014/main" id="{77CFC06C-1256-4112-ACA7-B766D9FB7DB3}"/>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16CE8826-A607-4135-920A-47E087BD2AAA}"/>
              </a:ext>
            </a:extLst>
          </p:cNvPr>
          <p:cNvPicPr>
            <a:picLocks noChangeAspect="1"/>
          </p:cNvPicPr>
          <p:nvPr/>
        </p:nvPicPr>
        <p:blipFill>
          <a:blip r:embed="rId2" cstate="print"/>
          <a:stretch>
            <a:fillRect/>
          </a:stretch>
        </p:blipFill>
        <p:spPr>
          <a:xfrm>
            <a:off x="285554" y="1295400"/>
            <a:ext cx="8553646" cy="5318812"/>
          </a:xfrm>
          <a:prstGeom prst="rect">
            <a:avLst/>
          </a:prstGeom>
          <a:ln w="76200">
            <a:solidFill>
              <a:srgbClr val="FF0000"/>
            </a:solidFill>
          </a:ln>
        </p:spPr>
      </p:pic>
    </p:spTree>
    <p:extLst>
      <p:ext uri="{BB962C8B-B14F-4D97-AF65-F5344CB8AC3E}">
        <p14:creationId xmlns:p14="http://schemas.microsoft.com/office/powerpoint/2010/main" val="13004217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90FCF7-ADF5-4FAC-9542-E059F9947A52}"/>
              </a:ext>
            </a:extLst>
          </p:cNvPr>
          <p:cNvPicPr>
            <a:picLocks noChangeAspect="1"/>
          </p:cNvPicPr>
          <p:nvPr/>
        </p:nvPicPr>
        <p:blipFill>
          <a:blip r:embed="rId2" cstate="print"/>
          <a:stretch>
            <a:fillRect/>
          </a:stretch>
        </p:blipFill>
        <p:spPr>
          <a:xfrm>
            <a:off x="0" y="609600"/>
            <a:ext cx="9144000" cy="5481439"/>
          </a:xfrm>
          <a:prstGeom prst="rect">
            <a:avLst/>
          </a:prstGeom>
        </p:spPr>
      </p:pic>
    </p:spTree>
    <p:extLst>
      <p:ext uri="{BB962C8B-B14F-4D97-AF65-F5344CB8AC3E}">
        <p14:creationId xmlns:p14="http://schemas.microsoft.com/office/powerpoint/2010/main" val="19511637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0B436-C60C-4CE2-BFDE-2AB139998589}"/>
              </a:ext>
            </a:extLst>
          </p:cNvPr>
          <p:cNvSpPr>
            <a:spLocks noGrp="1"/>
          </p:cNvSpPr>
          <p:nvPr>
            <p:ph type="title"/>
          </p:nvPr>
        </p:nvSpPr>
        <p:spPr>
          <a:xfrm>
            <a:off x="609600" y="210229"/>
            <a:ext cx="7543800" cy="715962"/>
          </a:xfrm>
          <a:ln w="38100">
            <a:solidFill>
              <a:schemeClr val="tx1"/>
            </a:solidFill>
          </a:ln>
        </p:spPr>
        <p:txBody>
          <a:bodyPr>
            <a:normAutofit/>
          </a:bodyPr>
          <a:lstStyle/>
          <a:p>
            <a:r>
              <a:rPr lang="en-US" sz="3600" dirty="0"/>
              <a:t>At the FBI: The Harper Fragment</a:t>
            </a:r>
          </a:p>
        </p:txBody>
      </p:sp>
      <p:pic>
        <p:nvPicPr>
          <p:cNvPr id="4" name="Content Placeholder 6">
            <a:extLst>
              <a:ext uri="{FF2B5EF4-FFF2-40B4-BE49-F238E27FC236}">
                <a16:creationId xmlns:a16="http://schemas.microsoft.com/office/drawing/2014/main" id="{735B98E4-923C-4699-8307-BE53D51FA857}"/>
              </a:ext>
            </a:extLst>
          </p:cNvPr>
          <p:cNvPicPr>
            <a:picLocks noGrp="1"/>
          </p:cNvPicPr>
          <p:nvPr>
            <p:ph idx="1"/>
          </p:nvPr>
        </p:nvPicPr>
        <p:blipFill>
          <a:blip r:embed="rId3" cstate="print"/>
          <a:srcRect/>
          <a:stretch>
            <a:fillRect/>
          </a:stretch>
        </p:blipFill>
        <p:spPr bwMode="auto">
          <a:xfrm>
            <a:off x="838200" y="1219200"/>
            <a:ext cx="7239000" cy="5364162"/>
          </a:xfrm>
          <a:prstGeom prst="rect">
            <a:avLst/>
          </a:prstGeom>
          <a:noFill/>
          <a:ln w="76200">
            <a:solidFill>
              <a:srgbClr val="00B0F0"/>
            </a:solidFill>
            <a:miter lim="800000"/>
            <a:headEnd/>
            <a:tailEnd/>
          </a:ln>
        </p:spPr>
      </p:pic>
      <p:sp>
        <p:nvSpPr>
          <p:cNvPr id="5" name="TextBox 4">
            <a:extLst>
              <a:ext uri="{FF2B5EF4-FFF2-40B4-BE49-F238E27FC236}">
                <a16:creationId xmlns:a16="http://schemas.microsoft.com/office/drawing/2014/main" id="{3B65D81E-CCD6-4AFB-B12C-8DFBD7AB24F8}"/>
              </a:ext>
            </a:extLst>
          </p:cNvPr>
          <p:cNvSpPr txBox="1"/>
          <p:nvPr/>
        </p:nvSpPr>
        <p:spPr>
          <a:xfrm>
            <a:off x="3048000" y="1524000"/>
            <a:ext cx="990600" cy="369332"/>
          </a:xfrm>
          <a:prstGeom prst="rect">
            <a:avLst/>
          </a:prstGeom>
          <a:solidFill>
            <a:schemeClr val="accent3">
              <a:lumMod val="60000"/>
              <a:lumOff val="40000"/>
            </a:schemeClr>
          </a:solidFill>
        </p:spPr>
        <p:txBody>
          <a:bodyPr wrap="square" rtlCol="0">
            <a:spAutoFit/>
          </a:bodyPr>
          <a:lstStyle/>
          <a:p>
            <a:r>
              <a:rPr lang="en-US" dirty="0"/>
              <a:t>Exterior</a:t>
            </a:r>
          </a:p>
        </p:txBody>
      </p:sp>
      <p:sp>
        <p:nvSpPr>
          <p:cNvPr id="6" name="TextBox 5">
            <a:extLst>
              <a:ext uri="{FF2B5EF4-FFF2-40B4-BE49-F238E27FC236}">
                <a16:creationId xmlns:a16="http://schemas.microsoft.com/office/drawing/2014/main" id="{E4149CCE-70C0-44F9-BF31-05C63D7E6E07}"/>
              </a:ext>
            </a:extLst>
          </p:cNvPr>
          <p:cNvSpPr txBox="1"/>
          <p:nvPr/>
        </p:nvSpPr>
        <p:spPr>
          <a:xfrm>
            <a:off x="6705600" y="1524000"/>
            <a:ext cx="914400" cy="369332"/>
          </a:xfrm>
          <a:prstGeom prst="rect">
            <a:avLst/>
          </a:prstGeom>
          <a:solidFill>
            <a:schemeClr val="accent3">
              <a:lumMod val="60000"/>
              <a:lumOff val="40000"/>
            </a:schemeClr>
          </a:solidFill>
        </p:spPr>
        <p:txBody>
          <a:bodyPr wrap="square" rtlCol="0">
            <a:spAutoFit/>
          </a:bodyPr>
          <a:lstStyle/>
          <a:p>
            <a:r>
              <a:rPr lang="en-US" dirty="0"/>
              <a:t>Interior</a:t>
            </a:r>
          </a:p>
        </p:txBody>
      </p:sp>
      <p:sp>
        <p:nvSpPr>
          <p:cNvPr id="7" name="5-Point Star 6"/>
          <p:cNvSpPr/>
          <p:nvPr/>
        </p:nvSpPr>
        <p:spPr>
          <a:xfrm>
            <a:off x="8534400" y="5562600"/>
            <a:ext cx="228600" cy="2286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13231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059D3-D258-4639-9B19-27E60B3251C7}"/>
              </a:ext>
            </a:extLst>
          </p:cNvPr>
          <p:cNvSpPr>
            <a:spLocks noGrp="1"/>
          </p:cNvSpPr>
          <p:nvPr>
            <p:ph type="title"/>
          </p:nvPr>
        </p:nvSpPr>
        <p:spPr>
          <a:xfrm>
            <a:off x="1752600" y="228600"/>
            <a:ext cx="5410199" cy="990600"/>
          </a:xfrm>
          <a:ln w="38100">
            <a:solidFill>
              <a:schemeClr val="tx1"/>
            </a:solidFill>
          </a:ln>
        </p:spPr>
        <p:txBody>
          <a:bodyPr>
            <a:noAutofit/>
          </a:bodyPr>
          <a:lstStyle/>
          <a:p>
            <a:r>
              <a:rPr lang="en-US" sz="3200" dirty="0"/>
              <a:t>HF X-ray by the FBI</a:t>
            </a:r>
          </a:p>
        </p:txBody>
      </p:sp>
      <p:pic>
        <p:nvPicPr>
          <p:cNvPr id="4" name="Content Placeholder 3">
            <a:extLst>
              <a:ext uri="{FF2B5EF4-FFF2-40B4-BE49-F238E27FC236}">
                <a16:creationId xmlns:a16="http://schemas.microsoft.com/office/drawing/2014/main" id="{4F580D11-34AD-4D0D-B420-9CEF3AC4350D}"/>
              </a:ext>
            </a:extLst>
          </p:cNvPr>
          <p:cNvPicPr>
            <a:picLocks noGrp="1"/>
          </p:cNvPicPr>
          <p:nvPr>
            <p:ph idx="1"/>
          </p:nvPr>
        </p:nvPicPr>
        <p:blipFill>
          <a:blip r:embed="rId2" cstate="print"/>
          <a:srcRect/>
          <a:stretch>
            <a:fillRect/>
          </a:stretch>
        </p:blipFill>
        <p:spPr bwMode="auto">
          <a:xfrm>
            <a:off x="1371600" y="1600200"/>
            <a:ext cx="6459396" cy="4876800"/>
          </a:xfrm>
          <a:prstGeom prst="rect">
            <a:avLst/>
          </a:prstGeom>
          <a:noFill/>
          <a:ln w="76200">
            <a:solidFill>
              <a:srgbClr val="00B0F0"/>
            </a:solidFill>
            <a:miter lim="800000"/>
            <a:headEnd/>
            <a:tailEnd/>
          </a:ln>
        </p:spPr>
      </p:pic>
    </p:spTree>
    <p:extLst>
      <p:ext uri="{BB962C8B-B14F-4D97-AF65-F5344CB8AC3E}">
        <p14:creationId xmlns:p14="http://schemas.microsoft.com/office/powerpoint/2010/main" val="17367355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42A090-F705-4522-B7DE-CB1844A79DA7}"/>
              </a:ext>
            </a:extLst>
          </p:cNvPr>
          <p:cNvPicPr>
            <a:picLocks noChangeAspect="1"/>
          </p:cNvPicPr>
          <p:nvPr/>
        </p:nvPicPr>
        <p:blipFill>
          <a:blip r:embed="rId2" cstate="print"/>
          <a:stretch>
            <a:fillRect/>
          </a:stretch>
        </p:blipFill>
        <p:spPr>
          <a:xfrm>
            <a:off x="0" y="251255"/>
            <a:ext cx="9144000" cy="6301946"/>
          </a:xfrm>
          <a:prstGeom prst="rect">
            <a:avLst/>
          </a:prstGeom>
        </p:spPr>
      </p:pic>
    </p:spTree>
    <p:extLst>
      <p:ext uri="{BB962C8B-B14F-4D97-AF65-F5344CB8AC3E}">
        <p14:creationId xmlns:p14="http://schemas.microsoft.com/office/powerpoint/2010/main" val="28560285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509F17-EF2E-444E-943B-1367067D627D}"/>
              </a:ext>
            </a:extLst>
          </p:cNvPr>
          <p:cNvPicPr>
            <a:picLocks noChangeAspect="1"/>
          </p:cNvPicPr>
          <p:nvPr/>
        </p:nvPicPr>
        <p:blipFill>
          <a:blip r:embed="rId2" cstate="print"/>
          <a:stretch>
            <a:fillRect/>
          </a:stretch>
        </p:blipFill>
        <p:spPr>
          <a:xfrm>
            <a:off x="0" y="838200"/>
            <a:ext cx="9144000" cy="5036406"/>
          </a:xfrm>
          <a:prstGeom prst="rect">
            <a:avLst/>
          </a:prstGeom>
        </p:spPr>
      </p:pic>
    </p:spTree>
    <p:extLst>
      <p:ext uri="{BB962C8B-B14F-4D97-AF65-F5344CB8AC3E}">
        <p14:creationId xmlns:p14="http://schemas.microsoft.com/office/powerpoint/2010/main" val="22531723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62A1E-5C52-4479-9A76-3AB9FF0078EC}"/>
              </a:ext>
            </a:extLst>
          </p:cNvPr>
          <p:cNvSpPr>
            <a:spLocks noGrp="1"/>
          </p:cNvSpPr>
          <p:nvPr>
            <p:ph type="title"/>
          </p:nvPr>
        </p:nvSpPr>
        <p:spPr>
          <a:xfrm>
            <a:off x="1390650" y="304800"/>
            <a:ext cx="6362700" cy="744537"/>
          </a:xfrm>
          <a:ln w="38100">
            <a:solidFill>
              <a:schemeClr val="tx1"/>
            </a:solidFill>
          </a:ln>
        </p:spPr>
        <p:txBody>
          <a:bodyPr>
            <a:normAutofit fontScale="90000"/>
          </a:bodyPr>
          <a:lstStyle/>
          <a:p>
            <a:r>
              <a:rPr lang="en-US" dirty="0"/>
              <a:t>F8: The Mystery Photo</a:t>
            </a:r>
          </a:p>
        </p:txBody>
      </p:sp>
      <p:pic>
        <p:nvPicPr>
          <p:cNvPr id="5" name="Content Placeholder 4">
            <a:extLst>
              <a:ext uri="{FF2B5EF4-FFF2-40B4-BE49-F238E27FC236}">
                <a16:creationId xmlns:a16="http://schemas.microsoft.com/office/drawing/2014/main" id="{14E58F6D-907F-40F4-9E09-F4970C31F7A8}"/>
              </a:ext>
            </a:extLst>
          </p:cNvPr>
          <p:cNvPicPr>
            <a:picLocks noGrp="1" noChangeAspect="1"/>
          </p:cNvPicPr>
          <p:nvPr>
            <p:ph idx="1"/>
          </p:nvPr>
        </p:nvPicPr>
        <p:blipFill>
          <a:blip r:embed="rId2" cstate="print"/>
          <a:stretch>
            <a:fillRect/>
          </a:stretch>
        </p:blipFill>
        <p:spPr>
          <a:xfrm>
            <a:off x="2362200" y="1322942"/>
            <a:ext cx="4114800" cy="5230258"/>
          </a:xfrm>
          <a:ln w="76200">
            <a:solidFill>
              <a:srgbClr val="00B0F0"/>
            </a:solidFill>
          </a:ln>
        </p:spPr>
      </p:pic>
    </p:spTree>
    <p:extLst>
      <p:ext uri="{BB962C8B-B14F-4D97-AF65-F5344CB8AC3E}">
        <p14:creationId xmlns:p14="http://schemas.microsoft.com/office/powerpoint/2010/main" val="33833784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B6370-64A0-4568-A376-C89712792962}"/>
              </a:ext>
            </a:extLst>
          </p:cNvPr>
          <p:cNvSpPr>
            <a:spLocks noGrp="1"/>
          </p:cNvSpPr>
          <p:nvPr>
            <p:ph type="title"/>
          </p:nvPr>
        </p:nvSpPr>
        <p:spPr>
          <a:xfrm>
            <a:off x="1176391" y="76201"/>
            <a:ext cx="6519809" cy="304800"/>
          </a:xfrm>
          <a:ln w="38100">
            <a:solidFill>
              <a:schemeClr val="tx1"/>
            </a:solidFill>
          </a:ln>
        </p:spPr>
        <p:txBody>
          <a:bodyPr>
            <a:noAutofit/>
          </a:bodyPr>
          <a:lstStyle/>
          <a:p>
            <a:r>
              <a:rPr lang="en-US" sz="2400" dirty="0"/>
              <a:t>HF: 15 Clues to its Occipital Origin</a:t>
            </a:r>
          </a:p>
        </p:txBody>
      </p:sp>
      <p:sp>
        <p:nvSpPr>
          <p:cNvPr id="3" name="Content Placeholder 2">
            <a:extLst>
              <a:ext uri="{FF2B5EF4-FFF2-40B4-BE49-F238E27FC236}">
                <a16:creationId xmlns:a16="http://schemas.microsoft.com/office/drawing/2014/main" id="{4F9FA3ED-E1D6-4B72-819A-FBA7B5720C02}"/>
              </a:ext>
            </a:extLst>
          </p:cNvPr>
          <p:cNvSpPr>
            <a:spLocks noGrp="1"/>
          </p:cNvSpPr>
          <p:nvPr>
            <p:ph idx="1"/>
          </p:nvPr>
        </p:nvSpPr>
        <p:spPr>
          <a:xfrm>
            <a:off x="381000" y="457200"/>
            <a:ext cx="8610600" cy="6324599"/>
          </a:xfrm>
          <a:ln w="38100">
            <a:solidFill>
              <a:schemeClr val="tx1"/>
            </a:solidFill>
          </a:ln>
        </p:spPr>
        <p:txBody>
          <a:bodyPr>
            <a:noAutofit/>
          </a:bodyPr>
          <a:lstStyle/>
          <a:p>
            <a:pPr marL="0" indent="0">
              <a:buNone/>
            </a:pPr>
            <a:r>
              <a:rPr lang="en-US" sz="1800" dirty="0">
                <a:effectLst/>
                <a:latin typeface="+mj-lt"/>
                <a:ea typeface="MS Mincho" panose="020B0400000000000000" pitchFamily="49" charset="-128"/>
              </a:rPr>
              <a:t>1. </a:t>
            </a:r>
            <a:r>
              <a:rPr lang="en-US" sz="1800" dirty="0"/>
              <a:t>Most witnesses saw a large occipital hole.</a:t>
            </a:r>
          </a:p>
          <a:p>
            <a:pPr marL="0" marR="91440" lvl="0" indent="0">
              <a:buNone/>
            </a:pPr>
            <a:r>
              <a:rPr lang="en-US" sz="1800" dirty="0">
                <a:latin typeface="+mj-lt"/>
                <a:ea typeface="MS Mincho" panose="020B0400000000000000" pitchFamily="49" charset="-128"/>
              </a:rPr>
              <a:t>2. T</a:t>
            </a:r>
            <a:r>
              <a:rPr lang="en-US" sz="1800" dirty="0">
                <a:effectLst/>
                <a:latin typeface="+mj-lt"/>
                <a:ea typeface="MS Mincho" panose="020B0400000000000000" pitchFamily="49" charset="-128"/>
              </a:rPr>
              <a:t>hree Dallas pathologists described HF as occipital.</a:t>
            </a:r>
          </a:p>
          <a:p>
            <a:pPr marL="0" marR="91440" lvl="0" indent="0">
              <a:buNone/>
            </a:pPr>
            <a:r>
              <a:rPr lang="en-US" sz="1800" dirty="0">
                <a:effectLst/>
                <a:latin typeface="+mj-lt"/>
                <a:ea typeface="MS Mincho" panose="020B0400000000000000" pitchFamily="49" charset="-128"/>
              </a:rPr>
              <a:t>3. Boswell’s sketches </a:t>
            </a:r>
            <a:r>
              <a:rPr lang="en-US" sz="1800" dirty="0">
                <a:latin typeface="+mj-lt"/>
                <a:ea typeface="MS Mincho" panose="020B0400000000000000" pitchFamily="49" charset="-128"/>
              </a:rPr>
              <a:t>(both </a:t>
            </a:r>
            <a:r>
              <a:rPr lang="en-US" sz="1800" dirty="0">
                <a:effectLst/>
                <a:latin typeface="+mj-lt"/>
                <a:ea typeface="MS Mincho" panose="020B0400000000000000" pitchFamily="49" charset="-128"/>
              </a:rPr>
              <a:t>autopsy and ARRB) showed missing occiput.</a:t>
            </a:r>
          </a:p>
          <a:p>
            <a:pPr marL="0" indent="0">
              <a:buNone/>
            </a:pPr>
            <a:r>
              <a:rPr lang="en-US" sz="1800" dirty="0"/>
              <a:t>4. The original catalog description of F8 (the mystery photo) was occipital.</a:t>
            </a:r>
          </a:p>
          <a:p>
            <a:pPr marL="0" indent="0">
              <a:buNone/>
            </a:pPr>
            <a:r>
              <a:rPr lang="en-US" sz="1800" dirty="0"/>
              <a:t>5. Humes’s selected entry site for the ARRB implied an occipital hole. </a:t>
            </a:r>
          </a:p>
          <a:p>
            <a:pPr marL="0" marR="91440" lvl="0" indent="0">
              <a:buNone/>
            </a:pPr>
            <a:r>
              <a:rPr lang="en-US" sz="1800" dirty="0">
                <a:effectLst/>
                <a:latin typeface="+mj-lt"/>
                <a:ea typeface="MS Mincho" panose="020B0400000000000000" pitchFamily="49" charset="-128"/>
              </a:rPr>
              <a:t>6. Intrinsic features of HF imply occipital bone—especially the intersecting suture lines.</a:t>
            </a:r>
          </a:p>
          <a:p>
            <a:pPr marL="0" indent="0">
              <a:buNone/>
            </a:pPr>
            <a:r>
              <a:rPr lang="en-US" sz="1800" dirty="0"/>
              <a:t>7. The ill-matched adjacent borders of the two bones with metallic debris: mismatch implies that HF cannot be parietal.</a:t>
            </a:r>
          </a:p>
          <a:p>
            <a:pPr marL="0" marR="91440" lvl="0" indent="0">
              <a:buNone/>
            </a:pPr>
            <a:r>
              <a:rPr lang="en-US" sz="1800" dirty="0">
                <a:effectLst/>
                <a:latin typeface="+mj-lt"/>
                <a:ea typeface="MS Mincho" panose="020B0400000000000000" pitchFamily="49" charset="-128"/>
              </a:rPr>
              <a:t>8. Small, visible dark areas on the AP X-ray (confirmed by OD data): these outline the HF defect.</a:t>
            </a:r>
          </a:p>
          <a:p>
            <a:pPr marL="0" marR="91440" lvl="0" indent="0">
              <a:buNone/>
            </a:pPr>
            <a:r>
              <a:rPr lang="en-US" sz="1800" dirty="0">
                <a:effectLst/>
                <a:latin typeface="+mj-lt"/>
                <a:ea typeface="MS Mincho" panose="020B0400000000000000" pitchFamily="49" charset="-128"/>
              </a:rPr>
              <a:t>9. Absent medial lambdoid sutures on the AP X-ray imply an occipital hole.</a:t>
            </a:r>
          </a:p>
          <a:p>
            <a:pPr marL="0" marR="91440" lvl="0" indent="0">
              <a:buNone/>
            </a:pPr>
            <a:r>
              <a:rPr lang="en-US" sz="1800" dirty="0">
                <a:effectLst/>
                <a:latin typeface="+mj-lt"/>
                <a:ea typeface="MS Mincho" panose="020B0400000000000000" pitchFamily="49" charset="-128"/>
              </a:rPr>
              <a:t>10. An  abrupt change in OD at the back of the skull on the lateral X-ray is consistent with the HF defect</a:t>
            </a:r>
            <a:r>
              <a:rPr lang="en-US" sz="1800" dirty="0">
                <a:latin typeface="+mj-lt"/>
                <a:ea typeface="MS Mincho" panose="020B0400000000000000" pitchFamily="49" charset="-128"/>
              </a:rPr>
              <a:t>.</a:t>
            </a:r>
            <a:r>
              <a:rPr lang="en-US" sz="1800" dirty="0">
                <a:effectLst/>
                <a:latin typeface="+mj-lt"/>
                <a:ea typeface="MS Mincho" panose="020B0400000000000000" pitchFamily="49" charset="-128"/>
              </a:rPr>
              <a:t> </a:t>
            </a:r>
          </a:p>
          <a:p>
            <a:pPr marL="0" marR="91440" lvl="0" indent="0">
              <a:buNone/>
            </a:pPr>
            <a:r>
              <a:rPr lang="en-US" sz="1800" dirty="0">
                <a:latin typeface="+mj-lt"/>
                <a:ea typeface="MS Mincho" panose="020B0400000000000000" pitchFamily="49" charset="-128"/>
              </a:rPr>
              <a:t>11. </a:t>
            </a:r>
            <a:r>
              <a:rPr lang="en-US" sz="1800" dirty="0">
                <a:effectLst/>
                <a:latin typeface="+mj-lt"/>
                <a:ea typeface="MS Mincho" panose="020B0400000000000000" pitchFamily="49" charset="-128"/>
              </a:rPr>
              <a:t>HF is a very dubious fit for the parietal defect.</a:t>
            </a:r>
          </a:p>
          <a:p>
            <a:pPr marL="0" marR="91440" lvl="0" indent="0">
              <a:buNone/>
            </a:pPr>
            <a:r>
              <a:rPr lang="en-US" sz="1800" dirty="0">
                <a:effectLst/>
                <a:latin typeface="+mj-lt"/>
                <a:ea typeface="MS Mincho" panose="020B0400000000000000" pitchFamily="49" charset="-128"/>
              </a:rPr>
              <a:t>12. Dr. Cairns</a:t>
            </a:r>
            <a:r>
              <a:rPr lang="en-US" sz="1800" dirty="0">
                <a:latin typeface="+mj-lt"/>
                <a:ea typeface="MS Mincho" panose="020B0400000000000000" pitchFamily="49" charset="-128"/>
              </a:rPr>
              <a:t> suspected an</a:t>
            </a:r>
            <a:r>
              <a:rPr lang="en-US" sz="1800" dirty="0">
                <a:effectLst/>
                <a:latin typeface="+mj-lt"/>
                <a:ea typeface="MS Mincho" panose="020B0400000000000000" pitchFamily="49" charset="-128"/>
              </a:rPr>
              <a:t> entry near the metallic smear; he also described vascular grooves near the “base of the skull.” </a:t>
            </a:r>
          </a:p>
          <a:p>
            <a:pPr marL="0" marR="91440" lvl="0" indent="0">
              <a:buNone/>
            </a:pPr>
            <a:r>
              <a:rPr lang="en-US" sz="1800" dirty="0">
                <a:effectLst/>
                <a:latin typeface="+mj-lt"/>
                <a:ea typeface="MS Mincho" panose="020B0400000000000000" pitchFamily="49" charset="-128"/>
              </a:rPr>
              <a:t>13. The metallic smear on the </a:t>
            </a:r>
            <a:r>
              <a:rPr lang="en-US" sz="1800" i="1" dirty="0">
                <a:effectLst/>
                <a:latin typeface="+mj-lt"/>
                <a:ea typeface="MS Mincho" panose="020B0400000000000000" pitchFamily="49" charset="-128"/>
              </a:rPr>
              <a:t>outside</a:t>
            </a:r>
            <a:r>
              <a:rPr lang="en-US" sz="1800" dirty="0">
                <a:effectLst/>
                <a:latin typeface="+mj-lt"/>
                <a:ea typeface="MS Mincho" panose="020B0400000000000000" pitchFamily="49" charset="-128"/>
              </a:rPr>
              <a:t> of HF.</a:t>
            </a:r>
          </a:p>
          <a:p>
            <a:pPr marL="0" marR="91440" lvl="0" indent="0">
              <a:buNone/>
            </a:pPr>
            <a:r>
              <a:rPr lang="en-US" sz="1800" dirty="0">
                <a:effectLst/>
                <a:latin typeface="+mj-lt"/>
                <a:ea typeface="MS Mincho" panose="020B0400000000000000" pitchFamily="49" charset="-128"/>
              </a:rPr>
              <a:t>14. </a:t>
            </a:r>
            <a:r>
              <a:rPr lang="en-US" sz="1800" dirty="0">
                <a:latin typeface="+mj-lt"/>
                <a:ea typeface="MS Mincho" panose="020B0400000000000000" pitchFamily="49" charset="-128"/>
              </a:rPr>
              <a:t>Fat</a:t>
            </a:r>
            <a:r>
              <a:rPr lang="en-US" sz="1800" dirty="0">
                <a:effectLst/>
                <a:latin typeface="+mj-lt"/>
                <a:ea typeface="MS Mincho" panose="020B0400000000000000" pitchFamily="49" charset="-128"/>
              </a:rPr>
              <a:t> pads (from the Y-incision) are seen in F8.</a:t>
            </a:r>
          </a:p>
          <a:p>
            <a:pPr marL="0" marR="91440" lvl="0" indent="0">
              <a:buNone/>
            </a:pPr>
            <a:r>
              <a:rPr lang="en-US" sz="1800" dirty="0">
                <a:effectLst/>
                <a:latin typeface="+mj-lt"/>
                <a:ea typeface="MS Mincho" panose="020B0400000000000000" pitchFamily="49" charset="-128"/>
              </a:rPr>
              <a:t>15. Cerebellum was seen via occipital hole.</a:t>
            </a:r>
          </a:p>
        </p:txBody>
      </p:sp>
    </p:spTree>
    <p:extLst>
      <p:ext uri="{BB962C8B-B14F-4D97-AF65-F5344CB8AC3E}">
        <p14:creationId xmlns:p14="http://schemas.microsoft.com/office/powerpoint/2010/main" val="2433148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94546-DFA9-46C3-AEA7-76B654FD926B}"/>
              </a:ext>
            </a:extLst>
          </p:cNvPr>
          <p:cNvSpPr>
            <a:spLocks noGrp="1"/>
          </p:cNvSpPr>
          <p:nvPr>
            <p:ph type="title"/>
          </p:nvPr>
        </p:nvSpPr>
        <p:spPr>
          <a:xfrm>
            <a:off x="457200" y="390525"/>
            <a:ext cx="8229600" cy="1143000"/>
          </a:xfrm>
          <a:ln w="28575">
            <a:solidFill>
              <a:schemeClr val="tx1"/>
            </a:solidFill>
          </a:ln>
        </p:spPr>
        <p:txBody>
          <a:bodyPr>
            <a:normAutofit fontScale="90000"/>
          </a:bodyPr>
          <a:lstStyle/>
          <a:p>
            <a:r>
              <a:rPr lang="en-US" sz="3600" dirty="0"/>
              <a:t>James Humes occupies center stage (1963)</a:t>
            </a:r>
          </a:p>
        </p:txBody>
      </p:sp>
      <p:pic>
        <p:nvPicPr>
          <p:cNvPr id="5" name="Content Placeholder 4">
            <a:extLst>
              <a:ext uri="{FF2B5EF4-FFF2-40B4-BE49-F238E27FC236}">
                <a16:creationId xmlns:a16="http://schemas.microsoft.com/office/drawing/2014/main" id="{23BD8C7F-A4C8-4ACE-864C-DC1EA4361860}"/>
              </a:ext>
            </a:extLst>
          </p:cNvPr>
          <p:cNvPicPr>
            <a:picLocks noGrp="1" noChangeAspect="1"/>
          </p:cNvPicPr>
          <p:nvPr>
            <p:ph idx="1"/>
          </p:nvPr>
        </p:nvPicPr>
        <p:blipFill>
          <a:blip r:embed="rId2" cstate="print"/>
          <a:stretch>
            <a:fillRect/>
          </a:stretch>
        </p:blipFill>
        <p:spPr>
          <a:xfrm>
            <a:off x="1219200" y="1797552"/>
            <a:ext cx="6781800" cy="4669924"/>
          </a:xfrm>
          <a:ln w="76200">
            <a:solidFill>
              <a:srgbClr val="00B0F0"/>
            </a:solidFill>
          </a:ln>
        </p:spPr>
      </p:pic>
    </p:spTree>
    <p:extLst>
      <p:ext uri="{BB962C8B-B14F-4D97-AF65-F5344CB8AC3E}">
        <p14:creationId xmlns:p14="http://schemas.microsoft.com/office/powerpoint/2010/main" val="45192772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7ACE1-5323-4928-A909-58FF427CE097}"/>
              </a:ext>
            </a:extLst>
          </p:cNvPr>
          <p:cNvSpPr>
            <a:spLocks noGrp="1"/>
          </p:cNvSpPr>
          <p:nvPr>
            <p:ph type="title"/>
          </p:nvPr>
        </p:nvSpPr>
        <p:spPr>
          <a:xfrm>
            <a:off x="457200" y="457200"/>
            <a:ext cx="8229600" cy="1143000"/>
          </a:xfrm>
          <a:ln w="38100">
            <a:solidFill>
              <a:schemeClr val="tx1"/>
            </a:solidFill>
          </a:ln>
        </p:spPr>
        <p:txBody>
          <a:bodyPr>
            <a:normAutofit fontScale="90000"/>
          </a:bodyPr>
          <a:lstStyle/>
          <a:p>
            <a:r>
              <a:rPr lang="en-US" dirty="0"/>
              <a:t>HF: A Short List of Occipital Clues</a:t>
            </a:r>
          </a:p>
        </p:txBody>
      </p:sp>
      <p:pic>
        <p:nvPicPr>
          <p:cNvPr id="5" name="Content Placeholder 4">
            <a:extLst>
              <a:ext uri="{FF2B5EF4-FFF2-40B4-BE49-F238E27FC236}">
                <a16:creationId xmlns:a16="http://schemas.microsoft.com/office/drawing/2014/main" id="{D49E502D-24B6-41FE-8490-DD3DB8F7CF94}"/>
              </a:ext>
            </a:extLst>
          </p:cNvPr>
          <p:cNvPicPr>
            <a:picLocks noGrp="1" noChangeAspect="1"/>
          </p:cNvPicPr>
          <p:nvPr>
            <p:ph idx="1"/>
          </p:nvPr>
        </p:nvPicPr>
        <p:blipFill>
          <a:blip r:embed="rId2" cstate="print"/>
          <a:stretch>
            <a:fillRect/>
          </a:stretch>
        </p:blipFill>
        <p:spPr>
          <a:xfrm>
            <a:off x="1371600" y="2057400"/>
            <a:ext cx="6640812" cy="4191000"/>
          </a:xfrm>
          <a:solidFill>
            <a:schemeClr val="accent3">
              <a:lumMod val="60000"/>
              <a:lumOff val="40000"/>
            </a:schemeClr>
          </a:solidFill>
          <a:ln w="57150">
            <a:solidFill>
              <a:schemeClr val="tx1"/>
            </a:solidFill>
          </a:ln>
        </p:spPr>
      </p:pic>
    </p:spTree>
    <p:extLst>
      <p:ext uri="{BB962C8B-B14F-4D97-AF65-F5344CB8AC3E}">
        <p14:creationId xmlns:p14="http://schemas.microsoft.com/office/powerpoint/2010/main" val="13854769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Right 7">
            <a:extLst>
              <a:ext uri="{FF2B5EF4-FFF2-40B4-BE49-F238E27FC236}">
                <a16:creationId xmlns:a16="http://schemas.microsoft.com/office/drawing/2014/main" id="{43C1A913-4551-4FB9-BF00-A324BDC72737}"/>
              </a:ext>
            </a:extLst>
          </p:cNvPr>
          <p:cNvSpPr/>
          <p:nvPr/>
        </p:nvSpPr>
        <p:spPr>
          <a:xfrm rot="19913433">
            <a:off x="3036109" y="2246046"/>
            <a:ext cx="1524000" cy="304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AAF518-3E40-41C6-ACCA-F88C13D3D736}"/>
              </a:ext>
            </a:extLst>
          </p:cNvPr>
          <p:cNvSpPr>
            <a:spLocks noGrp="1"/>
          </p:cNvSpPr>
          <p:nvPr>
            <p:ph type="title"/>
          </p:nvPr>
        </p:nvSpPr>
        <p:spPr>
          <a:xfrm>
            <a:off x="457200" y="274638"/>
            <a:ext cx="8229600" cy="1477962"/>
          </a:xfrm>
          <a:ln w="38100">
            <a:solidFill>
              <a:schemeClr val="tx1"/>
            </a:solidFill>
          </a:ln>
        </p:spPr>
        <p:txBody>
          <a:bodyPr>
            <a:noAutofit/>
          </a:bodyPr>
          <a:lstStyle/>
          <a:p>
            <a:r>
              <a:rPr lang="en-US" sz="2800" dirty="0">
                <a:latin typeface="Arial" panose="020B0604020202020204" pitchFamily="34" charset="0"/>
                <a:cs typeface="Arial" panose="020B0604020202020204" pitchFamily="34" charset="0"/>
              </a:rPr>
              <a:t>Via the stereoscope, I saw fat pads in photo F8—</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as confirmed by Dr. Kirschner for the ARRB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(and now also by Dr. Chesser)</a:t>
            </a:r>
            <a:endParaRPr lang="en-US" sz="2800" dirty="0"/>
          </a:p>
        </p:txBody>
      </p:sp>
      <p:pic>
        <p:nvPicPr>
          <p:cNvPr id="5" name="Content Placeholder 4">
            <a:extLst>
              <a:ext uri="{FF2B5EF4-FFF2-40B4-BE49-F238E27FC236}">
                <a16:creationId xmlns:a16="http://schemas.microsoft.com/office/drawing/2014/main" id="{C0DE3CB4-7CF7-46FE-B6D6-DCED4A3D7B89}"/>
              </a:ext>
            </a:extLst>
          </p:cNvPr>
          <p:cNvPicPr>
            <a:picLocks noGrp="1" noChangeAspect="1"/>
          </p:cNvPicPr>
          <p:nvPr>
            <p:ph idx="1"/>
          </p:nvPr>
        </p:nvPicPr>
        <p:blipFill>
          <a:blip r:embed="rId2" cstate="print"/>
          <a:stretch>
            <a:fillRect/>
          </a:stretch>
        </p:blipFill>
        <p:spPr>
          <a:xfrm>
            <a:off x="4935064" y="1905001"/>
            <a:ext cx="3720807" cy="4713022"/>
          </a:xfrm>
          <a:ln w="76200">
            <a:solidFill>
              <a:srgbClr val="00B0F0"/>
            </a:solidFill>
          </a:ln>
        </p:spPr>
      </p:pic>
      <p:sp>
        <p:nvSpPr>
          <p:cNvPr id="7" name="TextBox 6">
            <a:extLst>
              <a:ext uri="{FF2B5EF4-FFF2-40B4-BE49-F238E27FC236}">
                <a16:creationId xmlns:a16="http://schemas.microsoft.com/office/drawing/2014/main" id="{BE0A6043-540C-43D5-B289-20AC13F1448A}"/>
              </a:ext>
            </a:extLst>
          </p:cNvPr>
          <p:cNvSpPr txBox="1"/>
          <p:nvPr/>
        </p:nvSpPr>
        <p:spPr>
          <a:xfrm>
            <a:off x="595380" y="1960397"/>
            <a:ext cx="3218336" cy="4678204"/>
          </a:xfrm>
          <a:prstGeom prst="rect">
            <a:avLst/>
          </a:prstGeom>
          <a:solidFill>
            <a:schemeClr val="accent3">
              <a:lumMod val="60000"/>
              <a:lumOff val="40000"/>
            </a:schemeClr>
          </a:solidFill>
          <a:ln w="38100">
            <a:solidFill>
              <a:schemeClr val="tx1"/>
            </a:solidFill>
          </a:ln>
        </p:spPr>
        <p:txBody>
          <a:bodyPr wrap="square" rtlCol="0">
            <a:spAutoFit/>
          </a:bodyPr>
          <a:lstStyle/>
          <a:p>
            <a:r>
              <a:rPr lang="en-US" sz="2000" b="1" dirty="0">
                <a:latin typeface="Arial" panose="020B0604020202020204" pitchFamily="34" charset="0"/>
                <a:cs typeface="Arial" panose="020B0604020202020204" pitchFamily="34" charset="0"/>
              </a:rPr>
              <a:t>At NARA, abdominal fat pads are seen here—</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confirmed by Kirschner for the ARRB (and now also by Dr. Chesser).</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Even a nipple protrudes from the chest (on stereo views).</a:t>
            </a:r>
          </a:p>
          <a:p>
            <a:endParaRPr lang="en-US" sz="2000" b="1" dirty="0">
              <a:latin typeface="Arial" panose="020B0604020202020204" pitchFamily="34" charset="0"/>
              <a:cs typeface="Arial" panose="020B0604020202020204" pitchFamily="34" charset="0"/>
            </a:endParaRPr>
          </a:p>
          <a:p>
            <a:r>
              <a:rPr lang="en-US" sz="2000" b="1" u="sng" dirty="0">
                <a:latin typeface="Arial" panose="020B0604020202020204" pitchFamily="34" charset="0"/>
                <a:cs typeface="Arial" panose="020B0604020202020204" pitchFamily="34" charset="0"/>
              </a:rPr>
              <a:t>Conclusion</a:t>
            </a:r>
            <a:r>
              <a:rPr lang="en-US" sz="2000" b="1" dirty="0">
                <a:latin typeface="Arial" panose="020B0604020202020204" pitchFamily="34" charset="0"/>
                <a:cs typeface="Arial" panose="020B0604020202020204" pitchFamily="34" charset="0"/>
              </a:rPr>
              <a:t>: this must be a posterior view. The large hole is seen on your right.</a:t>
            </a:r>
          </a:p>
          <a:p>
            <a:endParaRPr lang="en-US" dirty="0"/>
          </a:p>
        </p:txBody>
      </p:sp>
    </p:spTree>
    <p:extLst>
      <p:ext uri="{BB962C8B-B14F-4D97-AF65-F5344CB8AC3E}">
        <p14:creationId xmlns:p14="http://schemas.microsoft.com/office/powerpoint/2010/main" val="10579044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DCB29E-2565-4D84-8BCA-953B533159FF}"/>
              </a:ext>
            </a:extLst>
          </p:cNvPr>
          <p:cNvPicPr>
            <a:picLocks noChangeAspect="1"/>
          </p:cNvPicPr>
          <p:nvPr/>
        </p:nvPicPr>
        <p:blipFill>
          <a:blip r:embed="rId3" cstate="print"/>
          <a:stretch>
            <a:fillRect/>
          </a:stretch>
        </p:blipFill>
        <p:spPr>
          <a:xfrm>
            <a:off x="152400" y="319405"/>
            <a:ext cx="8991600" cy="6219190"/>
          </a:xfrm>
          <a:prstGeom prst="rect">
            <a:avLst/>
          </a:prstGeom>
        </p:spPr>
      </p:pic>
      <p:sp>
        <p:nvSpPr>
          <p:cNvPr id="4" name="TextBox 3">
            <a:extLst>
              <a:ext uri="{FF2B5EF4-FFF2-40B4-BE49-F238E27FC236}">
                <a16:creationId xmlns:a16="http://schemas.microsoft.com/office/drawing/2014/main" id="{68A7A634-28B2-42AA-9FD7-BF0AB7FE970E}"/>
              </a:ext>
            </a:extLst>
          </p:cNvPr>
          <p:cNvSpPr txBox="1"/>
          <p:nvPr/>
        </p:nvSpPr>
        <p:spPr>
          <a:xfrm>
            <a:off x="4572000" y="5602069"/>
            <a:ext cx="2362200" cy="646331"/>
          </a:xfrm>
          <a:prstGeom prst="rect">
            <a:avLst/>
          </a:prstGeom>
          <a:solidFill>
            <a:schemeClr val="accent3">
              <a:lumMod val="60000"/>
              <a:lumOff val="40000"/>
            </a:schemeClr>
          </a:solidFill>
          <a:ln w="38100">
            <a:solidFill>
              <a:srgbClr val="C00000"/>
            </a:solidFill>
          </a:ln>
        </p:spPr>
        <p:txBody>
          <a:bodyPr wrap="square" rtlCol="0">
            <a:spAutoFit/>
          </a:bodyPr>
          <a:lstStyle/>
          <a:p>
            <a:r>
              <a:rPr lang="en-US" dirty="0"/>
              <a:t>HF in blue; lambdoid suture in cyan</a:t>
            </a:r>
          </a:p>
        </p:txBody>
      </p:sp>
    </p:spTree>
    <p:extLst>
      <p:ext uri="{BB962C8B-B14F-4D97-AF65-F5344CB8AC3E}">
        <p14:creationId xmlns:p14="http://schemas.microsoft.com/office/powerpoint/2010/main" val="20940581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9147B-B096-401F-9338-289226E62489}"/>
              </a:ext>
            </a:extLst>
          </p:cNvPr>
          <p:cNvSpPr>
            <a:spLocks noGrp="1"/>
          </p:cNvSpPr>
          <p:nvPr>
            <p:ph type="title"/>
          </p:nvPr>
        </p:nvSpPr>
        <p:spPr>
          <a:xfrm>
            <a:off x="1295400" y="762000"/>
            <a:ext cx="6236413" cy="1219200"/>
          </a:xfrm>
          <a:ln w="38100">
            <a:solidFill>
              <a:schemeClr val="tx1"/>
            </a:solidFill>
          </a:ln>
        </p:spPr>
        <p:txBody>
          <a:bodyPr>
            <a:normAutofit fontScale="90000"/>
          </a:bodyPr>
          <a:lstStyle/>
          <a:p>
            <a:r>
              <a:rPr lang="en-US" sz="4400" dirty="0">
                <a:latin typeface="Arial" panose="020B0604020202020204" pitchFamily="34" charset="0"/>
                <a:cs typeface="Arial" panose="020B0604020202020204" pitchFamily="34" charset="0"/>
              </a:rPr>
              <a:t>Original autopsy catalog description of F8</a:t>
            </a:r>
            <a:endParaRPr lang="en-US" dirty="0"/>
          </a:p>
        </p:txBody>
      </p:sp>
      <p:sp>
        <p:nvSpPr>
          <p:cNvPr id="3" name="Content Placeholder 2">
            <a:extLst>
              <a:ext uri="{FF2B5EF4-FFF2-40B4-BE49-F238E27FC236}">
                <a16:creationId xmlns:a16="http://schemas.microsoft.com/office/drawing/2014/main" id="{606BBD87-B7C7-4BA1-B67E-B80371522E2D}"/>
              </a:ext>
            </a:extLst>
          </p:cNvPr>
          <p:cNvSpPr>
            <a:spLocks noGrp="1"/>
          </p:cNvSpPr>
          <p:nvPr>
            <p:ph idx="1"/>
          </p:nvPr>
        </p:nvSpPr>
        <p:spPr>
          <a:xfrm>
            <a:off x="636142" y="2895600"/>
            <a:ext cx="7895690" cy="2286000"/>
          </a:xfrm>
          <a:ln w="38100">
            <a:solidFill>
              <a:schemeClr val="tx1"/>
            </a:solidFill>
          </a:ln>
        </p:spPr>
        <p:txBody>
          <a:bodyPr/>
          <a:lstStyle/>
          <a:p>
            <a:pPr marL="0" indent="0">
              <a:buNone/>
            </a:pPr>
            <a:r>
              <a:rPr lang="en-US" sz="3200" dirty="0">
                <a:latin typeface="Arial" panose="020B0604020202020204" pitchFamily="34" charset="0"/>
                <a:cs typeface="Arial" panose="020B0604020202020204" pitchFamily="34" charset="0"/>
              </a:rPr>
              <a:t>#17-18. 4x5” negative depicting missile wound over entrance in </a:t>
            </a:r>
            <a:r>
              <a:rPr lang="en-US" sz="3200" dirty="0">
                <a:solidFill>
                  <a:srgbClr val="FF0000"/>
                </a:solidFill>
                <a:latin typeface="Arial" panose="020B0604020202020204" pitchFamily="34" charset="0"/>
                <a:cs typeface="Arial" panose="020B0604020202020204" pitchFamily="34" charset="0"/>
              </a:rPr>
              <a:t>posterior</a:t>
            </a:r>
            <a:r>
              <a:rPr lang="en-US" sz="3200" dirty="0">
                <a:latin typeface="Arial" panose="020B0604020202020204" pitchFamily="34" charset="0"/>
                <a:cs typeface="Arial" panose="020B0604020202020204" pitchFamily="34" charset="0"/>
              </a:rPr>
              <a:t> skull, following reflection of the scalp (2 contact and 2 8x10” prints)</a:t>
            </a:r>
          </a:p>
          <a:p>
            <a:pPr marL="0" indent="0">
              <a:buNone/>
            </a:pPr>
            <a:endParaRPr lang="en-US" dirty="0"/>
          </a:p>
        </p:txBody>
      </p:sp>
    </p:spTree>
    <p:extLst>
      <p:ext uri="{BB962C8B-B14F-4D97-AF65-F5344CB8AC3E}">
        <p14:creationId xmlns:p14="http://schemas.microsoft.com/office/powerpoint/2010/main" val="35616749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0E208-9560-46D6-AFD8-5E14AE381A7C}"/>
              </a:ext>
            </a:extLst>
          </p:cNvPr>
          <p:cNvSpPr>
            <a:spLocks noGrp="1"/>
          </p:cNvSpPr>
          <p:nvPr>
            <p:ph type="title"/>
          </p:nvPr>
        </p:nvSpPr>
        <p:spPr>
          <a:xfrm>
            <a:off x="304800" y="1828800"/>
            <a:ext cx="3236765" cy="2880519"/>
          </a:xfrm>
          <a:ln w="38100">
            <a:solidFill>
              <a:schemeClr val="tx1"/>
            </a:solidFill>
          </a:ln>
        </p:spPr>
        <p:txBody>
          <a:bodyPr>
            <a:normAutofit/>
          </a:bodyPr>
          <a:lstStyle/>
          <a:p>
            <a:r>
              <a:rPr lang="en-US" sz="3600" dirty="0"/>
              <a:t>An occipital hole appears just inferior to the red fragment.</a:t>
            </a:r>
          </a:p>
        </p:txBody>
      </p:sp>
      <p:pic>
        <p:nvPicPr>
          <p:cNvPr id="5" name="Content Placeholder 4" descr="A picture containing text&#10;&#10;Description automatically generated">
            <a:extLst>
              <a:ext uri="{FF2B5EF4-FFF2-40B4-BE49-F238E27FC236}">
                <a16:creationId xmlns:a16="http://schemas.microsoft.com/office/drawing/2014/main" id="{1CFB8D28-7543-48AD-9D4C-2FC7994B74A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62400" y="304800"/>
            <a:ext cx="4879196" cy="6354762"/>
          </a:xfrm>
          <a:ln w="76200">
            <a:solidFill>
              <a:srgbClr val="00B0F0"/>
            </a:solidFill>
          </a:ln>
        </p:spPr>
      </p:pic>
      <p:cxnSp>
        <p:nvCxnSpPr>
          <p:cNvPr id="7" name="Straight Arrow Connector 6">
            <a:extLst>
              <a:ext uri="{FF2B5EF4-FFF2-40B4-BE49-F238E27FC236}">
                <a16:creationId xmlns:a16="http://schemas.microsoft.com/office/drawing/2014/main" id="{FDCBC186-802F-4594-B916-2AB8FECB4B06}"/>
              </a:ext>
            </a:extLst>
          </p:cNvPr>
          <p:cNvCxnSpPr/>
          <p:nvPr/>
        </p:nvCxnSpPr>
        <p:spPr>
          <a:xfrm flipV="1">
            <a:off x="8534400" y="609600"/>
            <a:ext cx="0" cy="3048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001000" y="914400"/>
            <a:ext cx="685800" cy="369332"/>
          </a:xfrm>
          <a:prstGeom prst="rect">
            <a:avLst/>
          </a:prstGeom>
          <a:noFill/>
          <a:ln>
            <a:solidFill>
              <a:schemeClr val="tx1"/>
            </a:solidFill>
          </a:ln>
        </p:spPr>
        <p:txBody>
          <a:bodyPr wrap="square" rtlCol="0">
            <a:spAutoFit/>
          </a:bodyPr>
          <a:lstStyle/>
          <a:p>
            <a:r>
              <a:rPr lang="en-US" dirty="0"/>
              <a:t>Date</a:t>
            </a:r>
          </a:p>
        </p:txBody>
      </p:sp>
    </p:spTree>
    <p:extLst>
      <p:ext uri="{BB962C8B-B14F-4D97-AF65-F5344CB8AC3E}">
        <p14:creationId xmlns:p14="http://schemas.microsoft.com/office/powerpoint/2010/main" val="12526532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4C60B-B669-47C1-9858-22E6FB3D3D7F}"/>
              </a:ext>
            </a:extLst>
          </p:cNvPr>
          <p:cNvSpPr>
            <a:spLocks noGrp="1"/>
          </p:cNvSpPr>
          <p:nvPr>
            <p:ph type="title"/>
          </p:nvPr>
        </p:nvSpPr>
        <p:spPr>
          <a:xfrm>
            <a:off x="280986" y="914400"/>
            <a:ext cx="2690813" cy="5257800"/>
          </a:xfrm>
          <a:ln w="38100">
            <a:solidFill>
              <a:schemeClr val="tx1"/>
            </a:solidFill>
          </a:ln>
        </p:spPr>
        <p:txBody>
          <a:bodyPr>
            <a:normAutofit/>
          </a:bodyPr>
          <a:lstStyle/>
          <a:p>
            <a:r>
              <a:rPr lang="en-US" sz="4000" dirty="0"/>
              <a:t>HF Hole: Bone is missing inferior to the metal fragment (in red).</a:t>
            </a:r>
          </a:p>
        </p:txBody>
      </p:sp>
      <p:pic>
        <p:nvPicPr>
          <p:cNvPr id="5" name="Content Placeholder 4">
            <a:extLst>
              <a:ext uri="{FF2B5EF4-FFF2-40B4-BE49-F238E27FC236}">
                <a16:creationId xmlns:a16="http://schemas.microsoft.com/office/drawing/2014/main" id="{FBB30EDD-5A00-41D3-B560-08ACF11DD1B4}"/>
              </a:ext>
            </a:extLst>
          </p:cNvPr>
          <p:cNvPicPr>
            <a:picLocks noGrp="1" noChangeAspect="1"/>
          </p:cNvPicPr>
          <p:nvPr>
            <p:ph idx="1"/>
          </p:nvPr>
        </p:nvPicPr>
        <p:blipFill>
          <a:blip r:embed="rId2" cstate="print"/>
          <a:stretch>
            <a:fillRect/>
          </a:stretch>
        </p:blipFill>
        <p:spPr>
          <a:xfrm>
            <a:off x="3429000" y="406755"/>
            <a:ext cx="5357813" cy="6451245"/>
          </a:xfrm>
          <a:ln w="76200">
            <a:solidFill>
              <a:srgbClr val="00B0F0"/>
            </a:solidFill>
          </a:ln>
          <a:scene3d>
            <a:camera prst="orthographicFront"/>
            <a:lightRig rig="threePt" dir="t"/>
          </a:scene3d>
          <a:sp3d extrusionH="76200" contourW="12700">
            <a:extrusionClr>
              <a:srgbClr val="FFFF00"/>
            </a:extrusionClr>
            <a:contourClr>
              <a:schemeClr val="accent6">
                <a:lumMod val="75000"/>
              </a:schemeClr>
            </a:contourClr>
          </a:sp3d>
        </p:spPr>
      </p:pic>
      <p:cxnSp>
        <p:nvCxnSpPr>
          <p:cNvPr id="7" name="Straight Arrow Connector 6">
            <a:extLst>
              <a:ext uri="{FF2B5EF4-FFF2-40B4-BE49-F238E27FC236}">
                <a16:creationId xmlns:a16="http://schemas.microsoft.com/office/drawing/2014/main" id="{702E1E75-807D-424A-805B-D4D9CEEE742F}"/>
              </a:ext>
            </a:extLst>
          </p:cNvPr>
          <p:cNvCxnSpPr>
            <a:cxnSpLocks/>
          </p:cNvCxnSpPr>
          <p:nvPr/>
        </p:nvCxnSpPr>
        <p:spPr>
          <a:xfrm>
            <a:off x="3505200" y="3048000"/>
            <a:ext cx="635285" cy="342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Left Bracket 5"/>
          <p:cNvSpPr/>
          <p:nvPr/>
        </p:nvSpPr>
        <p:spPr>
          <a:xfrm>
            <a:off x="3657600" y="3429000"/>
            <a:ext cx="76200" cy="2209800"/>
          </a:xfrm>
          <a:prstGeom prst="leftBracket">
            <a:avLst/>
          </a:prstGeom>
          <a:ln>
            <a:solidFill>
              <a:srgbClr val="00B050"/>
            </a:solidFill>
          </a:ln>
          <a:scene3d>
            <a:camera prst="orthographicFront"/>
            <a:lightRig rig="threePt" dir="t"/>
          </a:scene3d>
          <a:sp3d contourW="12700">
            <a:contourClr>
              <a:srgbClr val="00B050"/>
            </a:contourClr>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ight Bracket 7"/>
          <p:cNvSpPr/>
          <p:nvPr/>
        </p:nvSpPr>
        <p:spPr>
          <a:xfrm>
            <a:off x="4419600" y="3429000"/>
            <a:ext cx="304800" cy="2209800"/>
          </a:xfrm>
          <a:prstGeom prst="rightBracket">
            <a:avLst/>
          </a:prstGeom>
          <a:ln>
            <a:solidFill>
              <a:schemeClr val="accent6">
                <a:lumMod val="75000"/>
              </a:schemeClr>
            </a:solidFill>
          </a:ln>
          <a:scene3d>
            <a:camera prst="orthographicFront"/>
            <a:lightRig rig="threePt" dir="t"/>
          </a:scene3d>
          <a:sp3d extrusionH="76200" contourW="12700">
            <a:extrusionClr>
              <a:srgbClr val="FFFF00"/>
            </a:extrusionClr>
            <a:contourClr>
              <a:srgbClr val="00B050"/>
            </a:contourClr>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Left Arrow 8"/>
          <p:cNvSpPr/>
          <p:nvPr/>
        </p:nvSpPr>
        <p:spPr>
          <a:xfrm>
            <a:off x="4724400" y="4572000"/>
            <a:ext cx="609600" cy="76200"/>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5334000" y="4419601"/>
            <a:ext cx="1600200" cy="369332"/>
          </a:xfrm>
          <a:prstGeom prst="rect">
            <a:avLst/>
          </a:prstGeom>
          <a:noFill/>
          <a:ln>
            <a:solidFill>
              <a:srgbClr val="00B050"/>
            </a:solidFill>
          </a:ln>
        </p:spPr>
        <p:txBody>
          <a:bodyPr wrap="square" rtlCol="0">
            <a:spAutoFit/>
          </a:bodyPr>
          <a:lstStyle/>
          <a:p>
            <a:r>
              <a:rPr lang="en-US" dirty="0"/>
              <a:t>Missing bone</a:t>
            </a:r>
          </a:p>
        </p:txBody>
      </p:sp>
    </p:spTree>
    <p:extLst>
      <p:ext uri="{BB962C8B-B14F-4D97-AF65-F5344CB8AC3E}">
        <p14:creationId xmlns:p14="http://schemas.microsoft.com/office/powerpoint/2010/main" val="184391532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FC25F6-FCE0-49D9-A49B-93C03B5C7072}"/>
              </a:ext>
            </a:extLst>
          </p:cNvPr>
          <p:cNvPicPr>
            <a:picLocks noChangeAspect="1"/>
          </p:cNvPicPr>
          <p:nvPr/>
        </p:nvPicPr>
        <p:blipFill>
          <a:blip r:embed="rId2" cstate="print"/>
          <a:stretch>
            <a:fillRect/>
          </a:stretch>
        </p:blipFill>
        <p:spPr>
          <a:xfrm>
            <a:off x="0" y="345123"/>
            <a:ext cx="9144000" cy="6167754"/>
          </a:xfrm>
          <a:prstGeom prst="rect">
            <a:avLst/>
          </a:prstGeom>
        </p:spPr>
      </p:pic>
    </p:spTree>
    <p:extLst>
      <p:ext uri="{BB962C8B-B14F-4D97-AF65-F5344CB8AC3E}">
        <p14:creationId xmlns:p14="http://schemas.microsoft.com/office/powerpoint/2010/main" val="40401903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7CEC03-25A2-4359-8481-AC075879B85C}"/>
              </a:ext>
            </a:extLst>
          </p:cNvPr>
          <p:cNvPicPr>
            <a:picLocks noChangeAspect="1"/>
          </p:cNvPicPr>
          <p:nvPr/>
        </p:nvPicPr>
        <p:blipFill>
          <a:blip r:embed="rId2" cstate="print"/>
          <a:stretch>
            <a:fillRect/>
          </a:stretch>
        </p:blipFill>
        <p:spPr>
          <a:xfrm>
            <a:off x="304800" y="719862"/>
            <a:ext cx="8534400" cy="5418276"/>
          </a:xfrm>
          <a:prstGeom prst="rect">
            <a:avLst/>
          </a:prstGeom>
        </p:spPr>
      </p:pic>
    </p:spTree>
    <p:extLst>
      <p:ext uri="{BB962C8B-B14F-4D97-AF65-F5344CB8AC3E}">
        <p14:creationId xmlns:p14="http://schemas.microsoft.com/office/powerpoint/2010/main" val="10819325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FA5C4B-B886-46AB-94AD-38BFC333EA63}"/>
              </a:ext>
            </a:extLst>
          </p:cNvPr>
          <p:cNvPicPr>
            <a:picLocks noChangeAspect="1"/>
          </p:cNvPicPr>
          <p:nvPr/>
        </p:nvPicPr>
        <p:blipFill>
          <a:blip r:embed="rId2" cstate="print"/>
          <a:stretch>
            <a:fillRect/>
          </a:stretch>
        </p:blipFill>
        <p:spPr>
          <a:xfrm>
            <a:off x="0" y="672475"/>
            <a:ext cx="9144000" cy="5513049"/>
          </a:xfrm>
          <a:prstGeom prst="rect">
            <a:avLst/>
          </a:prstGeom>
        </p:spPr>
      </p:pic>
      <p:sp>
        <p:nvSpPr>
          <p:cNvPr id="4" name="TextBox 3">
            <a:extLst>
              <a:ext uri="{FF2B5EF4-FFF2-40B4-BE49-F238E27FC236}">
                <a16:creationId xmlns:a16="http://schemas.microsoft.com/office/drawing/2014/main" id="{BE46CEBA-D575-404D-AFB7-ECBA89DF7AC8}"/>
              </a:ext>
            </a:extLst>
          </p:cNvPr>
          <p:cNvSpPr txBox="1"/>
          <p:nvPr/>
        </p:nvSpPr>
        <p:spPr>
          <a:xfrm>
            <a:off x="571500" y="6096000"/>
            <a:ext cx="8001000" cy="646331"/>
          </a:xfrm>
          <a:prstGeom prst="rect">
            <a:avLst/>
          </a:prstGeom>
          <a:solidFill>
            <a:schemeClr val="accent3">
              <a:lumMod val="60000"/>
              <a:lumOff val="40000"/>
            </a:schemeClr>
          </a:solidFill>
          <a:ln w="28575">
            <a:solidFill>
              <a:schemeClr val="tx1"/>
            </a:solidFill>
          </a:ln>
        </p:spPr>
        <p:txBody>
          <a:bodyPr wrap="square" rtlCol="0">
            <a:spAutoFit/>
          </a:bodyPr>
          <a:lstStyle/>
          <a:p>
            <a:r>
              <a:rPr lang="en-US" dirty="0"/>
              <a:t>On the X-rays—unlike the Clark Panel—he saw no large metallic fragment, but he stopped talking to me when I asked about the 6.5 mm object.</a:t>
            </a:r>
          </a:p>
        </p:txBody>
      </p:sp>
    </p:spTree>
    <p:extLst>
      <p:ext uri="{BB962C8B-B14F-4D97-AF65-F5344CB8AC3E}">
        <p14:creationId xmlns:p14="http://schemas.microsoft.com/office/powerpoint/2010/main" val="400721278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A6D7FA-9480-472F-9909-2D2DB331B1FF}"/>
              </a:ext>
            </a:extLst>
          </p:cNvPr>
          <p:cNvPicPr>
            <a:picLocks noChangeAspect="1"/>
          </p:cNvPicPr>
          <p:nvPr/>
        </p:nvPicPr>
        <p:blipFill>
          <a:blip r:embed="rId2" cstate="print"/>
          <a:stretch>
            <a:fillRect/>
          </a:stretch>
        </p:blipFill>
        <p:spPr>
          <a:xfrm>
            <a:off x="-10990" y="271462"/>
            <a:ext cx="9119821" cy="6586538"/>
          </a:xfrm>
          <a:prstGeom prst="rect">
            <a:avLst/>
          </a:prstGeom>
        </p:spPr>
      </p:pic>
    </p:spTree>
    <p:extLst>
      <p:ext uri="{BB962C8B-B14F-4D97-AF65-F5344CB8AC3E}">
        <p14:creationId xmlns:p14="http://schemas.microsoft.com/office/powerpoint/2010/main" val="1423488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10B0B-47DC-4D2D-BE1A-B8404E037931}"/>
              </a:ext>
            </a:extLst>
          </p:cNvPr>
          <p:cNvSpPr>
            <a:spLocks noGrp="1"/>
          </p:cNvSpPr>
          <p:nvPr>
            <p:ph type="title"/>
          </p:nvPr>
        </p:nvSpPr>
        <p:spPr>
          <a:xfrm>
            <a:off x="495300" y="381000"/>
            <a:ext cx="8153400" cy="944562"/>
          </a:xfrm>
          <a:ln w="38100">
            <a:solidFill>
              <a:schemeClr val="tx1"/>
            </a:solidFill>
          </a:ln>
        </p:spPr>
        <p:txBody>
          <a:bodyPr>
            <a:noAutofit/>
          </a:bodyPr>
          <a:lstStyle/>
          <a:p>
            <a:r>
              <a:rPr lang="en-US" sz="2800" i="1" dirty="0"/>
              <a:t>JAMA</a:t>
            </a:r>
            <a:r>
              <a:rPr lang="en-US" sz="2800" dirty="0"/>
              <a:t> (1992): JFK's death--the plain truth from the MDs who did the autopsy (by Dennis Breo)</a:t>
            </a:r>
          </a:p>
        </p:txBody>
      </p:sp>
      <p:sp>
        <p:nvSpPr>
          <p:cNvPr id="3" name="Content Placeholder 2">
            <a:extLst>
              <a:ext uri="{FF2B5EF4-FFF2-40B4-BE49-F238E27FC236}">
                <a16:creationId xmlns:a16="http://schemas.microsoft.com/office/drawing/2014/main" id="{10F5B8CB-6A45-47CE-BC50-B921F411D790}"/>
              </a:ext>
            </a:extLst>
          </p:cNvPr>
          <p:cNvSpPr>
            <a:spLocks noGrp="1"/>
          </p:cNvSpPr>
          <p:nvPr>
            <p:ph idx="1"/>
          </p:nvPr>
        </p:nvSpPr>
        <p:spPr>
          <a:xfrm>
            <a:off x="457200" y="1524000"/>
            <a:ext cx="8305800" cy="5059362"/>
          </a:xfrm>
          <a:ln w="57150">
            <a:solidFill>
              <a:schemeClr val="tx1"/>
            </a:solidFill>
          </a:ln>
        </p:spPr>
        <p:txBody>
          <a:bodyPr>
            <a:normAutofit fontScale="25000" lnSpcReduction="20000"/>
          </a:bodyPr>
          <a:lstStyle/>
          <a:p>
            <a:pPr marL="0" indent="0">
              <a:buNone/>
            </a:pPr>
            <a:r>
              <a:rPr lang="en-US" sz="6400" dirty="0">
                <a:solidFill>
                  <a:srgbClr val="FF0000"/>
                </a:solidFill>
              </a:rPr>
              <a:t>Humes signed on with the US Navy in 1943 </a:t>
            </a:r>
            <a:r>
              <a:rPr lang="en-US" sz="6400" dirty="0"/>
              <a:t>to complete his undergraduate work at Villanova University, Villanova, PA, as part of the Navy's V-12 enlistment program. After earning his medical degree at Jefferson Medical College, Philadelphia, in 1948, he completed his internship and residency in anatomic and clinical pathology at the Bethesda Medical Center; the US Naval Hospital in Philadelphia; and the Armed Forces Institute of Pathology in Washington, DC. He was certified by the American Board of Pathology in anatomic and clinical pathology in 1955. His postings included military hospitals in the Canal Zone, Hawaii, and San Diego. He was appointed chief of pathology at the Naval Medical School in 1960 and promoted to director of labs for the medical school in 1961. By 1963, he had performed several autopsies on military personnel killed by gunshots, and he had also spent seven years at the Bethesda facility, which he "knew like the back of my hand." Boswell, a graduate of </a:t>
            </a:r>
            <a:r>
              <a:rPr lang="en-US" sz="6400" u="sng" dirty="0"/>
              <a:t>the</a:t>
            </a:r>
            <a:r>
              <a:rPr lang="en-US" sz="6400" dirty="0"/>
              <a:t> Ohio State University Medical School, received his certification in anatomic pathology in 1957 and clinical pathology in 1959. He, too, had previously autopsied several gunshot wounds, and most of his military experience was at the naval hospital in Bethesda.</a:t>
            </a:r>
          </a:p>
          <a:p>
            <a:pPr marL="0" indent="0">
              <a:buNone/>
            </a:pPr>
            <a:endParaRPr lang="en-US" dirty="0"/>
          </a:p>
          <a:p>
            <a:pPr marL="0" indent="0">
              <a:buNone/>
            </a:pPr>
            <a:r>
              <a:rPr lang="en-US" sz="9600" dirty="0">
                <a:solidFill>
                  <a:srgbClr val="FF0000"/>
                </a:solidFill>
              </a:rPr>
              <a:t>MANTIK: Humes was completing 20 years of military service </a:t>
            </a:r>
            <a:r>
              <a:rPr lang="en-US" sz="9600" u="sng" dirty="0">
                <a:solidFill>
                  <a:srgbClr val="FF0000"/>
                </a:solidFill>
              </a:rPr>
              <a:t>in 1963</a:t>
            </a:r>
            <a:r>
              <a:rPr lang="en-US" sz="9600" dirty="0">
                <a:solidFill>
                  <a:srgbClr val="FF0000"/>
                </a:solidFill>
              </a:rPr>
              <a:t>.</a:t>
            </a:r>
          </a:p>
          <a:p>
            <a:pPr marL="0" indent="0">
              <a:buNone/>
            </a:pPr>
            <a:endParaRPr lang="en-US" sz="8000" dirty="0"/>
          </a:p>
          <a:p>
            <a:pPr marL="0" indent="0">
              <a:buNone/>
            </a:pPr>
            <a:r>
              <a:rPr lang="en-US" sz="8000" i="0" dirty="0">
                <a:solidFill>
                  <a:srgbClr val="202124"/>
                </a:solidFill>
                <a:effectLst/>
                <a:latin typeface="Roboto"/>
              </a:rPr>
              <a:t>Online (2017): The US military offers very generous pension benefits—after </a:t>
            </a:r>
            <a:r>
              <a:rPr lang="en-US" sz="8000" i="0" u="sng" dirty="0">
                <a:solidFill>
                  <a:srgbClr val="202124"/>
                </a:solidFill>
                <a:effectLst/>
                <a:latin typeface="Roboto"/>
              </a:rPr>
              <a:t>20 years of service</a:t>
            </a:r>
            <a:r>
              <a:rPr lang="en-US" sz="8000" i="0" dirty="0">
                <a:solidFill>
                  <a:srgbClr val="202124"/>
                </a:solidFill>
                <a:effectLst/>
                <a:latin typeface="Roboto"/>
              </a:rPr>
              <a:t>, members can retire with 50% of their final salary for the rest of their lives. </a:t>
            </a:r>
            <a:endParaRPr lang="en-US" sz="8000" dirty="0"/>
          </a:p>
        </p:txBody>
      </p:sp>
    </p:spTree>
    <p:extLst>
      <p:ext uri="{BB962C8B-B14F-4D97-AF65-F5344CB8AC3E}">
        <p14:creationId xmlns:p14="http://schemas.microsoft.com/office/powerpoint/2010/main" val="250917997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5198C7-2D77-4B35-AC60-A43624B26A3B}"/>
              </a:ext>
            </a:extLst>
          </p:cNvPr>
          <p:cNvPicPr>
            <a:picLocks noChangeAspect="1"/>
          </p:cNvPicPr>
          <p:nvPr/>
        </p:nvPicPr>
        <p:blipFill>
          <a:blip r:embed="rId2" cstate="print"/>
          <a:stretch>
            <a:fillRect/>
          </a:stretch>
        </p:blipFill>
        <p:spPr>
          <a:xfrm>
            <a:off x="0" y="506781"/>
            <a:ext cx="9144000" cy="5844438"/>
          </a:xfrm>
          <a:prstGeom prst="rect">
            <a:avLst/>
          </a:prstGeom>
        </p:spPr>
      </p:pic>
    </p:spTree>
    <p:extLst>
      <p:ext uri="{BB962C8B-B14F-4D97-AF65-F5344CB8AC3E}">
        <p14:creationId xmlns:p14="http://schemas.microsoft.com/office/powerpoint/2010/main" val="17403128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8EF61-0445-4637-B872-239E6151902B}"/>
              </a:ext>
            </a:extLst>
          </p:cNvPr>
          <p:cNvSpPr>
            <a:spLocks noGrp="1"/>
          </p:cNvSpPr>
          <p:nvPr>
            <p:ph type="title"/>
          </p:nvPr>
        </p:nvSpPr>
        <p:spPr>
          <a:xfrm>
            <a:off x="469135" y="304800"/>
            <a:ext cx="8229600" cy="1143000"/>
          </a:xfrm>
          <a:ln w="38100">
            <a:solidFill>
              <a:schemeClr val="tx1"/>
            </a:solidFill>
          </a:ln>
        </p:spPr>
        <p:txBody>
          <a:bodyPr>
            <a:noAutofit/>
          </a:bodyPr>
          <a:lstStyle/>
          <a:p>
            <a:r>
              <a:rPr lang="en-US" sz="3600" u="sng" dirty="0"/>
              <a:t>Three</a:t>
            </a:r>
            <a:r>
              <a:rPr lang="en-US" sz="3600" dirty="0"/>
              <a:t> Successful Headshots—as first proposed by Doug Horne</a:t>
            </a:r>
          </a:p>
        </p:txBody>
      </p:sp>
      <p:pic>
        <p:nvPicPr>
          <p:cNvPr id="5" name="Content Placeholder 4">
            <a:extLst>
              <a:ext uri="{FF2B5EF4-FFF2-40B4-BE49-F238E27FC236}">
                <a16:creationId xmlns:a16="http://schemas.microsoft.com/office/drawing/2014/main" id="{86ADFE71-F09D-492B-A036-E010B48CD971}"/>
              </a:ext>
            </a:extLst>
          </p:cNvPr>
          <p:cNvPicPr>
            <a:picLocks noGrp="1" noChangeAspect="1"/>
          </p:cNvPicPr>
          <p:nvPr>
            <p:ph idx="1"/>
          </p:nvPr>
        </p:nvPicPr>
        <p:blipFill>
          <a:blip r:embed="rId2" cstate="print"/>
          <a:stretch>
            <a:fillRect/>
          </a:stretch>
        </p:blipFill>
        <p:spPr>
          <a:xfrm>
            <a:off x="457200" y="1676400"/>
            <a:ext cx="8362658" cy="4950433"/>
          </a:xfrm>
          <a:ln w="76200">
            <a:solidFill>
              <a:schemeClr val="tx1"/>
            </a:solidFill>
          </a:ln>
        </p:spPr>
      </p:pic>
    </p:spTree>
    <p:extLst>
      <p:ext uri="{BB962C8B-B14F-4D97-AF65-F5344CB8AC3E}">
        <p14:creationId xmlns:p14="http://schemas.microsoft.com/office/powerpoint/2010/main" val="1337367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312871"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txBody>
          <a:bodyPr/>
          <a:lstStyle/>
          <a:p>
            <a:endParaRPr lang="en-US"/>
          </a:p>
        </p:txBody>
      </p:sp>
      <p:sp useBgFill="1">
        <p:nvSpPr>
          <p:cNvPr id="13" name="Freeform: Shape 12">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204588"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15" name="Freeform: Shape 14">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312871"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C1B26F8-A777-40F3-B340-E88C9CE37E2F}"/>
              </a:ext>
            </a:extLst>
          </p:cNvPr>
          <p:cNvSpPr>
            <a:spLocks noGrp="1"/>
          </p:cNvSpPr>
          <p:nvPr>
            <p:ph type="title"/>
          </p:nvPr>
        </p:nvSpPr>
        <p:spPr>
          <a:xfrm>
            <a:off x="342900" y="2286000"/>
            <a:ext cx="2400300" cy="2264134"/>
          </a:xfrm>
          <a:ln w="38100">
            <a:solidFill>
              <a:schemeClr val="tx1"/>
            </a:solidFill>
          </a:ln>
        </p:spPr>
        <p:txBody>
          <a:bodyPr vert="horz" lIns="91440" tIns="45720" rIns="91440" bIns="45720" rtlCol="0" anchor="b">
            <a:normAutofit/>
          </a:bodyPr>
          <a:lstStyle/>
          <a:p>
            <a:pPr>
              <a:lnSpc>
                <a:spcPct val="90000"/>
              </a:lnSpc>
            </a:pPr>
            <a:r>
              <a:rPr lang="en-US" sz="3900" kern="1200" dirty="0">
                <a:solidFill>
                  <a:schemeClr val="tx1"/>
                </a:solidFill>
                <a:latin typeface="+mj-lt"/>
                <a:ea typeface="+mj-ea"/>
                <a:cs typeface="+mj-cs"/>
              </a:rPr>
              <a:t>Evidence Table for 3 Head Shots</a:t>
            </a:r>
          </a:p>
        </p:txBody>
      </p:sp>
      <p:pic>
        <p:nvPicPr>
          <p:cNvPr id="4" name="Content Placeholder 3">
            <a:extLst>
              <a:ext uri="{FF2B5EF4-FFF2-40B4-BE49-F238E27FC236}">
                <a16:creationId xmlns:a16="http://schemas.microsoft.com/office/drawing/2014/main" id="{80CC80BE-E905-4A7D-829E-714012718F82}"/>
              </a:ext>
            </a:extLst>
          </p:cNvPr>
          <p:cNvPicPr>
            <a:picLocks noGrp="1"/>
          </p:cNvPicPr>
          <p:nvPr>
            <p:ph idx="1"/>
          </p:nvPr>
        </p:nvPicPr>
        <p:blipFill>
          <a:blip r:embed="rId2" cstate="print"/>
          <a:stretch>
            <a:fillRect/>
          </a:stretch>
        </p:blipFill>
        <p:spPr bwMode="auto">
          <a:xfrm>
            <a:off x="3427171" y="152400"/>
            <a:ext cx="5373929" cy="6553199"/>
          </a:xfrm>
          <a:prstGeom prst="rect">
            <a:avLst/>
          </a:prstGeom>
          <a:noFill/>
          <a:ln w="57150">
            <a:solidFill>
              <a:srgbClr val="00B0F0"/>
            </a:solidFill>
          </a:ln>
        </p:spPr>
      </p:pic>
    </p:spTree>
    <p:extLst>
      <p:ext uri="{BB962C8B-B14F-4D97-AF65-F5344CB8AC3E}">
        <p14:creationId xmlns:p14="http://schemas.microsoft.com/office/powerpoint/2010/main" val="29816131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96" y="1040837"/>
            <a:ext cx="3566211"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558" y="1029607"/>
            <a:ext cx="3566211"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70" y="934855"/>
            <a:ext cx="3566211"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D39BCC-625F-449A-AA23-29C114EB1A81}"/>
              </a:ext>
            </a:extLst>
          </p:cNvPr>
          <p:cNvSpPr>
            <a:spLocks noGrp="1"/>
          </p:cNvSpPr>
          <p:nvPr>
            <p:ph type="title"/>
          </p:nvPr>
        </p:nvSpPr>
        <p:spPr>
          <a:xfrm>
            <a:off x="826776" y="1877492"/>
            <a:ext cx="3022599" cy="3215373"/>
          </a:xfrm>
          <a:ln w="57150">
            <a:solidFill>
              <a:srgbClr val="00B0F0"/>
            </a:solidFill>
          </a:ln>
        </p:spPr>
        <p:txBody>
          <a:bodyPr>
            <a:normAutofit/>
          </a:bodyPr>
          <a:lstStyle/>
          <a:p>
            <a:r>
              <a:rPr lang="en-US" dirty="0"/>
              <a:t>Another Myth: The Fragment Trail</a:t>
            </a: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396390"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dirty="0"/>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393" y="457812"/>
            <a:ext cx="685923"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393" y="457812"/>
            <a:ext cx="685923"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232" y="4946663"/>
            <a:ext cx="239955"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232" y="4946663"/>
            <a:ext cx="239955"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Content Placeholder 2">
            <a:extLst>
              <a:ext uri="{FF2B5EF4-FFF2-40B4-BE49-F238E27FC236}">
                <a16:creationId xmlns:a16="http://schemas.microsoft.com/office/drawing/2014/main" id="{809F0836-08B7-4A6E-B076-8E6BB2DB117C}"/>
              </a:ext>
            </a:extLst>
          </p:cNvPr>
          <p:cNvSpPr>
            <a:spLocks noGrp="1"/>
          </p:cNvSpPr>
          <p:nvPr>
            <p:ph idx="1"/>
          </p:nvPr>
        </p:nvSpPr>
        <p:spPr>
          <a:xfrm>
            <a:off x="4676151" y="457812"/>
            <a:ext cx="3985617" cy="5681652"/>
          </a:xfrm>
          <a:ln w="57150">
            <a:solidFill>
              <a:srgbClr val="00B0F0"/>
            </a:solidFill>
          </a:ln>
        </p:spPr>
        <p:txBody>
          <a:bodyPr>
            <a:normAutofit/>
          </a:bodyPr>
          <a:lstStyle/>
          <a:p>
            <a:pPr>
              <a:lnSpc>
                <a:spcPct val="90000"/>
              </a:lnSpc>
            </a:pPr>
            <a:r>
              <a:rPr lang="en-US" sz="2700" dirty="0"/>
              <a:t>The largest fragment in the trail stops well short of the posterior skull.</a:t>
            </a:r>
          </a:p>
          <a:p>
            <a:pPr>
              <a:lnSpc>
                <a:spcPct val="90000"/>
              </a:lnSpc>
            </a:pPr>
            <a:r>
              <a:rPr lang="en-US" sz="2700" dirty="0"/>
              <a:t>Because the fragment trail does not leave the skull, it cannot explain the occipital hole—but a temporal shot explains the hole.</a:t>
            </a:r>
          </a:p>
          <a:p>
            <a:pPr>
              <a:lnSpc>
                <a:spcPct val="90000"/>
              </a:lnSpc>
            </a:pPr>
            <a:r>
              <a:rPr lang="en-US" sz="2700" dirty="0"/>
              <a:t>Also note that this trail begins in the forehead—</a:t>
            </a:r>
            <a:r>
              <a:rPr lang="en-US" sz="2700" u="sng" dirty="0"/>
              <a:t>not</a:t>
            </a:r>
            <a:r>
              <a:rPr lang="en-US" sz="2700" dirty="0"/>
              <a:t> in the temporal area.</a:t>
            </a: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59174" y="6139464"/>
            <a:ext cx="790849"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5689212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36DBE-5B82-4BED-AD6B-EB845064D779}"/>
              </a:ext>
            </a:extLst>
          </p:cNvPr>
          <p:cNvSpPr>
            <a:spLocks noGrp="1"/>
          </p:cNvSpPr>
          <p:nvPr>
            <p:ph type="title"/>
          </p:nvPr>
        </p:nvSpPr>
        <p:spPr>
          <a:xfrm>
            <a:off x="1219200" y="259556"/>
            <a:ext cx="6248400" cy="1264444"/>
          </a:xfrm>
          <a:solidFill>
            <a:srgbClr val="FFFF00"/>
          </a:solidFill>
          <a:ln w="38100">
            <a:solidFill>
              <a:schemeClr val="tx1"/>
            </a:solidFill>
          </a:ln>
        </p:spPr>
        <p:txBody>
          <a:bodyPr>
            <a:normAutofit fontScale="90000"/>
          </a:bodyPr>
          <a:lstStyle/>
          <a:p>
            <a:r>
              <a:rPr lang="en-US" u="sng" dirty="0"/>
              <a:t>At NARA</a:t>
            </a:r>
            <a:r>
              <a:rPr lang="en-US" dirty="0"/>
              <a:t>: My Survey of all Metallic Fragments</a:t>
            </a:r>
          </a:p>
        </p:txBody>
      </p:sp>
      <p:pic>
        <p:nvPicPr>
          <p:cNvPr id="7" name="Content Placeholder 6">
            <a:extLst>
              <a:ext uri="{FF2B5EF4-FFF2-40B4-BE49-F238E27FC236}">
                <a16:creationId xmlns:a16="http://schemas.microsoft.com/office/drawing/2014/main" id="{CB39E297-3F27-4249-85B6-5770312EF2BF}"/>
              </a:ext>
            </a:extLst>
          </p:cNvPr>
          <p:cNvPicPr>
            <a:picLocks noGrp="1" noChangeAspect="1"/>
          </p:cNvPicPr>
          <p:nvPr>
            <p:ph sz="half" idx="2"/>
          </p:nvPr>
        </p:nvPicPr>
        <p:blipFill>
          <a:blip r:embed="rId2" cstate="print"/>
          <a:stretch>
            <a:fillRect/>
          </a:stretch>
        </p:blipFill>
        <p:spPr>
          <a:xfrm>
            <a:off x="4495800" y="1934391"/>
            <a:ext cx="4473881" cy="3857580"/>
          </a:xfrm>
          <a:ln w="38100">
            <a:solidFill>
              <a:srgbClr val="00B0F0"/>
            </a:solidFill>
          </a:ln>
        </p:spPr>
      </p:pic>
      <p:pic>
        <p:nvPicPr>
          <p:cNvPr id="11" name="Content Placeholder 10">
            <a:extLst>
              <a:ext uri="{FF2B5EF4-FFF2-40B4-BE49-F238E27FC236}">
                <a16:creationId xmlns:a16="http://schemas.microsoft.com/office/drawing/2014/main" id="{334F79E9-F129-4EF3-94A9-797811F2458C}"/>
              </a:ext>
            </a:extLst>
          </p:cNvPr>
          <p:cNvPicPr>
            <a:picLocks noGrp="1" noChangeAspect="1"/>
          </p:cNvPicPr>
          <p:nvPr>
            <p:ph sz="half" idx="1"/>
          </p:nvPr>
        </p:nvPicPr>
        <p:blipFill>
          <a:blip r:embed="rId3" cstate="print"/>
          <a:stretch>
            <a:fillRect/>
          </a:stretch>
        </p:blipFill>
        <p:spPr>
          <a:xfrm>
            <a:off x="228600" y="1934391"/>
            <a:ext cx="4038600" cy="3857580"/>
          </a:xfrm>
          <a:ln w="38100">
            <a:solidFill>
              <a:srgbClr val="00B0F0"/>
            </a:solidFill>
          </a:ln>
        </p:spPr>
      </p:pic>
    </p:spTree>
    <p:extLst>
      <p:ext uri="{BB962C8B-B14F-4D97-AF65-F5344CB8AC3E}">
        <p14:creationId xmlns:p14="http://schemas.microsoft.com/office/powerpoint/2010/main" val="22854963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94A90-2BCA-4B74-938A-A1FBC9E8C61A}"/>
              </a:ext>
            </a:extLst>
          </p:cNvPr>
          <p:cNvSpPr>
            <a:spLocks noGrp="1"/>
          </p:cNvSpPr>
          <p:nvPr>
            <p:ph type="title"/>
          </p:nvPr>
        </p:nvSpPr>
        <p:spPr>
          <a:xfrm>
            <a:off x="2133600" y="838200"/>
            <a:ext cx="4305300" cy="1288551"/>
          </a:xfrm>
          <a:ln w="28575">
            <a:solidFill>
              <a:schemeClr val="tx1"/>
            </a:solidFill>
          </a:ln>
        </p:spPr>
        <p:txBody>
          <a:bodyPr/>
          <a:lstStyle/>
          <a:p>
            <a:r>
              <a:rPr lang="en-US" dirty="0"/>
              <a:t>More Myths</a:t>
            </a:r>
          </a:p>
        </p:txBody>
      </p:sp>
      <p:sp>
        <p:nvSpPr>
          <p:cNvPr id="3" name="Content Placeholder 2">
            <a:extLst>
              <a:ext uri="{FF2B5EF4-FFF2-40B4-BE49-F238E27FC236}">
                <a16:creationId xmlns:a16="http://schemas.microsoft.com/office/drawing/2014/main" id="{AC90D2BB-6D37-4C56-A6C9-84A20F94FB2F}"/>
              </a:ext>
            </a:extLst>
          </p:cNvPr>
          <p:cNvSpPr>
            <a:spLocks noGrp="1"/>
          </p:cNvSpPr>
          <p:nvPr>
            <p:ph idx="1"/>
          </p:nvPr>
        </p:nvSpPr>
        <p:spPr>
          <a:xfrm>
            <a:off x="590550" y="2667000"/>
            <a:ext cx="7962900" cy="2895600"/>
          </a:xfrm>
          <a:ln w="28575">
            <a:solidFill>
              <a:schemeClr val="tx1"/>
            </a:solidFill>
          </a:ln>
        </p:spPr>
        <p:txBody>
          <a:bodyPr>
            <a:normAutofit lnSpcReduction="10000"/>
          </a:bodyPr>
          <a:lstStyle/>
          <a:p>
            <a:r>
              <a:rPr lang="en-US" dirty="0"/>
              <a:t>The White Patch does not cover the occipital hole. The hole (</a:t>
            </a:r>
            <a:r>
              <a:rPr lang="en-US" u="sng" dirty="0"/>
              <a:t>in the occipital bone</a:t>
            </a:r>
            <a:r>
              <a:rPr lang="en-US" dirty="0"/>
              <a:t>) lies too far posterior for that.</a:t>
            </a:r>
          </a:p>
          <a:p>
            <a:r>
              <a:rPr lang="en-US" dirty="0"/>
              <a:t>Also: the fragment trail does not lead to the White Patch. They have no relationship.</a:t>
            </a:r>
          </a:p>
        </p:txBody>
      </p:sp>
    </p:spTree>
    <p:extLst>
      <p:ext uri="{BB962C8B-B14F-4D97-AF65-F5344CB8AC3E}">
        <p14:creationId xmlns:p14="http://schemas.microsoft.com/office/powerpoint/2010/main" val="30065133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9D820-D056-4BE3-B14D-2A77BD6060F2}"/>
              </a:ext>
            </a:extLst>
          </p:cNvPr>
          <p:cNvSpPr>
            <a:spLocks noGrp="1"/>
          </p:cNvSpPr>
          <p:nvPr>
            <p:ph type="title"/>
          </p:nvPr>
        </p:nvSpPr>
        <p:spPr>
          <a:xfrm>
            <a:off x="457200" y="457200"/>
            <a:ext cx="8229600" cy="792162"/>
          </a:xfrm>
          <a:ln w="38100">
            <a:solidFill>
              <a:schemeClr val="tx1"/>
            </a:solidFill>
          </a:ln>
        </p:spPr>
        <p:txBody>
          <a:bodyPr>
            <a:normAutofit/>
          </a:bodyPr>
          <a:lstStyle/>
          <a:p>
            <a:r>
              <a:rPr lang="en-US" sz="3200" dirty="0"/>
              <a:t>Did a mercury bullet strike JFK’s forehead?</a:t>
            </a:r>
          </a:p>
        </p:txBody>
      </p:sp>
      <p:sp>
        <p:nvSpPr>
          <p:cNvPr id="3" name="Content Placeholder 2">
            <a:extLst>
              <a:ext uri="{FF2B5EF4-FFF2-40B4-BE49-F238E27FC236}">
                <a16:creationId xmlns:a16="http://schemas.microsoft.com/office/drawing/2014/main" id="{7657ACAF-6E72-4EC2-A547-8257776ABAE4}"/>
              </a:ext>
            </a:extLst>
          </p:cNvPr>
          <p:cNvSpPr>
            <a:spLocks noGrp="1"/>
          </p:cNvSpPr>
          <p:nvPr>
            <p:ph idx="1"/>
          </p:nvPr>
        </p:nvSpPr>
        <p:spPr>
          <a:xfrm>
            <a:off x="457200" y="1600200"/>
            <a:ext cx="8534400" cy="4419600"/>
          </a:xfrm>
          <a:ln w="38100">
            <a:solidFill>
              <a:schemeClr val="tx1"/>
            </a:solidFill>
          </a:ln>
        </p:spPr>
        <p:txBody>
          <a:bodyPr>
            <a:normAutofit fontScale="70000" lnSpcReduction="20000"/>
          </a:bodyPr>
          <a:lstStyle/>
          <a:p>
            <a:r>
              <a:rPr lang="en-US" sz="3100" i="1" dirty="0"/>
              <a:t>The Day of the Jackal </a:t>
            </a:r>
            <a:r>
              <a:rPr lang="en-US" sz="3100" dirty="0"/>
              <a:t>by Frederick Forsyth: A mercury bullet was constructed to assassinate DeGaulle—</a:t>
            </a:r>
            <a:r>
              <a:rPr lang="en-US" sz="3100" u="sng" dirty="0"/>
              <a:t>in 1963</a:t>
            </a:r>
            <a:r>
              <a:rPr lang="en-US" sz="3100" dirty="0"/>
              <a:t>!</a:t>
            </a:r>
          </a:p>
          <a:p>
            <a:r>
              <a:rPr lang="en-US" dirty="0"/>
              <a:t>For soft metal bullet results, watch</a:t>
            </a:r>
          </a:p>
          <a:p>
            <a:pPr lvl="1"/>
            <a:r>
              <a:rPr lang="en-US" sz="2600" dirty="0">
                <a:hlinkClick r:id="rId2"/>
              </a:rPr>
              <a:t>https://www.youtube.com/watch?v=dhbWfhBDNzk</a:t>
            </a:r>
            <a:endParaRPr lang="en-US" sz="2600" dirty="0"/>
          </a:p>
          <a:p>
            <a:pPr lvl="1"/>
            <a:r>
              <a:rPr lang="en-US" sz="2600" u="sng" dirty="0">
                <a:solidFill>
                  <a:srgbClr val="0070C0"/>
                </a:solidFill>
              </a:rPr>
              <a:t>https://www.youtube.com/watch?v=vZ_7bqP2dso</a:t>
            </a:r>
          </a:p>
          <a:p>
            <a:r>
              <a:rPr lang="en-US" dirty="0"/>
              <a:t>Evidence for a JFK mercury bullet:</a:t>
            </a:r>
          </a:p>
          <a:p>
            <a:pPr lvl="1"/>
            <a:r>
              <a:rPr lang="en-US" dirty="0"/>
              <a:t>Multiple round fragments with fuzzy borders— unlike the distinct borders of the known metallic debris (on the same X-ray)</a:t>
            </a:r>
          </a:p>
          <a:p>
            <a:pPr lvl="1"/>
            <a:r>
              <a:rPr lang="en-US" dirty="0"/>
              <a:t>Many, many, very tiny fragments near the forehead</a:t>
            </a:r>
          </a:p>
          <a:p>
            <a:pPr lvl="1"/>
            <a:r>
              <a:rPr lang="en-US" dirty="0"/>
              <a:t>The limited range of all the fragments</a:t>
            </a:r>
          </a:p>
          <a:p>
            <a:pPr lvl="1"/>
            <a:r>
              <a:rPr lang="en-US" dirty="0"/>
              <a:t>The amorphous debris is very atypical of solid metal</a:t>
            </a:r>
          </a:p>
          <a:p>
            <a:pPr lvl="1"/>
            <a:r>
              <a:rPr lang="en-US" dirty="0"/>
              <a:t>Tiny fragments are widely scattered—even on the left side</a:t>
            </a:r>
          </a:p>
          <a:p>
            <a:pPr lvl="1"/>
            <a:r>
              <a:rPr lang="en-US" dirty="0"/>
              <a:t>The marked head explosion and the skull devastation does not fit a full-metal jacketed bullet (as Russell Morgan feared). </a:t>
            </a:r>
          </a:p>
        </p:txBody>
      </p:sp>
    </p:spTree>
    <p:extLst>
      <p:ext uri="{BB962C8B-B14F-4D97-AF65-F5344CB8AC3E}">
        <p14:creationId xmlns:p14="http://schemas.microsoft.com/office/powerpoint/2010/main" val="11301759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1EB1D-486E-4D38-B87C-66BD5EC3481D}"/>
              </a:ext>
            </a:extLst>
          </p:cNvPr>
          <p:cNvSpPr>
            <a:spLocks noGrp="1"/>
          </p:cNvSpPr>
          <p:nvPr>
            <p:ph type="title"/>
          </p:nvPr>
        </p:nvSpPr>
        <p:spPr>
          <a:xfrm>
            <a:off x="609600" y="152400"/>
            <a:ext cx="8229600" cy="1371600"/>
          </a:xfrm>
          <a:ln w="38100">
            <a:solidFill>
              <a:schemeClr val="tx1"/>
            </a:solidFill>
          </a:ln>
        </p:spPr>
        <p:txBody>
          <a:bodyPr>
            <a:noAutofit/>
          </a:bodyPr>
          <a:lstStyle/>
          <a:p>
            <a:r>
              <a:rPr lang="en-US" sz="2800" dirty="0"/>
              <a:t>Daniel Kahneman: </a:t>
            </a:r>
            <a:r>
              <a:rPr lang="en-US" sz="2800" i="1" dirty="0"/>
              <a:t>Thinking Fast and Thinking Slow </a:t>
            </a:r>
            <a:r>
              <a:rPr lang="en-US" sz="2800" dirty="0"/>
              <a:t>(Nobel Prize for his work in psychology)</a:t>
            </a:r>
          </a:p>
        </p:txBody>
      </p:sp>
      <p:sp>
        <p:nvSpPr>
          <p:cNvPr id="3" name="Content Placeholder 2">
            <a:extLst>
              <a:ext uri="{FF2B5EF4-FFF2-40B4-BE49-F238E27FC236}">
                <a16:creationId xmlns:a16="http://schemas.microsoft.com/office/drawing/2014/main" id="{B9D0EEC6-52FA-42FE-AFA3-C9CF77DAF468}"/>
              </a:ext>
            </a:extLst>
          </p:cNvPr>
          <p:cNvSpPr>
            <a:spLocks noGrp="1"/>
          </p:cNvSpPr>
          <p:nvPr>
            <p:ph idx="1"/>
          </p:nvPr>
        </p:nvSpPr>
        <p:spPr>
          <a:xfrm>
            <a:off x="304800" y="1752600"/>
            <a:ext cx="8610600" cy="4953000"/>
          </a:xfrm>
          <a:ln w="38100">
            <a:solidFill>
              <a:schemeClr val="tx1"/>
            </a:solidFill>
          </a:ln>
        </p:spPr>
        <p:txBody>
          <a:bodyPr>
            <a:normAutofit/>
          </a:bodyPr>
          <a:lstStyle/>
          <a:p>
            <a:pPr marL="0" indent="0">
              <a:buNone/>
            </a:pPr>
            <a:r>
              <a:rPr lang="en-US" sz="2000" dirty="0"/>
              <a:t>Myth #1. The shots that killed JFK were fired from the sixth floor.</a:t>
            </a:r>
          </a:p>
          <a:p>
            <a:pPr marL="0" indent="0">
              <a:buNone/>
            </a:pPr>
            <a:r>
              <a:rPr lang="en-US" sz="2000" dirty="0">
                <a:solidFill>
                  <a:srgbClr val="0070C0"/>
                </a:solidFill>
              </a:rPr>
              <a:t>DK: “A reliable way to make people believe in falsehoods is frequent repetition, because familiarity is not easily distinguished from truth.”</a:t>
            </a:r>
          </a:p>
          <a:p>
            <a:pPr marL="0" indent="0">
              <a:buNone/>
            </a:pPr>
            <a:r>
              <a:rPr lang="en-US" sz="2000" dirty="0"/>
              <a:t>Myth #2: A bullet struck the back of JFK’s neck and exited his throat. (Randy Robertson and Don Thomas each support a variant of the SBT.)</a:t>
            </a:r>
          </a:p>
          <a:p>
            <a:pPr marL="0" indent="0">
              <a:buNone/>
            </a:pPr>
            <a:r>
              <a:rPr lang="en-US" sz="2000" dirty="0">
                <a:solidFill>
                  <a:srgbClr val="0070C0"/>
                </a:solidFill>
              </a:rPr>
              <a:t>DK: “It is the consistency of the information that matters, not its completeness. Indeed, you will often find that knowing little makes it easier to fit everything you know into a coherent pattern.”</a:t>
            </a:r>
          </a:p>
          <a:p>
            <a:pPr marL="0" indent="0">
              <a:buNone/>
            </a:pPr>
            <a:r>
              <a:rPr lang="en-US" sz="2000" dirty="0"/>
              <a:t>Myth #3. Three shots were fired.</a:t>
            </a:r>
          </a:p>
          <a:p>
            <a:pPr marL="0" indent="0">
              <a:buNone/>
            </a:pPr>
            <a:r>
              <a:rPr lang="en-US" sz="2000" dirty="0">
                <a:solidFill>
                  <a:srgbClr val="0070C0"/>
                </a:solidFill>
              </a:rPr>
              <a:t>DK: “The confidence we have in our beliefs depends mostly on the quality of the story we can tell even if we see very little. We often fail to allow for the possibility that critical evidence is missing—</a:t>
            </a:r>
            <a:r>
              <a:rPr lang="en-US" sz="2000" u="sng" dirty="0">
                <a:solidFill>
                  <a:srgbClr val="0070C0"/>
                </a:solidFill>
              </a:rPr>
              <a:t>what we see is all there is</a:t>
            </a:r>
            <a:r>
              <a:rPr lang="en-US" sz="2000" dirty="0">
                <a:solidFill>
                  <a:srgbClr val="0070C0"/>
                </a:solidFill>
              </a:rPr>
              <a:t>.”</a:t>
            </a:r>
          </a:p>
          <a:p>
            <a:pPr marL="0" indent="0">
              <a:buNone/>
            </a:pPr>
            <a:r>
              <a:rPr lang="en-US" sz="2000" dirty="0"/>
              <a:t>Myth #4. All the shots were fired by Lee Harvey Oswald.</a:t>
            </a:r>
          </a:p>
          <a:p>
            <a:pPr marL="0" indent="0">
              <a:buNone/>
            </a:pPr>
            <a:r>
              <a:rPr lang="en-US" sz="2000" dirty="0">
                <a:solidFill>
                  <a:srgbClr val="0070C0"/>
                </a:solidFill>
              </a:rPr>
              <a:t>DK: “They didn’t want more information. After all, it might spoil their story.”</a:t>
            </a:r>
          </a:p>
        </p:txBody>
      </p:sp>
    </p:spTree>
    <p:extLst>
      <p:ext uri="{BB962C8B-B14F-4D97-AF65-F5344CB8AC3E}">
        <p14:creationId xmlns:p14="http://schemas.microsoft.com/office/powerpoint/2010/main" val="17934406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E8408-017E-4086-8B05-0CCA3187AEE3}"/>
              </a:ext>
            </a:extLst>
          </p:cNvPr>
          <p:cNvSpPr>
            <a:spLocks noGrp="1"/>
          </p:cNvSpPr>
          <p:nvPr>
            <p:ph type="title"/>
          </p:nvPr>
        </p:nvSpPr>
        <p:spPr>
          <a:xfrm>
            <a:off x="1905000" y="152400"/>
            <a:ext cx="4876800" cy="639762"/>
          </a:xfrm>
          <a:ln w="38100">
            <a:solidFill>
              <a:schemeClr val="tx1"/>
            </a:solidFill>
          </a:ln>
        </p:spPr>
        <p:txBody>
          <a:bodyPr>
            <a:normAutofit/>
          </a:bodyPr>
          <a:lstStyle/>
          <a:p>
            <a:r>
              <a:rPr lang="en-US" sz="3200" dirty="0"/>
              <a:t>JFK: The Medical Quest</a:t>
            </a:r>
          </a:p>
        </p:txBody>
      </p:sp>
      <p:sp>
        <p:nvSpPr>
          <p:cNvPr id="3" name="Content Placeholder 2">
            <a:extLst>
              <a:ext uri="{FF2B5EF4-FFF2-40B4-BE49-F238E27FC236}">
                <a16:creationId xmlns:a16="http://schemas.microsoft.com/office/drawing/2014/main" id="{94B0B278-68AB-496D-B99A-C23167097C1C}"/>
              </a:ext>
            </a:extLst>
          </p:cNvPr>
          <p:cNvSpPr>
            <a:spLocks noGrp="1"/>
          </p:cNvSpPr>
          <p:nvPr>
            <p:ph idx="1"/>
          </p:nvPr>
        </p:nvSpPr>
        <p:spPr>
          <a:xfrm>
            <a:off x="457200" y="914400"/>
            <a:ext cx="8305800" cy="5791200"/>
          </a:xfrm>
          <a:ln w="38100">
            <a:solidFill>
              <a:schemeClr val="tx1"/>
            </a:solidFill>
          </a:ln>
        </p:spPr>
        <p:txBody>
          <a:bodyPr>
            <a:noAutofit/>
          </a:bodyPr>
          <a:lstStyle/>
          <a:p>
            <a:pPr marL="514350" indent="-514350">
              <a:buAutoNum type="arabicPeriod"/>
            </a:pPr>
            <a:r>
              <a:rPr lang="en-US" sz="2400" dirty="0"/>
              <a:t>The medical quest is over—we now understand the paradoxes.</a:t>
            </a:r>
          </a:p>
          <a:p>
            <a:pPr marL="514350" indent="-514350">
              <a:buAutoNum type="arabicPeriod"/>
            </a:pPr>
            <a:r>
              <a:rPr lang="en-US" sz="2400" dirty="0"/>
              <a:t>Daniel Kahneman was right—for the media, a good story is all that matters.</a:t>
            </a:r>
          </a:p>
          <a:p>
            <a:pPr marL="514350" indent="-514350">
              <a:buAutoNum type="arabicPeriod"/>
            </a:pPr>
            <a:r>
              <a:rPr lang="en-US" sz="2400" dirty="0"/>
              <a:t>Someone (perhaps Humes) removed bullet fragments (from 1-2 bullets).</a:t>
            </a:r>
          </a:p>
          <a:p>
            <a:pPr marL="514350" indent="-514350">
              <a:buAutoNum type="arabicPeriod"/>
            </a:pPr>
            <a:r>
              <a:rPr lang="en-US" sz="2400" dirty="0"/>
              <a:t>Someone (likely Ebersole) doctored the X-rays.</a:t>
            </a:r>
          </a:p>
          <a:p>
            <a:pPr marL="514350" indent="-514350">
              <a:buAutoNum type="arabicPeriod"/>
            </a:pPr>
            <a:r>
              <a:rPr lang="en-US" sz="2400" u="sng" dirty="0"/>
              <a:t>Three</a:t>
            </a:r>
            <a:r>
              <a:rPr lang="en-US" sz="2400" dirty="0"/>
              <a:t> head shots: forehead, right temple, and EOP.</a:t>
            </a:r>
          </a:p>
          <a:p>
            <a:pPr marL="514350" indent="-514350">
              <a:buAutoNum type="arabicPeriod"/>
            </a:pPr>
            <a:r>
              <a:rPr lang="en-US" sz="2400" dirty="0"/>
              <a:t>The forehead shot cannot explain the occipital hole.</a:t>
            </a:r>
          </a:p>
          <a:p>
            <a:pPr marL="514350" indent="-514350">
              <a:buAutoNum type="arabicPeriod"/>
            </a:pPr>
            <a:r>
              <a:rPr lang="en-US" sz="2400" dirty="0"/>
              <a:t>The temple shot cannot explain the fragment trail.</a:t>
            </a:r>
          </a:p>
          <a:p>
            <a:pPr marL="514350" indent="-514350">
              <a:buAutoNum type="arabicPeriod"/>
            </a:pPr>
            <a:r>
              <a:rPr lang="en-US" sz="2400" dirty="0"/>
              <a:t>It was sheer madness for the HSCA to elevate the rear shot by 4 inches—and to accept the 6.5 mm fake as authentic.</a:t>
            </a:r>
          </a:p>
          <a:p>
            <a:pPr marL="514350" indent="-514350">
              <a:buAutoNum type="arabicPeriod"/>
            </a:pPr>
            <a:r>
              <a:rPr lang="en-US" sz="2400" dirty="0"/>
              <a:t>Do not trust government committees.</a:t>
            </a:r>
          </a:p>
          <a:p>
            <a:pPr marL="514350" indent="-514350">
              <a:buAutoNum type="arabicPeriod"/>
            </a:pPr>
            <a:endParaRPr lang="en-US" sz="2400" dirty="0"/>
          </a:p>
          <a:p>
            <a:pPr marL="514350" indent="-514350">
              <a:buAutoNum type="arabicPeriod"/>
            </a:pPr>
            <a:endParaRPr lang="en-US" sz="2400" dirty="0"/>
          </a:p>
          <a:p>
            <a:pPr marL="514350" indent="-514350">
              <a:buAutoNum type="arabicPeriod"/>
            </a:pPr>
            <a:endParaRPr lang="en-US" sz="2400" dirty="0"/>
          </a:p>
          <a:p>
            <a:pPr marL="514350" indent="-514350">
              <a:buAutoNum type="arabicPeriod"/>
            </a:pPr>
            <a:endParaRPr lang="en-US" sz="2400" dirty="0"/>
          </a:p>
          <a:p>
            <a:pPr marL="514350" indent="-514350">
              <a:buAutoNum type="arabicPeriod"/>
            </a:pPr>
            <a:endParaRPr lang="en-US" sz="2400" dirty="0"/>
          </a:p>
        </p:txBody>
      </p:sp>
    </p:spTree>
    <p:extLst>
      <p:ext uri="{BB962C8B-B14F-4D97-AF65-F5344CB8AC3E}">
        <p14:creationId xmlns:p14="http://schemas.microsoft.com/office/powerpoint/2010/main" val="63377481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461E6C-464A-4A46-9175-D0D53190A1D7}"/>
              </a:ext>
            </a:extLst>
          </p:cNvPr>
          <p:cNvPicPr>
            <a:picLocks noChangeAspect="1"/>
          </p:cNvPicPr>
          <p:nvPr/>
        </p:nvPicPr>
        <p:blipFill>
          <a:blip r:embed="rId2" cstate="print"/>
          <a:stretch>
            <a:fillRect/>
          </a:stretch>
        </p:blipFill>
        <p:spPr>
          <a:xfrm>
            <a:off x="13771" y="890686"/>
            <a:ext cx="9144000" cy="5076627"/>
          </a:xfrm>
          <a:prstGeom prst="rect">
            <a:avLst/>
          </a:prstGeom>
        </p:spPr>
      </p:pic>
      <p:sp>
        <p:nvSpPr>
          <p:cNvPr id="2" name="TextBox 1">
            <a:extLst>
              <a:ext uri="{FF2B5EF4-FFF2-40B4-BE49-F238E27FC236}">
                <a16:creationId xmlns:a16="http://schemas.microsoft.com/office/drawing/2014/main" id="{5AD94444-1A60-4C30-854D-10AC0F0011F7}"/>
              </a:ext>
            </a:extLst>
          </p:cNvPr>
          <p:cNvSpPr txBox="1"/>
          <p:nvPr/>
        </p:nvSpPr>
        <p:spPr>
          <a:xfrm>
            <a:off x="1143000" y="5952467"/>
            <a:ext cx="6858000" cy="461665"/>
          </a:xfrm>
          <a:prstGeom prst="rect">
            <a:avLst/>
          </a:prstGeom>
          <a:solidFill>
            <a:schemeClr val="accent3">
              <a:lumMod val="60000"/>
              <a:lumOff val="40000"/>
            </a:schemeClr>
          </a:solidFill>
          <a:ln w="38100">
            <a:solidFill>
              <a:schemeClr val="tx1"/>
            </a:solidFill>
          </a:ln>
        </p:spPr>
        <p:txBody>
          <a:bodyPr wrap="square" rtlCol="0">
            <a:spAutoFit/>
          </a:bodyPr>
          <a:lstStyle/>
          <a:p>
            <a:r>
              <a:rPr lang="en-US" sz="2400" dirty="0"/>
              <a:t>Dr. Chesser has likewise now also been banned.</a:t>
            </a:r>
          </a:p>
        </p:txBody>
      </p:sp>
    </p:spTree>
    <p:extLst>
      <p:ext uri="{BB962C8B-B14F-4D97-AF65-F5344CB8AC3E}">
        <p14:creationId xmlns:p14="http://schemas.microsoft.com/office/powerpoint/2010/main" val="2670156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reeform: Shape 74">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674189"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2" name="Title 1"/>
          <p:cNvSpPr>
            <a:spLocks noGrp="1"/>
          </p:cNvSpPr>
          <p:nvPr>
            <p:ph type="title"/>
          </p:nvPr>
        </p:nvSpPr>
        <p:spPr>
          <a:xfrm>
            <a:off x="1674189" y="633046"/>
            <a:ext cx="3347717" cy="1314996"/>
          </a:xfrm>
          <a:ln w="76200">
            <a:solidFill>
              <a:srgbClr val="00B050"/>
            </a:solidFill>
          </a:ln>
        </p:spPr>
        <p:txBody>
          <a:bodyPr anchor="b">
            <a:normAutofit/>
          </a:bodyPr>
          <a:lstStyle/>
          <a:p>
            <a:pPr>
              <a:lnSpc>
                <a:spcPct val="90000"/>
              </a:lnSpc>
            </a:pPr>
            <a:r>
              <a:rPr lang="en-US" b="1" dirty="0">
                <a:latin typeface="Arial" panose="020B0604020202020204" pitchFamily="34" charset="0"/>
                <a:cs typeface="Arial" panose="020B0604020202020204" pitchFamily="34" charset="0"/>
              </a:rPr>
              <a:t>Albert Einstein </a:t>
            </a:r>
            <a:endParaRPr lang="en-US" dirty="0">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396390"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dirty="0"/>
          </a:p>
        </p:txBody>
      </p:sp>
      <p:sp>
        <p:nvSpPr>
          <p:cNvPr id="79" name="Freeform: Shape 78">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396390"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dirty="0"/>
          </a:p>
        </p:txBody>
      </p:sp>
      <p:sp>
        <p:nvSpPr>
          <p:cNvPr id="3" name="Content Placeholder 2"/>
          <p:cNvSpPr>
            <a:spLocks noGrp="1"/>
          </p:cNvSpPr>
          <p:nvPr>
            <p:ph idx="1"/>
          </p:nvPr>
        </p:nvSpPr>
        <p:spPr>
          <a:xfrm>
            <a:off x="1674189" y="2358467"/>
            <a:ext cx="3347717" cy="4044463"/>
          </a:xfrm>
          <a:ln w="38100">
            <a:solidFill>
              <a:srgbClr val="FF0000"/>
            </a:solidFill>
          </a:ln>
        </p:spPr>
        <p:txBody>
          <a:bodyPr>
            <a:normAutofit/>
          </a:bodyPr>
          <a:lstStyle/>
          <a:p>
            <a:pPr>
              <a:lnSpc>
                <a:spcPct val="90000"/>
              </a:lnSpc>
              <a:buNone/>
            </a:pPr>
            <a:r>
              <a:rPr lang="en-US" sz="2700" dirty="0"/>
              <a:t>  </a:t>
            </a:r>
            <a:r>
              <a:rPr lang="en-US" sz="2700" dirty="0">
                <a:latin typeface="Arial" panose="020B0604020202020204" pitchFamily="34" charset="0"/>
                <a:cs typeface="Arial" panose="020B0604020202020204" pitchFamily="34" charset="0"/>
              </a:rPr>
              <a:t>“Imagination is more important than knowledge. For knowledge is limited to all we now know and understand, while imagination embraces the entire world….”</a:t>
            </a:r>
          </a:p>
          <a:p>
            <a:pPr>
              <a:lnSpc>
                <a:spcPct val="90000"/>
              </a:lnSpc>
              <a:buNone/>
            </a:pPr>
            <a:endParaRPr lang="en-US" sz="2700" dirty="0">
              <a:solidFill>
                <a:schemeClr val="bg1"/>
              </a:solidFill>
            </a:endParaRPr>
          </a:p>
          <a:p>
            <a:pPr>
              <a:lnSpc>
                <a:spcPct val="90000"/>
              </a:lnSpc>
              <a:buNone/>
            </a:pPr>
            <a:endParaRPr lang="en-US" sz="2700" dirty="0">
              <a:solidFill>
                <a:schemeClr val="bg1"/>
              </a:solidFill>
            </a:endParaRPr>
          </a:p>
          <a:p>
            <a:pPr>
              <a:lnSpc>
                <a:spcPct val="90000"/>
              </a:lnSpc>
              <a:buNone/>
            </a:pPr>
            <a:endParaRPr lang="en-US" sz="2700" dirty="0">
              <a:solidFill>
                <a:schemeClr val="bg1"/>
              </a:solidFill>
            </a:endParaRPr>
          </a:p>
          <a:p>
            <a:pPr>
              <a:lnSpc>
                <a:spcPct val="90000"/>
              </a:lnSpc>
            </a:pPr>
            <a:endParaRPr lang="en-US" sz="2700" dirty="0">
              <a:solidFill>
                <a:schemeClr val="bg1"/>
              </a:solidFill>
            </a:endParaRPr>
          </a:p>
        </p:txBody>
      </p:sp>
      <p:sp>
        <p:nvSpPr>
          <p:cNvPr id="81" name="Freeform: Shape 80">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674189"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83" name="Freeform: Shape 82">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9564" y="3564607"/>
            <a:ext cx="2574436"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Freeform: Shape 84">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9564" y="3564607"/>
            <a:ext cx="2574436"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076" name="Picture 4"/>
          <p:cNvPicPr>
            <a:picLocks noChangeAspect="1" noChangeArrowheads="1"/>
          </p:cNvPicPr>
          <p:nvPr/>
        </p:nvPicPr>
        <p:blipFill rotWithShape="1">
          <a:blip r:embed="rId2" cstate="print"/>
          <a:srcRect l="6935" r="6937" b="2"/>
          <a:stretch/>
        </p:blipFill>
        <p:spPr bwMode="auto">
          <a:xfrm>
            <a:off x="5265360" y="871280"/>
            <a:ext cx="3311803"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a:noFill/>
        </p:spPr>
      </p:pic>
      <p:grpSp>
        <p:nvGrpSpPr>
          <p:cNvPr id="87"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21453" y="5987064"/>
            <a:ext cx="790849" cy="469689"/>
            <a:chOff x="9841624" y="4115729"/>
            <a:chExt cx="602169" cy="268223"/>
          </a:xfrm>
          <a:solidFill>
            <a:schemeClr val="bg1"/>
          </a:solidFill>
        </p:grpSpPr>
        <p:sp>
          <p:nvSpPr>
            <p:cNvPr id="88" name="Freeform: Shape 87">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E139F69-90DB-4363-99C1-CDD094EED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124200" y="139547"/>
            <a:ext cx="2895600" cy="703351"/>
          </a:xfrm>
          <a:ln w="38100">
            <a:solidFill>
              <a:schemeClr val="tx1"/>
            </a:solidFill>
          </a:ln>
        </p:spPr>
        <p:txBody>
          <a:bodyPr anchor="t">
            <a:normAutofit/>
          </a:bodyPr>
          <a:lstStyle/>
          <a:p>
            <a:r>
              <a:rPr lang="en-US" sz="3600" dirty="0"/>
              <a:t>Conclusion</a:t>
            </a:r>
          </a:p>
        </p:txBody>
      </p:sp>
      <p:grpSp>
        <p:nvGrpSpPr>
          <p:cNvPr id="11" name="Group 10">
            <a:extLst>
              <a:ext uri="{FF2B5EF4-FFF2-40B4-BE49-F238E27FC236}">
                <a16:creationId xmlns:a16="http://schemas.microsoft.com/office/drawing/2014/main" id="{EF5608BC-985E-44AE-8C56-1C79902865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64368" cy="6858000"/>
            <a:chOff x="0" y="0"/>
            <a:chExt cx="885825" cy="6858000"/>
          </a:xfrm>
        </p:grpSpPr>
        <p:sp>
          <p:nvSpPr>
            <p:cNvPr id="12" name="Freeform 6">
              <a:extLst>
                <a:ext uri="{FF2B5EF4-FFF2-40B4-BE49-F238E27FC236}">
                  <a16:creationId xmlns:a16="http://schemas.microsoft.com/office/drawing/2014/main" id="{FF652A2A-BC90-4341-B339-840F6E1C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txBody>
            <a:bodyPr/>
            <a:lstStyle/>
            <a:p>
              <a:endParaRPr lang="en-US"/>
            </a:p>
          </p:txBody>
        </p:sp>
        <p:sp>
          <p:nvSpPr>
            <p:cNvPr id="13" name="Freeform 6">
              <a:extLst>
                <a:ext uri="{FF2B5EF4-FFF2-40B4-BE49-F238E27FC236}">
                  <a16:creationId xmlns:a16="http://schemas.microsoft.com/office/drawing/2014/main" id="{E55F3E59-21AB-424D-B654-E1B9E304F4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a:p>
          </p:txBody>
        </p:sp>
      </p:grpSp>
      <p:sp>
        <p:nvSpPr>
          <p:cNvPr id="3" name="Content Placeholder 2"/>
          <p:cNvSpPr>
            <a:spLocks noGrp="1"/>
          </p:cNvSpPr>
          <p:nvPr>
            <p:ph idx="1"/>
          </p:nvPr>
        </p:nvSpPr>
        <p:spPr>
          <a:xfrm>
            <a:off x="933949" y="1008151"/>
            <a:ext cx="3714251" cy="5697449"/>
          </a:xfrm>
          <a:ln w="38100">
            <a:solidFill>
              <a:schemeClr val="tx1"/>
            </a:solidFill>
          </a:ln>
        </p:spPr>
        <p:txBody>
          <a:bodyPr>
            <a:noAutofit/>
          </a:bodyPr>
          <a:lstStyle/>
          <a:p>
            <a:pPr marL="0" indent="0">
              <a:buNone/>
            </a:pPr>
            <a:r>
              <a:rPr lang="en-US" sz="2400" b="1" dirty="0">
                <a:solidFill>
                  <a:schemeClr val="tx1">
                    <a:alpha val="60000"/>
                  </a:schemeClr>
                </a:solidFill>
                <a:effectLst/>
                <a:latin typeface="Arial" panose="020B0604020202020204" pitchFamily="34" charset="0"/>
                <a:ea typeface="Calibri" panose="020F0502020204030204" pitchFamily="34" charset="0"/>
                <a:cs typeface="Times New Roman" panose="02020603050405020304" pitchFamily="18" charset="0"/>
              </a:rPr>
              <a:t>In 1963 Stanley Milgram showed how willingly humans follow orders from authority figures. James J. Humes (the chief pathologist) had a double dose of subjugation—one from the military (for 20 years) and another one from the Catholic Church, </a:t>
            </a:r>
            <a:r>
              <a:rPr lang="en-US" sz="2400" b="1" dirty="0">
                <a:solidFill>
                  <a:schemeClr val="tx1">
                    <a:alpha val="60000"/>
                  </a:schemeClr>
                </a:solidFill>
                <a:latin typeface="Arial" panose="020B0604020202020204" pitchFamily="34" charset="0"/>
                <a:ea typeface="Calibri" panose="020F0502020204030204" pitchFamily="34" charset="0"/>
                <a:cs typeface="Times New Roman" panose="02020603050405020304" pitchFamily="18" charset="0"/>
              </a:rPr>
              <a:t>which he attended promptly after the autopsy.</a:t>
            </a:r>
            <a:r>
              <a:rPr lang="en-US" sz="2400" b="1" dirty="0">
                <a:solidFill>
                  <a:schemeClr val="tx1">
                    <a:alpha val="60000"/>
                  </a:schemeClr>
                </a:solidFill>
                <a:effectLst/>
                <a:latin typeface="Arial" panose="020B0604020202020204" pitchFamily="34" charset="0"/>
                <a:ea typeface="Calibri" panose="020F0502020204030204" pitchFamily="34" charset="0"/>
                <a:cs typeface="Times New Roman" panose="02020603050405020304" pitchFamily="18" charset="0"/>
              </a:rPr>
              <a:t> He did not even go home to sleep!</a:t>
            </a:r>
            <a:endParaRPr lang="en-US" sz="2400" dirty="0">
              <a:solidFill>
                <a:schemeClr val="tx1">
                  <a:alpha val="60000"/>
                </a:schemeClr>
              </a:solidFill>
              <a:effectLst/>
              <a:latin typeface="Times New Roman" panose="02020603050405020304" pitchFamily="18" charset="0"/>
              <a:ea typeface="Calibri" panose="020F0502020204030204" pitchFamily="34" charset="0"/>
            </a:endParaRPr>
          </a:p>
          <a:p>
            <a:endParaRPr lang="en-US" sz="2400" dirty="0">
              <a:solidFill>
                <a:schemeClr val="tx1">
                  <a:alpha val="60000"/>
                </a:schemeClr>
              </a:solidFill>
            </a:endParaRPr>
          </a:p>
        </p:txBody>
      </p:sp>
      <p:pic>
        <p:nvPicPr>
          <p:cNvPr id="4" name="Picture 3">
            <a:extLst>
              <a:ext uri="{FF2B5EF4-FFF2-40B4-BE49-F238E27FC236}">
                <a16:creationId xmlns:a16="http://schemas.microsoft.com/office/drawing/2014/main" id="{35A7F980-839B-4C1A-8479-E67282653F1B}"/>
              </a:ext>
            </a:extLst>
          </p:cNvPr>
          <p:cNvPicPr/>
          <p:nvPr/>
        </p:nvPicPr>
        <p:blipFill>
          <a:blip r:embed="rId3" cstate="print"/>
          <a:stretch>
            <a:fillRect/>
          </a:stretch>
        </p:blipFill>
        <p:spPr>
          <a:xfrm>
            <a:off x="4925617" y="1008152"/>
            <a:ext cx="3913584" cy="5591924"/>
          </a:xfrm>
          <a:prstGeom prst="rect">
            <a:avLst/>
          </a:prstGeom>
          <a:ln w="57150">
            <a:solidFill>
              <a:srgbClr val="C00000"/>
            </a:solidFill>
          </a:ln>
        </p:spPr>
      </p:pic>
      <p:sp>
        <p:nvSpPr>
          <p:cNvPr id="10" name="5-Point Star 9"/>
          <p:cNvSpPr/>
          <p:nvPr/>
        </p:nvSpPr>
        <p:spPr>
          <a:xfrm>
            <a:off x="8305800" y="304800"/>
            <a:ext cx="228600" cy="2286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40DB4F-C469-429E-B348-6938537697A2}"/>
              </a:ext>
            </a:extLst>
          </p:cNvPr>
          <p:cNvSpPr>
            <a:spLocks noGrp="1"/>
          </p:cNvSpPr>
          <p:nvPr>
            <p:ph idx="1"/>
          </p:nvPr>
        </p:nvSpPr>
        <p:spPr>
          <a:xfrm>
            <a:off x="4663439" y="2400304"/>
            <a:ext cx="3476707" cy="3441692"/>
          </a:xfrm>
        </p:spPr>
        <p:txBody>
          <a:bodyPr>
            <a:normAutofit/>
          </a:bodyPr>
          <a:lstStyle/>
          <a:p>
            <a:r>
              <a:rPr lang="en-US" sz="1700" dirty="0">
                <a:solidFill>
                  <a:schemeClr val="bg1"/>
                </a:solidFill>
              </a:rPr>
              <a:t>Back of Milgram’s book</a:t>
            </a:r>
          </a:p>
        </p:txBody>
      </p:sp>
      <p:sp>
        <p:nvSpPr>
          <p:cNvPr id="10" name="Rectangle 9">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E121E945-5DEA-41C5-9823-68C2B8792A1E}"/>
              </a:ext>
            </a:extLst>
          </p:cNvPr>
          <p:cNvSpPr>
            <a:spLocks noGrp="1"/>
          </p:cNvSpPr>
          <p:nvPr>
            <p:ph type="title"/>
          </p:nvPr>
        </p:nvSpPr>
        <p:spPr>
          <a:xfrm>
            <a:off x="5840730" y="2590800"/>
            <a:ext cx="2007870" cy="1530350"/>
          </a:xfrm>
          <a:ln w="57150">
            <a:solidFill>
              <a:srgbClr val="C00000"/>
            </a:solidFill>
          </a:ln>
        </p:spPr>
        <p:txBody>
          <a:bodyPr anchor="b">
            <a:normAutofit fontScale="90000"/>
          </a:bodyPr>
          <a:lstStyle/>
          <a:p>
            <a:br>
              <a:rPr lang="en-US" sz="3300" dirty="0"/>
            </a:br>
            <a:br>
              <a:rPr lang="en-US" sz="3300" dirty="0"/>
            </a:br>
            <a:br>
              <a:rPr lang="en-US" sz="3300" dirty="0"/>
            </a:br>
            <a:br>
              <a:rPr lang="en-US" sz="3300" dirty="0"/>
            </a:br>
            <a:br>
              <a:rPr lang="en-US" sz="3600" dirty="0"/>
            </a:br>
            <a:r>
              <a:rPr lang="en-US" sz="3600" dirty="0"/>
              <a:t>From the dust cover </a:t>
            </a:r>
          </a:p>
        </p:txBody>
      </p:sp>
      <p:pic>
        <p:nvPicPr>
          <p:cNvPr id="5" name="Picture 4">
            <a:extLst>
              <a:ext uri="{FF2B5EF4-FFF2-40B4-BE49-F238E27FC236}">
                <a16:creationId xmlns:a16="http://schemas.microsoft.com/office/drawing/2014/main" id="{9D3DCD73-63C3-4CCD-B6D2-67264617E002}"/>
              </a:ext>
            </a:extLst>
          </p:cNvPr>
          <p:cNvPicPr>
            <a:picLocks noChangeAspect="1"/>
          </p:cNvPicPr>
          <p:nvPr/>
        </p:nvPicPr>
        <p:blipFill>
          <a:blip r:embed="rId2" cstate="print"/>
          <a:stretch>
            <a:fillRect/>
          </a:stretch>
        </p:blipFill>
        <p:spPr>
          <a:xfrm>
            <a:off x="255507" y="152400"/>
            <a:ext cx="4897565" cy="6465431"/>
          </a:xfrm>
          <a:prstGeom prst="rect">
            <a:avLst/>
          </a:prstGeom>
          <a:ln w="76200">
            <a:solidFill>
              <a:srgbClr val="FF0000"/>
            </a:solidFill>
          </a:ln>
        </p:spPr>
      </p:pic>
      <p:cxnSp>
        <p:nvCxnSpPr>
          <p:cNvPr id="12" name="Straight Connector 11">
            <a:extLst>
              <a:ext uri="{FF2B5EF4-FFF2-40B4-BE49-F238E27FC236}">
                <a16:creationId xmlns:a16="http://schemas.microsoft.com/office/drawing/2014/main" id="{CEA14AE1-71AB-4B18-826E-F563FF4288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7187"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663440" y="2026340"/>
            <a:ext cx="44805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51381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3602-382A-4E02-8A65-E41F8EA33E0A}"/>
              </a:ext>
            </a:extLst>
          </p:cNvPr>
          <p:cNvSpPr>
            <a:spLocks noGrp="1"/>
          </p:cNvSpPr>
          <p:nvPr>
            <p:ph type="title"/>
          </p:nvPr>
        </p:nvSpPr>
        <p:spPr>
          <a:ln w="38100">
            <a:solidFill>
              <a:schemeClr val="tx1"/>
            </a:solidFill>
          </a:ln>
        </p:spPr>
        <p:txBody>
          <a:bodyPr>
            <a:normAutofit/>
          </a:bodyPr>
          <a:lstStyle/>
          <a:p>
            <a:r>
              <a:rPr lang="en-US" sz="3200" dirty="0"/>
              <a:t>Does Doug Horne have connections? This is my recent rental car plate in Ohio.</a:t>
            </a:r>
          </a:p>
        </p:txBody>
      </p:sp>
      <p:pic>
        <p:nvPicPr>
          <p:cNvPr id="10" name="Content Placeholder 9">
            <a:extLst>
              <a:ext uri="{FF2B5EF4-FFF2-40B4-BE49-F238E27FC236}">
                <a16:creationId xmlns:a16="http://schemas.microsoft.com/office/drawing/2014/main" id="{EAA2FB2A-FC0E-4EE9-88B0-714BEF920634}"/>
              </a:ext>
            </a:extLst>
          </p:cNvPr>
          <p:cNvPicPr>
            <a:picLocks noGrp="1" noChangeAspect="1"/>
          </p:cNvPicPr>
          <p:nvPr>
            <p:ph idx="1"/>
          </p:nvPr>
        </p:nvPicPr>
        <p:blipFill>
          <a:blip r:embed="rId3" cstate="print"/>
          <a:stretch>
            <a:fillRect/>
          </a:stretch>
        </p:blipFill>
        <p:spPr>
          <a:xfrm>
            <a:off x="1528762" y="1828801"/>
            <a:ext cx="6438218" cy="4765692"/>
          </a:xfrm>
          <a:ln w="38100">
            <a:solidFill>
              <a:srgbClr val="FF0000"/>
            </a:solidFill>
          </a:ln>
        </p:spPr>
      </p:pic>
      <p:sp>
        <p:nvSpPr>
          <p:cNvPr id="4" name="5-Point Star 3"/>
          <p:cNvSpPr/>
          <p:nvPr/>
        </p:nvSpPr>
        <p:spPr>
          <a:xfrm>
            <a:off x="8534400" y="6019800"/>
            <a:ext cx="228600" cy="2286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7655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92765-6DB8-4D1C-864B-1C6E99F288F6}"/>
              </a:ext>
            </a:extLst>
          </p:cNvPr>
          <p:cNvSpPr>
            <a:spLocks noGrp="1"/>
          </p:cNvSpPr>
          <p:nvPr>
            <p:ph type="title"/>
          </p:nvPr>
        </p:nvSpPr>
        <p:spPr>
          <a:solidFill>
            <a:srgbClr val="FFFF00"/>
          </a:solidFill>
          <a:ln w="38100">
            <a:solidFill>
              <a:schemeClr val="tx1"/>
            </a:solidFill>
          </a:ln>
        </p:spPr>
        <p:txBody>
          <a:bodyPr>
            <a:normAutofit fontScale="90000"/>
          </a:bodyPr>
          <a:lstStyle/>
          <a:p>
            <a:r>
              <a:rPr lang="en-US" dirty="0"/>
              <a:t>Multiple sniper teams were isolated from one another</a:t>
            </a:r>
          </a:p>
        </p:txBody>
      </p:sp>
      <p:pic>
        <p:nvPicPr>
          <p:cNvPr id="6" name="Content Placeholder 5">
            <a:extLst>
              <a:ext uri="{FF2B5EF4-FFF2-40B4-BE49-F238E27FC236}">
                <a16:creationId xmlns:a16="http://schemas.microsoft.com/office/drawing/2014/main" id="{4E65BF47-3BA1-4E01-B25C-A2C596B4BFBC}"/>
              </a:ext>
            </a:extLst>
          </p:cNvPr>
          <p:cNvPicPr>
            <a:picLocks noGrp="1" noChangeAspect="1"/>
          </p:cNvPicPr>
          <p:nvPr>
            <p:ph sz="half" idx="1"/>
          </p:nvPr>
        </p:nvPicPr>
        <p:blipFill>
          <a:blip r:embed="rId2" cstate="print"/>
          <a:stretch>
            <a:fillRect/>
          </a:stretch>
        </p:blipFill>
        <p:spPr>
          <a:xfrm>
            <a:off x="762000" y="1798637"/>
            <a:ext cx="2977119" cy="4525963"/>
          </a:xfrm>
          <a:ln w="38100">
            <a:solidFill>
              <a:srgbClr val="FF0000"/>
            </a:solidFill>
          </a:ln>
        </p:spPr>
      </p:pic>
      <p:sp>
        <p:nvSpPr>
          <p:cNvPr id="4" name="Content Placeholder 3">
            <a:extLst>
              <a:ext uri="{FF2B5EF4-FFF2-40B4-BE49-F238E27FC236}">
                <a16:creationId xmlns:a16="http://schemas.microsoft.com/office/drawing/2014/main" id="{2641AD01-45D1-48D0-B5F3-492E720D8B1F}"/>
              </a:ext>
            </a:extLst>
          </p:cNvPr>
          <p:cNvSpPr>
            <a:spLocks noGrp="1"/>
          </p:cNvSpPr>
          <p:nvPr>
            <p:ph sz="half" idx="2"/>
          </p:nvPr>
        </p:nvSpPr>
        <p:spPr>
          <a:xfrm>
            <a:off x="4191000" y="1676400"/>
            <a:ext cx="4495800" cy="4800599"/>
          </a:xfrm>
          <a:solidFill>
            <a:schemeClr val="accent3">
              <a:lumMod val="60000"/>
              <a:lumOff val="40000"/>
            </a:schemeClr>
          </a:solidFill>
          <a:ln w="38100">
            <a:solidFill>
              <a:schemeClr val="tx1"/>
            </a:solidFill>
          </a:ln>
        </p:spPr>
        <p:txBody>
          <a:bodyPr>
            <a:normAutofit fontScale="92500" lnSpcReduction="20000"/>
          </a:bodyPr>
          <a:lstStyle/>
          <a:p>
            <a:pPr marL="0" indent="0">
              <a:buNone/>
            </a:pPr>
            <a:r>
              <a:rPr lang="en-US" dirty="0"/>
              <a:t> </a:t>
            </a:r>
          </a:p>
          <a:p>
            <a:pPr marL="0" indent="0">
              <a:buNone/>
            </a:pPr>
            <a:r>
              <a:rPr lang="en-US" dirty="0"/>
              <a:t>John West: The most important aspect was using contract killers, i.e., sniper teams with deniable connections. They included the Corsican mob, the American mafia, Cuban exiles, and domestic trigger men. These teams were compartmentalized, probably </a:t>
            </a:r>
            <a:r>
              <a:rPr lang="en-US" u="sng" dirty="0"/>
              <a:t>not in sync</a:t>
            </a:r>
            <a:r>
              <a:rPr lang="en-US" dirty="0"/>
              <a:t> with each other—which compromised the operation. </a:t>
            </a:r>
          </a:p>
        </p:txBody>
      </p:sp>
    </p:spTree>
    <p:extLst>
      <p:ext uri="{BB962C8B-B14F-4D97-AF65-F5344CB8AC3E}">
        <p14:creationId xmlns:p14="http://schemas.microsoft.com/office/powerpoint/2010/main" val="19922393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4C45-06DF-46FF-8E24-DA95256F7BAE}"/>
              </a:ext>
            </a:extLst>
          </p:cNvPr>
          <p:cNvSpPr>
            <a:spLocks noGrp="1"/>
          </p:cNvSpPr>
          <p:nvPr>
            <p:ph type="title"/>
          </p:nvPr>
        </p:nvSpPr>
        <p:spPr>
          <a:xfrm>
            <a:off x="838200" y="58219"/>
            <a:ext cx="7696200" cy="1786313"/>
          </a:xfrm>
          <a:solidFill>
            <a:srgbClr val="FFFF00"/>
          </a:solidFill>
          <a:ln w="38100">
            <a:solidFill>
              <a:schemeClr val="tx1"/>
            </a:solidFill>
          </a:ln>
        </p:spPr>
        <p:txBody>
          <a:bodyPr>
            <a:noAutofit/>
          </a:bodyPr>
          <a:lstStyle/>
          <a:p>
            <a:r>
              <a:rPr lang="en-US" sz="2800" dirty="0"/>
              <a:t>After WW II, Hitler’s top commando (Otto Skorzeny) built his global assassination headquarters in Madrid—near Ava Gardner* and </a:t>
            </a:r>
            <a:r>
              <a:rPr lang="en-US" sz="2800" b="0" i="0" dirty="0">
                <a:solidFill>
                  <a:srgbClr val="231F20"/>
                </a:solidFill>
                <a:effectLst/>
              </a:rPr>
              <a:t>Juan Perón</a:t>
            </a:r>
            <a:endParaRPr lang="en-US" sz="2800" dirty="0"/>
          </a:p>
        </p:txBody>
      </p:sp>
      <p:pic>
        <p:nvPicPr>
          <p:cNvPr id="6" name="Content Placeholder 5">
            <a:extLst>
              <a:ext uri="{FF2B5EF4-FFF2-40B4-BE49-F238E27FC236}">
                <a16:creationId xmlns:a16="http://schemas.microsoft.com/office/drawing/2014/main" id="{A738C385-D239-450B-8965-ED8903D95049}"/>
              </a:ext>
            </a:extLst>
          </p:cNvPr>
          <p:cNvPicPr>
            <a:picLocks noGrp="1" noChangeAspect="1"/>
          </p:cNvPicPr>
          <p:nvPr>
            <p:ph sz="half" idx="1"/>
          </p:nvPr>
        </p:nvPicPr>
        <p:blipFill>
          <a:blip r:embed="rId2" cstate="print"/>
          <a:stretch>
            <a:fillRect/>
          </a:stretch>
        </p:blipFill>
        <p:spPr>
          <a:xfrm>
            <a:off x="609600" y="2005252"/>
            <a:ext cx="3352800" cy="4671238"/>
          </a:xfrm>
          <a:ln w="38100">
            <a:solidFill>
              <a:schemeClr val="accent2"/>
            </a:solidFill>
          </a:ln>
        </p:spPr>
      </p:pic>
      <p:sp>
        <p:nvSpPr>
          <p:cNvPr id="4" name="Content Placeholder 3">
            <a:extLst>
              <a:ext uri="{FF2B5EF4-FFF2-40B4-BE49-F238E27FC236}">
                <a16:creationId xmlns:a16="http://schemas.microsoft.com/office/drawing/2014/main" id="{8A2AE9F7-5159-43D3-9392-266FEF74D64F}"/>
              </a:ext>
            </a:extLst>
          </p:cNvPr>
          <p:cNvSpPr>
            <a:spLocks noGrp="1"/>
          </p:cNvSpPr>
          <p:nvPr>
            <p:ph sz="half" idx="2"/>
          </p:nvPr>
        </p:nvSpPr>
        <p:spPr>
          <a:xfrm>
            <a:off x="4572000" y="2057400"/>
            <a:ext cx="3787739" cy="3521522"/>
          </a:xfrm>
          <a:solidFill>
            <a:schemeClr val="accent3">
              <a:lumMod val="60000"/>
              <a:lumOff val="40000"/>
            </a:schemeClr>
          </a:solidFill>
          <a:ln w="38100">
            <a:solidFill>
              <a:schemeClr val="tx1"/>
            </a:solidFill>
          </a:ln>
        </p:spPr>
        <p:txBody>
          <a:bodyPr>
            <a:normAutofit fontScale="70000" lnSpcReduction="20000"/>
          </a:bodyPr>
          <a:lstStyle/>
          <a:p>
            <a:r>
              <a:rPr lang="en-US" dirty="0"/>
              <a:t>Major Ganis, who I have met (and who my daughter has videotaped), describes the possible connections between William King Harvey, James Angleton (both CIA), and QJ/WIN. </a:t>
            </a:r>
          </a:p>
          <a:p>
            <a:r>
              <a:rPr lang="en-US" dirty="0"/>
              <a:t>Curiously, Ike is said to have kept Otto’s photo in the White House.</a:t>
            </a:r>
          </a:p>
          <a:p>
            <a:r>
              <a:rPr lang="en-US" dirty="0"/>
              <a:t>Otto may have directed one of the teams in Dealey Plaza.</a:t>
            </a:r>
          </a:p>
        </p:txBody>
      </p:sp>
      <p:sp>
        <p:nvSpPr>
          <p:cNvPr id="3" name="TextBox 2">
            <a:extLst>
              <a:ext uri="{FF2B5EF4-FFF2-40B4-BE49-F238E27FC236}">
                <a16:creationId xmlns:a16="http://schemas.microsoft.com/office/drawing/2014/main" id="{443B8286-0EBE-4ECF-9ADD-BB86DBCF1660}"/>
              </a:ext>
            </a:extLst>
          </p:cNvPr>
          <p:cNvSpPr txBox="1"/>
          <p:nvPr/>
        </p:nvSpPr>
        <p:spPr>
          <a:xfrm>
            <a:off x="4114800" y="5745454"/>
            <a:ext cx="4876800" cy="984885"/>
          </a:xfrm>
          <a:prstGeom prst="rect">
            <a:avLst/>
          </a:prstGeom>
          <a:solidFill>
            <a:schemeClr val="accent3">
              <a:lumMod val="60000"/>
              <a:lumOff val="40000"/>
            </a:schemeClr>
          </a:solidFill>
          <a:ln w="38100">
            <a:solidFill>
              <a:schemeClr val="tx1"/>
            </a:solidFill>
          </a:ln>
        </p:spPr>
        <p:txBody>
          <a:bodyPr wrap="square" rtlCol="0">
            <a:spAutoFit/>
          </a:bodyPr>
          <a:lstStyle/>
          <a:p>
            <a:r>
              <a:rPr lang="en-US" b="0" i="0" dirty="0">
                <a:solidFill>
                  <a:srgbClr val="231F20"/>
                </a:solidFill>
                <a:effectLst/>
                <a:latin typeface="Georgia" panose="02040502050405020303" pitchFamily="18" charset="0"/>
              </a:rPr>
              <a:t>*</a:t>
            </a:r>
            <a:r>
              <a:rPr lang="en-US" sz="1400" b="0" i="0" dirty="0">
                <a:solidFill>
                  <a:srgbClr val="231F20"/>
                </a:solidFill>
                <a:effectLst/>
              </a:rPr>
              <a:t>Ava once got into a catfight with Castro’s mistress and translator, Marita Lorenz—over Fidel.</a:t>
            </a:r>
          </a:p>
          <a:p>
            <a:r>
              <a:rPr lang="en-US" sz="1600" b="0" i="0" dirty="0">
                <a:solidFill>
                  <a:srgbClr val="231F20"/>
                </a:solidFill>
                <a:effectLst/>
              </a:rPr>
              <a:t> </a:t>
            </a:r>
            <a:r>
              <a:rPr lang="en-US" sz="1000" b="0" i="0" dirty="0">
                <a:solidFill>
                  <a:srgbClr val="0070C0"/>
                </a:solidFill>
                <a:effectLst/>
                <a:latin typeface="Georgia" panose="02040502050405020303" pitchFamily="18" charset="0"/>
              </a:rPr>
              <a:t>https://www.vanityfair.com/hollywood/2020/06/ava-gardner-biography-frank-sinatra</a:t>
            </a:r>
            <a:endParaRPr lang="en-US" sz="1000" dirty="0">
              <a:solidFill>
                <a:srgbClr val="0070C0"/>
              </a:solidFill>
            </a:endParaRPr>
          </a:p>
        </p:txBody>
      </p:sp>
    </p:spTree>
    <p:extLst>
      <p:ext uri="{BB962C8B-B14F-4D97-AF65-F5344CB8AC3E}">
        <p14:creationId xmlns:p14="http://schemas.microsoft.com/office/powerpoint/2010/main" val="16802001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99820-C7FD-4790-A429-BB0E1BD27622}"/>
              </a:ext>
            </a:extLst>
          </p:cNvPr>
          <p:cNvSpPr>
            <a:spLocks noGrp="1"/>
          </p:cNvSpPr>
          <p:nvPr>
            <p:ph type="title"/>
          </p:nvPr>
        </p:nvSpPr>
        <p:spPr>
          <a:ln w="38100">
            <a:solidFill>
              <a:schemeClr val="tx1"/>
            </a:solidFill>
          </a:ln>
        </p:spPr>
        <p:txBody>
          <a:bodyPr>
            <a:noAutofit/>
          </a:bodyPr>
          <a:lstStyle/>
          <a:p>
            <a:r>
              <a:rPr lang="en-US" sz="3600" dirty="0"/>
              <a:t>The Parkland Doctors Documentary was Screened at Oswald’s Mock Trial</a:t>
            </a:r>
          </a:p>
        </p:txBody>
      </p:sp>
      <p:pic>
        <p:nvPicPr>
          <p:cNvPr id="5" name="Content Placeholder 4">
            <a:extLst>
              <a:ext uri="{FF2B5EF4-FFF2-40B4-BE49-F238E27FC236}">
                <a16:creationId xmlns:a16="http://schemas.microsoft.com/office/drawing/2014/main" id="{C5F6A3B7-5D82-4C9C-8992-690DF73976AA}"/>
              </a:ext>
            </a:extLst>
          </p:cNvPr>
          <p:cNvPicPr>
            <a:picLocks noGrp="1" noChangeAspect="1"/>
          </p:cNvPicPr>
          <p:nvPr>
            <p:ph idx="1"/>
          </p:nvPr>
        </p:nvPicPr>
        <p:blipFill>
          <a:blip r:embed="rId2" cstate="print"/>
          <a:stretch>
            <a:fillRect/>
          </a:stretch>
        </p:blipFill>
        <p:spPr>
          <a:xfrm>
            <a:off x="993421" y="1752600"/>
            <a:ext cx="7157158" cy="4525963"/>
          </a:xfrm>
          <a:ln w="57150">
            <a:solidFill>
              <a:srgbClr val="FF0000"/>
            </a:solidFill>
          </a:ln>
        </p:spPr>
      </p:pic>
    </p:spTree>
    <p:extLst>
      <p:ext uri="{BB962C8B-B14F-4D97-AF65-F5344CB8AC3E}">
        <p14:creationId xmlns:p14="http://schemas.microsoft.com/office/powerpoint/2010/main" val="43583697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D7EF-736C-46E6-BF87-C7AC6C51AD7F}"/>
              </a:ext>
            </a:extLst>
          </p:cNvPr>
          <p:cNvSpPr>
            <a:spLocks noGrp="1"/>
          </p:cNvSpPr>
          <p:nvPr>
            <p:ph type="ctrTitle"/>
          </p:nvPr>
        </p:nvSpPr>
        <p:spPr>
          <a:xfrm>
            <a:off x="945222" y="381000"/>
            <a:ext cx="7620000" cy="803774"/>
          </a:xfrm>
          <a:solidFill>
            <a:srgbClr val="FFFF00"/>
          </a:solidFill>
          <a:ln w="28575">
            <a:solidFill>
              <a:schemeClr val="tx1"/>
            </a:solidFill>
          </a:ln>
        </p:spPr>
        <p:txBody>
          <a:bodyPr>
            <a:normAutofit fontScale="90000"/>
          </a:bodyPr>
          <a:lstStyle/>
          <a:p>
            <a:r>
              <a:rPr lang="en-US" sz="3200" dirty="0"/>
              <a:t>A Short List of Believers in a JFK Conspiracy</a:t>
            </a:r>
          </a:p>
        </p:txBody>
      </p:sp>
      <p:sp>
        <p:nvSpPr>
          <p:cNvPr id="3" name="Subtitle 2">
            <a:extLst>
              <a:ext uri="{FF2B5EF4-FFF2-40B4-BE49-F238E27FC236}">
                <a16:creationId xmlns:a16="http://schemas.microsoft.com/office/drawing/2014/main" id="{2F5FE2E6-7390-4560-9583-0D1D9285A6CA}"/>
              </a:ext>
            </a:extLst>
          </p:cNvPr>
          <p:cNvSpPr>
            <a:spLocks noGrp="1"/>
          </p:cNvSpPr>
          <p:nvPr>
            <p:ph type="subTitle" idx="1"/>
          </p:nvPr>
        </p:nvSpPr>
        <p:spPr>
          <a:xfrm>
            <a:off x="914400" y="1371600"/>
            <a:ext cx="7620000" cy="5337424"/>
          </a:xfrm>
          <a:ln w="38100">
            <a:solidFill>
              <a:schemeClr val="tx1"/>
            </a:solidFill>
          </a:ln>
        </p:spPr>
        <p:txBody>
          <a:bodyPr>
            <a:noAutofit/>
          </a:bodyPr>
          <a:lstStyle/>
          <a:p>
            <a:r>
              <a:rPr lang="en-US" sz="1200" dirty="0">
                <a:solidFill>
                  <a:schemeClr val="tx1"/>
                </a:solidFill>
                <a:effectLst/>
                <a:latin typeface="+mj-lt"/>
                <a:ea typeface="Calibri" panose="020F0502020204030204" pitchFamily="34" charset="0"/>
                <a:cs typeface="Times New Roman" panose="02020603050405020304" pitchFamily="18" charset="0"/>
              </a:rPr>
              <a:t>• </a:t>
            </a:r>
            <a:r>
              <a:rPr lang="en-US" sz="1200" dirty="0">
                <a:solidFill>
                  <a:srgbClr val="FF0000"/>
                </a:solidFill>
                <a:effectLst/>
                <a:latin typeface="+mj-lt"/>
                <a:ea typeface="Calibri" panose="020F0502020204030204" pitchFamily="34" charset="0"/>
                <a:cs typeface="Times New Roman" panose="02020603050405020304" pitchFamily="18" charset="0"/>
              </a:rPr>
              <a:t>Lyndon Baines Johnson, President of the United States • Richard M. Nixon, President of the United States • John B. Connally, Governor of Texas • J. Edgar Hoover, Director of the FBI • Clyde Tolson, Associate Director of the FBI • Cartha DeLoach, Assistant Director of the FBI • William Sullivan, FBI Domestic Intelligence Chief • John McCone, Director of the CIA • David Atlee Phillips, CIA disinformation specialist </a:t>
            </a:r>
            <a:r>
              <a:rPr lang="en-US" sz="1200" dirty="0">
                <a:solidFill>
                  <a:schemeClr val="tx1"/>
                </a:solidFill>
                <a:effectLst/>
                <a:latin typeface="+mj-lt"/>
                <a:ea typeface="Calibri" panose="020F0502020204030204" pitchFamily="34" charset="0"/>
                <a:cs typeface="Times New Roman" panose="02020603050405020304" pitchFamily="18" charset="0"/>
              </a:rPr>
              <a:t>(Chief of Covert Actions, Mexico City, 1963) • Stanley Watson, CIA, Chief of Station • The Kennedy family 73 • Admiral (Dr.) George Burkley, White House physician • James J. Rowley, Chief of the Secret Service 74 • Robert Knudsen, White House photographer (who saw autopsy photos) • Jesse Curry, Chief of Police, Dallas Police Department • Roy Kellerman (heard JFK speak after supposed magic bullet) • William Greer (the driver of the Lincoln limousine) • Abraham Bolden, Secret Service, White House detail &amp; Chicago office • John Norris, Secret Service (worked for LBJ; researched case for decades) • Evelyn Lincoln, JFK’s secretary • Abraham Zapruder, most famous home movie photographer in history. • James Tague, struck by a bullet fragment in Dealey Plaza • Hugh Huggins, CIA operative, conducted private investigation for RFK • Sen. Richard Russell, member of the Warren Commission • John J. McCloy, member of the Warren Commission. • Bertrand Russell, British mathematician and philosopher • Hugh Trevor-Roper, Regius Professor of Modern History at Oxford University • Michael Foot, British MP • Senator Richard Schweiker, assassinations subcommittee (Church Committee) • Tip O’Neill, Speaker of the House (he assumed JFK’s congressional seat) • Rep. Henry Gonzalez (introduced bill to establish HSCA) • Rep. Don Edwards, chaired HSCA hearings (former FBI agent) • Frank Ragano, attorney for Trafficante, Marcello, Hoffa. • Marty Underwood, advance man for Dallas trip • Riders in follow-up car: JFK aides; • Kenny O’Donnell and Dave Powers Sam Kinney. • Secret Service driver of follow-up car Paul Landis, passenger in Secret Service follow-up car. John Marshall, Secret Service • John Norris, Secret Service • H. L. Hunt, right-wing oil baron • John Curington, H.L. Hunt’s top aide • Bill Alexander, Assistant Dallas District Attorney • Robert Blakey, Chief Counsel for the HSCA • Robert Tanenbaum, Chief Counsel for the HSCA • Richard A. Sprague, Chief Counsel for the HSCA • Gary Cornwell, Deputy Chief Counsel for the HSCA • Parkland doctors: McClelland, Crenshaw, Stewart, Seldin, Goldstrich, Zedlitz, Jones, Akin, and others • Bethesda witnesses: virtually all of the paramedical personnel All of the jurors in Garrison’s trial of Clay Shaw • Bobby Hargis, Dealey Plaza motorcycle man • Mary Woodward, Dallas Morning News (and eyewitness in Dealey Plaza) Maurice G. Marineau, Secret Service, Chicago office • Most of the American Public  •  Most of the world’s citizens.</a:t>
            </a:r>
          </a:p>
          <a:p>
            <a:endParaRPr lang="en-US" sz="1200" dirty="0"/>
          </a:p>
        </p:txBody>
      </p:sp>
    </p:spTree>
    <p:extLst>
      <p:ext uri="{BB962C8B-B14F-4D97-AF65-F5344CB8AC3E}">
        <p14:creationId xmlns:p14="http://schemas.microsoft.com/office/powerpoint/2010/main" val="311851087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124AC-BF12-4758-85AC-D1403125DEE3}"/>
              </a:ext>
            </a:extLst>
          </p:cNvPr>
          <p:cNvSpPr>
            <a:spLocks noGrp="1"/>
          </p:cNvSpPr>
          <p:nvPr>
            <p:ph type="ctrTitle"/>
          </p:nvPr>
        </p:nvSpPr>
        <p:spPr>
          <a:xfrm>
            <a:off x="685800" y="685800"/>
            <a:ext cx="7848600" cy="2003425"/>
          </a:xfrm>
          <a:solidFill>
            <a:srgbClr val="FFFF00"/>
          </a:solidFill>
          <a:ln w="38100">
            <a:solidFill>
              <a:schemeClr val="tx1"/>
            </a:solidFill>
          </a:ln>
        </p:spPr>
        <p:txBody>
          <a:bodyPr>
            <a:normAutofit fontScale="90000"/>
          </a:bodyPr>
          <a:lstStyle/>
          <a:p>
            <a:r>
              <a:rPr lang="en-US" dirty="0"/>
              <a:t>From the homeland of </a:t>
            </a:r>
            <a:r>
              <a:rPr lang="en-US" i="1" dirty="0"/>
              <a:t>Brave New World</a:t>
            </a:r>
            <a:r>
              <a:rPr lang="en-US" dirty="0"/>
              <a:t>: The </a:t>
            </a:r>
            <a:r>
              <a:rPr lang="en-US" i="1" dirty="0"/>
              <a:t>Daily Mail </a:t>
            </a:r>
            <a:r>
              <a:rPr lang="en-US" dirty="0"/>
              <a:t>(UK)—</a:t>
            </a:r>
            <a:r>
              <a:rPr lang="en-US" dirty="0">
                <a:solidFill>
                  <a:srgbClr val="FF0000"/>
                </a:solidFill>
              </a:rPr>
              <a:t>November 22</a:t>
            </a:r>
            <a:r>
              <a:rPr lang="en-US" dirty="0"/>
              <a:t>, 2020</a:t>
            </a:r>
          </a:p>
        </p:txBody>
      </p:sp>
      <p:sp>
        <p:nvSpPr>
          <p:cNvPr id="3" name="Subtitle 2">
            <a:extLst>
              <a:ext uri="{FF2B5EF4-FFF2-40B4-BE49-F238E27FC236}">
                <a16:creationId xmlns:a16="http://schemas.microsoft.com/office/drawing/2014/main" id="{AF13DAE2-DECB-4FE7-9A6E-B949348A921C}"/>
              </a:ext>
            </a:extLst>
          </p:cNvPr>
          <p:cNvSpPr>
            <a:spLocks noGrp="1"/>
          </p:cNvSpPr>
          <p:nvPr>
            <p:ph type="subTitle" idx="1"/>
          </p:nvPr>
        </p:nvSpPr>
        <p:spPr>
          <a:xfrm>
            <a:off x="1066800" y="3200400"/>
            <a:ext cx="6934200" cy="2765424"/>
          </a:xfrm>
          <a:solidFill>
            <a:schemeClr val="accent3">
              <a:lumMod val="60000"/>
              <a:lumOff val="40000"/>
            </a:schemeClr>
          </a:solidFill>
          <a:ln w="38100">
            <a:solidFill>
              <a:schemeClr val="tx1"/>
            </a:solidFill>
          </a:ln>
        </p:spPr>
        <p:txBody>
          <a:bodyPr>
            <a:noAutofit/>
          </a:bodyPr>
          <a:lstStyle/>
          <a:p>
            <a:pPr algn="l"/>
            <a:r>
              <a:rPr lang="en-US" sz="2800" b="1" i="0" dirty="0">
                <a:solidFill>
                  <a:srgbClr val="000000"/>
                </a:solidFill>
                <a:effectLst/>
                <a:latin typeface="+mj-lt"/>
              </a:rPr>
              <a:t>More than a QUARTER of [UK] students 'self-censor' their opinions because they fear their university's woke cancel culture - and 40% are afraid their careers will be ruined if they speak out. (Humes would have understood this.)</a:t>
            </a:r>
          </a:p>
        </p:txBody>
      </p:sp>
    </p:spTree>
    <p:extLst>
      <p:ext uri="{BB962C8B-B14F-4D97-AF65-F5344CB8AC3E}">
        <p14:creationId xmlns:p14="http://schemas.microsoft.com/office/powerpoint/2010/main" val="337049661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65077-19B3-45DD-8954-5B9047BA2CD8}"/>
              </a:ext>
            </a:extLst>
          </p:cNvPr>
          <p:cNvSpPr>
            <a:spLocks noGrp="1"/>
          </p:cNvSpPr>
          <p:nvPr>
            <p:ph type="title"/>
          </p:nvPr>
        </p:nvSpPr>
        <p:spPr>
          <a:xfrm>
            <a:off x="1905000" y="914400"/>
            <a:ext cx="4876800" cy="1020762"/>
          </a:xfrm>
          <a:ln w="28575">
            <a:solidFill>
              <a:schemeClr val="tx1"/>
            </a:solidFill>
          </a:ln>
        </p:spPr>
        <p:txBody>
          <a:bodyPr/>
          <a:lstStyle/>
          <a:p>
            <a:r>
              <a:rPr lang="en-US" dirty="0"/>
              <a:t>Abraham Lincoln</a:t>
            </a:r>
          </a:p>
        </p:txBody>
      </p:sp>
      <p:sp>
        <p:nvSpPr>
          <p:cNvPr id="3" name="Content Placeholder 2">
            <a:extLst>
              <a:ext uri="{FF2B5EF4-FFF2-40B4-BE49-F238E27FC236}">
                <a16:creationId xmlns:a16="http://schemas.microsoft.com/office/drawing/2014/main" id="{BCCA9F3E-0E6A-4552-A83F-72731D3D1CA5}"/>
              </a:ext>
            </a:extLst>
          </p:cNvPr>
          <p:cNvSpPr>
            <a:spLocks noGrp="1"/>
          </p:cNvSpPr>
          <p:nvPr>
            <p:ph idx="1"/>
          </p:nvPr>
        </p:nvSpPr>
        <p:spPr>
          <a:xfrm>
            <a:off x="457200" y="2667000"/>
            <a:ext cx="8153400" cy="2438400"/>
          </a:xfrm>
          <a:solidFill>
            <a:schemeClr val="accent3">
              <a:lumMod val="60000"/>
              <a:lumOff val="40000"/>
            </a:schemeClr>
          </a:solidFill>
          <a:ln w="38100">
            <a:solidFill>
              <a:schemeClr val="tx1"/>
            </a:solidFill>
          </a:ln>
        </p:spPr>
        <p:txBody>
          <a:bodyPr>
            <a:noAutofit/>
          </a:bodyPr>
          <a:lstStyle/>
          <a:p>
            <a:pPr marL="0" indent="0">
              <a:buNone/>
            </a:pPr>
            <a:r>
              <a:rPr lang="en-US" sz="2800" b="1" i="0" dirty="0">
                <a:solidFill>
                  <a:srgbClr val="002060"/>
                </a:solidFill>
                <a:effectLst/>
                <a:latin typeface="Arial" panose="020B0604020202020204" pitchFamily="34" charset="0"/>
              </a:rPr>
              <a:t>	</a:t>
            </a:r>
          </a:p>
          <a:p>
            <a:pPr marL="0" indent="0">
              <a:buNone/>
            </a:pPr>
            <a:r>
              <a:rPr lang="en-US" sz="2800" b="1" dirty="0">
                <a:solidFill>
                  <a:srgbClr val="002060"/>
                </a:solidFill>
                <a:latin typeface="Arial" panose="020B0604020202020204" pitchFamily="34" charset="0"/>
              </a:rPr>
              <a:t>    </a:t>
            </a:r>
            <a:r>
              <a:rPr lang="en-US" sz="2800" b="1" i="0" dirty="0">
                <a:solidFill>
                  <a:srgbClr val="002060"/>
                </a:solidFill>
                <a:effectLst/>
                <a:latin typeface="Arial" panose="020B0604020202020204" pitchFamily="34" charset="0"/>
              </a:rPr>
              <a:t>"America will never be destroyed from the    </a:t>
            </a:r>
          </a:p>
          <a:p>
            <a:pPr marL="0" indent="0">
              <a:buNone/>
            </a:pPr>
            <a:r>
              <a:rPr lang="en-US" sz="2800" b="1" dirty="0">
                <a:solidFill>
                  <a:srgbClr val="002060"/>
                </a:solidFill>
                <a:latin typeface="Arial" panose="020B0604020202020204" pitchFamily="34" charset="0"/>
              </a:rPr>
              <a:t>     </a:t>
            </a:r>
            <a:r>
              <a:rPr lang="en-US" sz="2800" b="1" i="0" dirty="0">
                <a:solidFill>
                  <a:srgbClr val="002060"/>
                </a:solidFill>
                <a:effectLst/>
                <a:latin typeface="Arial" panose="020B0604020202020204" pitchFamily="34" charset="0"/>
              </a:rPr>
              <a:t>outside. If we falter and lose our freedoms,     </a:t>
            </a:r>
          </a:p>
          <a:p>
            <a:pPr marL="0" indent="0">
              <a:buNone/>
            </a:pPr>
            <a:r>
              <a:rPr lang="en-US" sz="2800" b="1" i="0" dirty="0">
                <a:solidFill>
                  <a:srgbClr val="002060"/>
                </a:solidFill>
                <a:effectLst/>
                <a:latin typeface="Arial" panose="020B0604020202020204" pitchFamily="34" charset="0"/>
              </a:rPr>
              <a:t>     it will be because we destroyed ourselves."</a:t>
            </a:r>
            <a:br>
              <a:rPr lang="en-US" sz="2800" b="1" i="0" dirty="0">
                <a:solidFill>
                  <a:srgbClr val="002060"/>
                </a:solidFill>
                <a:effectLst/>
                <a:latin typeface="Arial" panose="020B0604020202020204" pitchFamily="34" charset="0"/>
              </a:rPr>
            </a:br>
            <a:endParaRPr lang="en-US" sz="2800" dirty="0"/>
          </a:p>
        </p:txBody>
      </p:sp>
    </p:spTree>
    <p:extLst>
      <p:ext uri="{BB962C8B-B14F-4D97-AF65-F5344CB8AC3E}">
        <p14:creationId xmlns:p14="http://schemas.microsoft.com/office/powerpoint/2010/main" val="318860823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ED1F-CD82-4904-A6B5-62D259470761}"/>
              </a:ext>
            </a:extLst>
          </p:cNvPr>
          <p:cNvSpPr>
            <a:spLocks noGrp="1"/>
          </p:cNvSpPr>
          <p:nvPr>
            <p:ph type="title"/>
          </p:nvPr>
        </p:nvSpPr>
        <p:spPr>
          <a:xfrm>
            <a:off x="533400" y="990600"/>
            <a:ext cx="7924800" cy="1219200"/>
          </a:xfrm>
          <a:ln w="38100">
            <a:solidFill>
              <a:schemeClr val="tx1"/>
            </a:solidFill>
          </a:ln>
        </p:spPr>
        <p:txBody>
          <a:bodyPr>
            <a:normAutofit fontScale="90000"/>
          </a:bodyPr>
          <a:lstStyle/>
          <a:p>
            <a:r>
              <a:rPr lang="en-US" dirty="0"/>
              <a:t>“JFK Assassination Paradoxes: </a:t>
            </a:r>
            <a:br>
              <a:rPr lang="en-US" dirty="0"/>
            </a:br>
            <a:r>
              <a:rPr lang="en-US" dirty="0"/>
              <a:t>A Primer for Beginners”</a:t>
            </a:r>
          </a:p>
        </p:txBody>
      </p:sp>
      <p:sp>
        <p:nvSpPr>
          <p:cNvPr id="3" name="Content Placeholder 2">
            <a:extLst>
              <a:ext uri="{FF2B5EF4-FFF2-40B4-BE49-F238E27FC236}">
                <a16:creationId xmlns:a16="http://schemas.microsoft.com/office/drawing/2014/main" id="{A5B12692-E691-44BF-9F8B-5EB1020A0720}"/>
              </a:ext>
            </a:extLst>
          </p:cNvPr>
          <p:cNvSpPr>
            <a:spLocks noGrp="1"/>
          </p:cNvSpPr>
          <p:nvPr>
            <p:ph idx="1"/>
          </p:nvPr>
        </p:nvSpPr>
        <p:spPr>
          <a:xfrm>
            <a:off x="914400" y="2705100"/>
            <a:ext cx="6840876" cy="2362200"/>
          </a:xfrm>
          <a:ln w="57150">
            <a:solidFill>
              <a:schemeClr val="accent1"/>
            </a:solidFill>
          </a:ln>
        </p:spPr>
        <p:txBody>
          <a:bodyPr>
            <a:normAutofit fontScale="55000" lnSpcReduction="20000"/>
          </a:bodyPr>
          <a:lstStyle/>
          <a:p>
            <a:pPr marL="0" indent="0">
              <a:buNone/>
            </a:pPr>
            <a:endParaRPr lang="en-US" dirty="0"/>
          </a:p>
          <a:p>
            <a:r>
              <a:rPr lang="en-US" sz="4400" dirty="0">
                <a:hlinkClick r:id="rId2"/>
              </a:rPr>
              <a:t>https://escires.com/articles/Health-1-126.pdf</a:t>
            </a:r>
            <a:endParaRPr lang="en-US" sz="4400" dirty="0"/>
          </a:p>
          <a:p>
            <a:pPr marL="0" indent="0">
              <a:buNone/>
            </a:pPr>
            <a:endParaRPr lang="en-US" sz="4400" dirty="0"/>
          </a:p>
          <a:p>
            <a:r>
              <a:rPr lang="en-US" sz="4400" dirty="0"/>
              <a:t>The article is also at my website:</a:t>
            </a:r>
          </a:p>
          <a:p>
            <a:endParaRPr lang="en-US" sz="4400" dirty="0"/>
          </a:p>
          <a:p>
            <a:pPr marL="457200" lvl="1" indent="0">
              <a:buNone/>
            </a:pPr>
            <a:r>
              <a:rPr lang="en-US" sz="4400" dirty="0"/>
              <a:t>		 </a:t>
            </a:r>
            <a:r>
              <a:rPr lang="en-US" sz="4400" dirty="0">
                <a:solidFill>
                  <a:srgbClr val="0070C0"/>
                </a:solidFill>
              </a:rPr>
              <a:t>themantikview</a:t>
            </a:r>
          </a:p>
          <a:p>
            <a:endParaRPr lang="en-US" dirty="0"/>
          </a:p>
        </p:txBody>
      </p:sp>
    </p:spTree>
    <p:extLst>
      <p:ext uri="{BB962C8B-B14F-4D97-AF65-F5344CB8AC3E}">
        <p14:creationId xmlns:p14="http://schemas.microsoft.com/office/powerpoint/2010/main" val="3818787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2" cstate="print"/>
          <a:srcRect b="1316"/>
          <a:stretch/>
        </p:blipFill>
        <p:spPr bwMode="auto">
          <a:xfrm>
            <a:off x="20" y="10"/>
            <a:ext cx="9143980" cy="6857990"/>
          </a:xfrm>
          <a:prstGeom prst="rect">
            <a:avLst/>
          </a:prstGeom>
          <a:noFill/>
          <a:ln w="57150">
            <a:solidFill>
              <a:schemeClr val="tx1"/>
            </a:solidFill>
          </a:ln>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92906" y="5317240"/>
            <a:ext cx="8408194" cy="744836"/>
          </a:xfrm>
          <a:ln w="38100">
            <a:solidFill>
              <a:schemeClr val="tx1"/>
            </a:solidFill>
          </a:ln>
        </p:spPr>
        <p:txBody>
          <a:bodyPr vert="horz" lIns="91440" tIns="45720" rIns="91440" bIns="45720" rtlCol="0" anchor="ctr">
            <a:normAutofit/>
          </a:bodyPr>
          <a:lstStyle/>
          <a:p>
            <a:pPr>
              <a:lnSpc>
                <a:spcPct val="90000"/>
              </a:lnSpc>
            </a:pPr>
            <a:r>
              <a:rPr lang="en-US" sz="2400" dirty="0">
                <a:solidFill>
                  <a:schemeClr val="tx1">
                    <a:lumMod val="85000"/>
                    <a:lumOff val="15000"/>
                  </a:schemeClr>
                </a:solidFill>
              </a:rPr>
              <a:t>IMAGINE: https://www.youtube.com/watch?v=iUuZZsqcBpw </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B0B08ED-6B38-4145-AD71-FBEEF74BFA5E}"/>
              </a:ext>
            </a:extLst>
          </p:cNvPr>
          <p:cNvSpPr txBox="1"/>
          <p:nvPr/>
        </p:nvSpPr>
        <p:spPr>
          <a:xfrm>
            <a:off x="6477000" y="685800"/>
            <a:ext cx="2337371" cy="923330"/>
          </a:xfrm>
          <a:prstGeom prst="rect">
            <a:avLst/>
          </a:prstGeom>
          <a:solidFill>
            <a:schemeClr val="bg1">
              <a:lumMod val="65000"/>
              <a:alpha val="70000"/>
            </a:schemeClr>
          </a:solidFill>
        </p:spPr>
        <p:txBody>
          <a:bodyPr wrap="square">
            <a:spAutoFit/>
          </a:bodyPr>
          <a:lstStyle/>
          <a:p>
            <a:r>
              <a:rPr lang="en-US" dirty="0"/>
              <a:t>https://www.youtube.com/watch?v=l1uVgOX0xT4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C898F85-4225-4931-9F2F-17B4AF8BA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835927" y="1295400"/>
            <a:ext cx="2945641" cy="1150885"/>
          </a:xfrm>
          <a:solidFill>
            <a:srgbClr val="FFFF00"/>
          </a:solidFill>
          <a:ln w="76200">
            <a:solidFill>
              <a:srgbClr val="FF0000"/>
            </a:solidFill>
          </a:ln>
        </p:spPr>
        <p:txBody>
          <a:bodyPr anchor="b">
            <a:normAutofit/>
          </a:bodyPr>
          <a:lstStyle/>
          <a:p>
            <a:r>
              <a:rPr lang="en-US" sz="3200" dirty="0">
                <a:solidFill>
                  <a:schemeClr val="tx1">
                    <a:alpha val="60000"/>
                  </a:schemeClr>
                </a:solidFill>
              </a:rPr>
              <a:t>Mantik e-book on Amazon</a:t>
            </a:r>
          </a:p>
        </p:txBody>
      </p:sp>
      <p:sp>
        <p:nvSpPr>
          <p:cNvPr id="25" name="Rectangle 24">
            <a:extLst>
              <a:ext uri="{FF2B5EF4-FFF2-40B4-BE49-F238E27FC236}">
                <a16:creationId xmlns:a16="http://schemas.microsoft.com/office/drawing/2014/main" id="{BEC14D36-68AD-4546-A67C-CE0F66374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685800"/>
            <a:ext cx="4057650"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997B25F-BB8E-47E1-90BA-0ECD2BF40490}"/>
              </a:ext>
            </a:extLst>
          </p:cNvPr>
          <p:cNvPicPr/>
          <p:nvPr/>
        </p:nvPicPr>
        <p:blipFill rotWithShape="1">
          <a:blip r:embed="rId3" cstate="print"/>
          <a:srcRect t="2119" b="7835"/>
          <a:stretch/>
        </p:blipFill>
        <p:spPr>
          <a:xfrm>
            <a:off x="4742661" y="800100"/>
            <a:ext cx="3762232" cy="5257800"/>
          </a:xfrm>
          <a:prstGeom prst="rect">
            <a:avLst/>
          </a:prstGeom>
          <a:ln w="57150">
            <a:solidFill>
              <a:srgbClr val="00B0F0"/>
            </a:solidFill>
          </a:ln>
        </p:spPr>
      </p:pic>
      <p:pic>
        <p:nvPicPr>
          <p:cNvPr id="8" name="Picture 7">
            <a:extLst>
              <a:ext uri="{FF2B5EF4-FFF2-40B4-BE49-F238E27FC236}">
                <a16:creationId xmlns:a16="http://schemas.microsoft.com/office/drawing/2014/main" id="{AB06618F-9284-4EFA-9857-CC6D39446F73}"/>
              </a:ext>
            </a:extLst>
          </p:cNvPr>
          <p:cNvPicPr>
            <a:picLocks noChangeAspect="1"/>
          </p:cNvPicPr>
          <p:nvPr/>
        </p:nvPicPr>
        <p:blipFill>
          <a:blip r:embed="rId4" cstate="print"/>
          <a:stretch>
            <a:fillRect/>
          </a:stretch>
        </p:blipFill>
        <p:spPr>
          <a:xfrm>
            <a:off x="662059" y="3429000"/>
            <a:ext cx="3350101" cy="1150885"/>
          </a:xfrm>
          <a:prstGeom prst="rect">
            <a:avLst/>
          </a:prstGeom>
          <a:ln w="38100">
            <a:solidFill>
              <a:srgbClr val="FFFF00"/>
            </a:solidFill>
          </a:ln>
        </p:spPr>
      </p:pic>
      <p:sp>
        <p:nvSpPr>
          <p:cNvPr id="7" name="5-Point Star 6"/>
          <p:cNvSpPr/>
          <p:nvPr/>
        </p:nvSpPr>
        <p:spPr>
          <a:xfrm>
            <a:off x="8534400" y="6400800"/>
            <a:ext cx="304800" cy="3048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BD0DA84-B56E-47DE-B075-957A1A696BDF}"/>
              </a:ext>
            </a:extLst>
          </p:cNvPr>
          <p:cNvPicPr>
            <a:picLocks noChangeAspect="1"/>
          </p:cNvPicPr>
          <p:nvPr/>
        </p:nvPicPr>
        <p:blipFill rotWithShape="1">
          <a:blip r:embed="rId2" cstate="print">
            <a:alphaModFix amt="35000"/>
          </a:blip>
          <a:srcRect l="1854" r="9145" b="-1"/>
          <a:stretch/>
        </p:blipFill>
        <p:spPr>
          <a:xfrm>
            <a:off x="20" y="10"/>
            <a:ext cx="9143980" cy="6857990"/>
          </a:xfrm>
          <a:prstGeom prst="rect">
            <a:avLst/>
          </a:prstGeom>
        </p:spPr>
      </p:pic>
      <p:sp>
        <p:nvSpPr>
          <p:cNvPr id="2" name="Title 1"/>
          <p:cNvSpPr>
            <a:spLocks noGrp="1"/>
          </p:cNvSpPr>
          <p:nvPr>
            <p:ph type="title"/>
          </p:nvPr>
        </p:nvSpPr>
        <p:spPr>
          <a:xfrm>
            <a:off x="628650" y="365125"/>
            <a:ext cx="7886700" cy="1325563"/>
          </a:xfrm>
          <a:ln w="57150">
            <a:solidFill>
              <a:srgbClr val="C00000"/>
            </a:solidFill>
          </a:ln>
        </p:spPr>
        <p:txBody>
          <a:bodyPr>
            <a:normAutofit/>
          </a:bodyPr>
          <a:lstStyle/>
          <a:p>
            <a:r>
              <a:rPr lang="en-US" dirty="0">
                <a:solidFill>
                  <a:schemeClr val="bg1"/>
                </a:solidFill>
              </a:rPr>
              <a:t>Imagine…</a:t>
            </a:r>
          </a:p>
        </p:txBody>
      </p:sp>
      <p:graphicFrame>
        <p:nvGraphicFramePr>
          <p:cNvPr id="5" name="Content Placeholder 2">
            <a:extLst>
              <a:ext uri="{FF2B5EF4-FFF2-40B4-BE49-F238E27FC236}">
                <a16:creationId xmlns:a16="http://schemas.microsoft.com/office/drawing/2014/main" id="{35AC3F79-8665-4034-BB10-15657161D608}"/>
              </a:ext>
            </a:extLst>
          </p:cNvPr>
          <p:cNvGraphicFramePr>
            <a:graphicFrameLocks noGrp="1"/>
          </p:cNvGraphicFramePr>
          <p:nvPr>
            <p:ph idx="1"/>
            <p:extLst>
              <p:ext uri="{D42A27DB-BD31-4B8C-83A1-F6EECF244321}">
                <p14:modId xmlns:p14="http://schemas.microsoft.com/office/powerpoint/2010/main" val="300934753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69C5CC6-6F40-4DCF-B250-2BE981CE3D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21" y="1302430"/>
            <a:ext cx="3858859" cy="4483168"/>
            <a:chOff x="1674895" y="1345036"/>
            <a:chExt cx="5428610" cy="4210939"/>
          </a:xfrm>
        </p:grpSpPr>
        <p:sp>
          <p:nvSpPr>
            <p:cNvPr id="74" name="Rectangle 73">
              <a:extLst>
                <a:ext uri="{FF2B5EF4-FFF2-40B4-BE49-F238E27FC236}">
                  <a16:creationId xmlns:a16="http://schemas.microsoft.com/office/drawing/2014/main" id="{26F75F2C-15D0-444C-A904-0253BFE1E3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FBA91BC9-DD8F-4878-B894-A30F41F8F4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7" name="Rectangle 76">
            <a:extLst>
              <a:ext uri="{FF2B5EF4-FFF2-40B4-BE49-F238E27FC236}">
                <a16:creationId xmlns:a16="http://schemas.microsoft.com/office/drawing/2014/main" id="{FDDE3270-A872-4E10-80BC-B93D6F0E3F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922" y="1187311"/>
            <a:ext cx="3817164" cy="4483379"/>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910988" y="1619944"/>
            <a:ext cx="3408527" cy="2785454"/>
          </a:xfrm>
          <a:ln w="57150">
            <a:solidFill>
              <a:srgbClr val="FF0000"/>
            </a:solidFill>
          </a:ln>
        </p:spPr>
        <p:txBody>
          <a:bodyPr>
            <a:normAutofit/>
          </a:bodyPr>
          <a:lstStyle/>
          <a:p>
            <a:r>
              <a:rPr lang="en-US" sz="4300" dirty="0">
                <a:solidFill>
                  <a:schemeClr val="bg1"/>
                </a:solidFill>
              </a:rPr>
              <a:t>I see a large hole in the right occiput*</a:t>
            </a:r>
          </a:p>
        </p:txBody>
      </p:sp>
      <p:sp>
        <p:nvSpPr>
          <p:cNvPr id="3" name="Subtitle 2"/>
          <p:cNvSpPr>
            <a:spLocks noGrp="1"/>
          </p:cNvSpPr>
          <p:nvPr>
            <p:ph type="subTitle" idx="1"/>
          </p:nvPr>
        </p:nvSpPr>
        <p:spPr>
          <a:xfrm>
            <a:off x="1257309" y="4497473"/>
            <a:ext cx="2718353" cy="811604"/>
          </a:xfrm>
        </p:spPr>
        <p:txBody>
          <a:bodyPr>
            <a:normAutofit fontScale="92500" lnSpcReduction="20000"/>
          </a:bodyPr>
          <a:lstStyle/>
          <a:p>
            <a:pPr>
              <a:lnSpc>
                <a:spcPct val="90000"/>
              </a:lnSpc>
            </a:pPr>
            <a:r>
              <a:rPr lang="en-US" sz="2400" dirty="0">
                <a:solidFill>
                  <a:schemeClr val="bg1"/>
                </a:solidFill>
                <a:latin typeface="Arial" panose="020B0604020202020204" pitchFamily="34" charset="0"/>
                <a:cs typeface="Arial" panose="020B0604020202020204" pitchFamily="34" charset="0"/>
              </a:rPr>
              <a:t>*This image was prepared for the movie, </a:t>
            </a:r>
            <a:r>
              <a:rPr lang="en-US" sz="2400" i="1" dirty="0">
                <a:solidFill>
                  <a:schemeClr val="bg1"/>
                </a:solidFill>
                <a:latin typeface="Arial" panose="020B0604020202020204" pitchFamily="34" charset="0"/>
                <a:cs typeface="Arial" panose="020B0604020202020204" pitchFamily="34" charset="0"/>
              </a:rPr>
              <a:t>JFK</a:t>
            </a:r>
          </a:p>
          <a:p>
            <a:pPr>
              <a:lnSpc>
                <a:spcPct val="90000"/>
              </a:lnSpc>
            </a:pPr>
            <a:endParaRPr lang="en-US" sz="1100" dirty="0">
              <a:solidFill>
                <a:schemeClr val="bg1"/>
              </a:solidFill>
            </a:endParaRPr>
          </a:p>
          <a:p>
            <a:pPr>
              <a:lnSpc>
                <a:spcPct val="90000"/>
              </a:lnSpc>
            </a:pPr>
            <a:endParaRPr lang="en-US" sz="1100" dirty="0">
              <a:solidFill>
                <a:schemeClr val="bg1"/>
              </a:solidFill>
            </a:endParaRPr>
          </a:p>
        </p:txBody>
      </p:sp>
      <p:grpSp>
        <p:nvGrpSpPr>
          <p:cNvPr id="79" name="Graphic 38">
            <a:extLst>
              <a:ext uri="{FF2B5EF4-FFF2-40B4-BE49-F238E27FC236}">
                <a16:creationId xmlns:a16="http://schemas.microsoft.com/office/drawing/2014/main" id="{F0E417D8-88AA-4184-A08D-DEF97C6C9E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5606" y="339532"/>
            <a:ext cx="1432689" cy="709660"/>
            <a:chOff x="2267504" y="2540250"/>
            <a:chExt cx="1990951" cy="739640"/>
          </a:xfrm>
          <a:solidFill>
            <a:schemeClr val="bg1"/>
          </a:solidFill>
        </p:grpSpPr>
        <p:sp>
          <p:nvSpPr>
            <p:cNvPr id="80" name="Freeform: Shape 79">
              <a:extLst>
                <a:ext uri="{FF2B5EF4-FFF2-40B4-BE49-F238E27FC236}">
                  <a16:creationId xmlns:a16="http://schemas.microsoft.com/office/drawing/2014/main" id="{FCB4E045-9FB0-41C4-AC74-479EA20D85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D21C7A48-09EB-4AF0-84CB-7EE408C2C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dirty="0"/>
            </a:p>
          </p:txBody>
        </p:sp>
      </p:grpSp>
      <p:pic>
        <p:nvPicPr>
          <p:cNvPr id="4098" name="Picture 2" descr="A dog lying on a bed&#10;&#10;Description automatically generated with low confidence"/>
          <p:cNvPicPr>
            <a:picLocks noChangeAspect="1" noChangeArrowheads="1"/>
          </p:cNvPicPr>
          <p:nvPr/>
        </p:nvPicPr>
        <p:blipFill rotWithShape="1">
          <a:blip r:embed="rId2" cstate="print"/>
          <a:srcRect l="18441" r="26688" b="-1"/>
          <a:stretch/>
        </p:blipFill>
        <p:spPr bwMode="auto">
          <a:xfrm>
            <a:off x="4769847" y="1231832"/>
            <a:ext cx="3817164" cy="4483168"/>
          </a:xfrm>
          <a:prstGeom prst="rect">
            <a:avLst/>
          </a:prstGeom>
          <a:noFill/>
          <a:ln w="57150">
            <a:solidFill>
              <a:srgbClr val="00B0F0"/>
            </a:solidFill>
          </a:ln>
        </p:spPr>
      </p:pic>
      <p:sp>
        <p:nvSpPr>
          <p:cNvPr id="83" name="Graphic 212">
            <a:extLst>
              <a:ext uri="{FF2B5EF4-FFF2-40B4-BE49-F238E27FC236}">
                <a16:creationId xmlns:a16="http://schemas.microsoft.com/office/drawing/2014/main" id="{63DD1BD1-81FE-4F15-A934-E9AE94AE94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3552" y="823301"/>
            <a:ext cx="497506" cy="663342"/>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85" name="Graphic 212">
            <a:extLst>
              <a:ext uri="{FF2B5EF4-FFF2-40B4-BE49-F238E27FC236}">
                <a16:creationId xmlns:a16="http://schemas.microsoft.com/office/drawing/2014/main" id="{4AF0D540-FCE1-4A05-A889-995E50EDE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3552" y="823301"/>
            <a:ext cx="497506" cy="663342"/>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87" name="Oval 86">
            <a:extLst>
              <a:ext uri="{FF2B5EF4-FFF2-40B4-BE49-F238E27FC236}">
                <a16:creationId xmlns:a16="http://schemas.microsoft.com/office/drawing/2014/main" id="{98815DD1-EC9D-4BE1-846B-8BEF57D398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96" y="4580404"/>
            <a:ext cx="304807" cy="406409"/>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9" name="Oval 88">
            <a:extLst>
              <a:ext uri="{FF2B5EF4-FFF2-40B4-BE49-F238E27FC236}">
                <a16:creationId xmlns:a16="http://schemas.microsoft.com/office/drawing/2014/main" id="{E5155E3F-4269-4EB6-A266-DF4A6B2AC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96" y="4580404"/>
            <a:ext cx="304807" cy="406409"/>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3C1D1FA3-6212-4B97-9B1E-C7F81247C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674189"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15" name="Freeform: Shape 14">
            <a:extLst>
              <a:ext uri="{FF2B5EF4-FFF2-40B4-BE49-F238E27FC236}">
                <a16:creationId xmlns:a16="http://schemas.microsoft.com/office/drawing/2014/main" id="{11C51958-04D4-4687-95A2-95DCDCF47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674189"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17" name="Freeform: Shape 16">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396390"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dirty="0"/>
          </a:p>
        </p:txBody>
      </p:sp>
      <p:sp>
        <p:nvSpPr>
          <p:cNvPr id="19" name="Freeform: Shape 18">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396390"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EE35E37D-FC8F-4058-8362-C76E761FE090}"/>
              </a:ext>
            </a:extLst>
          </p:cNvPr>
          <p:cNvSpPr>
            <a:spLocks noGrp="1"/>
          </p:cNvSpPr>
          <p:nvPr>
            <p:ph type="title"/>
          </p:nvPr>
        </p:nvSpPr>
        <p:spPr>
          <a:xfrm>
            <a:off x="395194" y="2361892"/>
            <a:ext cx="3657555" cy="1964502"/>
          </a:xfrm>
          <a:ln w="57150">
            <a:solidFill>
              <a:srgbClr val="C00000"/>
            </a:solidFill>
          </a:ln>
        </p:spPr>
        <p:txBody>
          <a:bodyPr anchor="b">
            <a:normAutofit fontScale="90000"/>
          </a:bodyPr>
          <a:lstStyle/>
          <a:p>
            <a:r>
              <a:rPr lang="en-US" dirty="0"/>
              <a:t>MANTIK: Robert Groden’s…</a:t>
            </a:r>
          </a:p>
        </p:txBody>
      </p:sp>
      <p:sp>
        <p:nvSpPr>
          <p:cNvPr id="8" name="Content Placeholder 7">
            <a:extLst>
              <a:ext uri="{FF2B5EF4-FFF2-40B4-BE49-F238E27FC236}">
                <a16:creationId xmlns:a16="http://schemas.microsoft.com/office/drawing/2014/main" id="{7FD0B520-9371-494E-81C1-D00A43F05CB8}"/>
              </a:ext>
            </a:extLst>
          </p:cNvPr>
          <p:cNvSpPr>
            <a:spLocks noGrp="1"/>
          </p:cNvSpPr>
          <p:nvPr>
            <p:ph idx="1"/>
          </p:nvPr>
        </p:nvSpPr>
        <p:spPr>
          <a:xfrm>
            <a:off x="427234" y="4975902"/>
            <a:ext cx="3689268" cy="1141950"/>
          </a:xfrm>
          <a:ln w="57150">
            <a:solidFill>
              <a:srgbClr val="C00000"/>
            </a:solidFill>
          </a:ln>
        </p:spPr>
        <p:txBody>
          <a:bodyPr>
            <a:normAutofit fontScale="77500" lnSpcReduction="20000"/>
          </a:bodyPr>
          <a:lstStyle/>
          <a:p>
            <a:pPr marL="0" indent="0">
              <a:buNone/>
            </a:pPr>
            <a:r>
              <a:rPr lang="en-US" dirty="0"/>
              <a:t>…reconstruction is fairly accurate. This is close to what Humes saw.</a:t>
            </a:r>
          </a:p>
        </p:txBody>
      </p:sp>
      <p:pic>
        <p:nvPicPr>
          <p:cNvPr id="4" name="Content Placeholder 3">
            <a:extLst>
              <a:ext uri="{FF2B5EF4-FFF2-40B4-BE49-F238E27FC236}">
                <a16:creationId xmlns:a16="http://schemas.microsoft.com/office/drawing/2014/main" id="{611001FF-2981-4EBD-9763-CC2A1A96ED80}"/>
              </a:ext>
            </a:extLst>
          </p:cNvPr>
          <p:cNvPicPr>
            <a:picLocks/>
          </p:cNvPicPr>
          <p:nvPr/>
        </p:nvPicPr>
        <p:blipFill>
          <a:blip r:embed="rId2" cstate="print"/>
          <a:stretch>
            <a:fillRect/>
          </a:stretch>
        </p:blipFill>
        <p:spPr>
          <a:xfrm rot="16200000">
            <a:off x="4174792" y="1043843"/>
            <a:ext cx="5015382" cy="4068566"/>
          </a:xfrm>
          <a:prstGeom prst="rect">
            <a:avLst/>
          </a:prstGeom>
          <a:ln w="57150">
            <a:solidFill>
              <a:srgbClr val="00B0F0"/>
            </a:solidFill>
          </a:ln>
        </p:spPr>
      </p:pic>
      <p:grpSp>
        <p:nvGrpSpPr>
          <p:cNvPr id="21"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21453" y="5987064"/>
            <a:ext cx="790849" cy="469689"/>
            <a:chOff x="9841624" y="4115729"/>
            <a:chExt cx="602169" cy="268223"/>
          </a:xfrm>
          <a:solidFill>
            <a:schemeClr val="bg1"/>
          </a:solidFill>
        </p:grpSpPr>
        <p:sp>
          <p:nvSpPr>
            <p:cNvPr id="22" name="Freeform: Shape 21">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934170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FC9674-B09E-44C0-8133-4FC2CB73C7CD}"/>
              </a:ext>
            </a:extLst>
          </p:cNvPr>
          <p:cNvSpPr>
            <a:spLocks noGrp="1"/>
          </p:cNvSpPr>
          <p:nvPr>
            <p:ph type="title"/>
          </p:nvPr>
        </p:nvSpPr>
        <p:spPr>
          <a:xfrm>
            <a:off x="238273" y="4450639"/>
            <a:ext cx="4705053" cy="2254961"/>
          </a:xfrm>
          <a:ln w="57150">
            <a:solidFill>
              <a:srgbClr val="C00000"/>
            </a:solidFill>
          </a:ln>
        </p:spPr>
        <p:txBody>
          <a:bodyPr vert="horz" lIns="91440" tIns="45720" rIns="91440" bIns="45720" rtlCol="0" anchor="t">
            <a:normAutofit fontScale="90000"/>
          </a:bodyPr>
          <a:lstStyle/>
          <a:p>
            <a:r>
              <a:rPr lang="en-US" sz="2800" kern="1200" dirty="0">
                <a:latin typeface="+mj-lt"/>
                <a:ea typeface="+mj-ea"/>
                <a:cs typeface="+mj-cs"/>
              </a:rPr>
              <a:t>Humes: I saw the back of the head, but—I did </a:t>
            </a:r>
            <a:r>
              <a:rPr lang="en-US" sz="2800" u="sng" kern="1200" dirty="0">
                <a:latin typeface="+mj-lt"/>
                <a:ea typeface="+mj-ea"/>
                <a:cs typeface="+mj-cs"/>
              </a:rPr>
              <a:t>not</a:t>
            </a:r>
            <a:r>
              <a:rPr lang="en-US" sz="2800" kern="1200" dirty="0">
                <a:latin typeface="+mj-lt"/>
                <a:ea typeface="+mj-ea"/>
                <a:cs typeface="+mj-cs"/>
              </a:rPr>
              <a:t> see the red spot, and I did not wash the hair. The large hole extended </a:t>
            </a:r>
            <a:r>
              <a:rPr lang="en-US" sz="2800" u="sng" kern="1200" dirty="0">
                <a:latin typeface="+mj-lt"/>
                <a:ea typeface="+mj-ea"/>
                <a:cs typeface="+mj-cs"/>
              </a:rPr>
              <a:t>into the occiput</a:t>
            </a:r>
            <a:r>
              <a:rPr lang="en-US" sz="2800" dirty="0"/>
              <a:t> (as I stated).</a:t>
            </a:r>
            <a:endParaRPr lang="en-US" sz="2800" kern="1200" dirty="0">
              <a:latin typeface="+mj-lt"/>
              <a:ea typeface="+mj-ea"/>
              <a:cs typeface="+mj-cs"/>
            </a:endParaRPr>
          </a:p>
        </p:txBody>
      </p:sp>
      <p:pic>
        <p:nvPicPr>
          <p:cNvPr id="5" name="Content Placeholder 4" descr="A collage of a person&#10;&#10;Description automatically generated with low confidence">
            <a:extLst>
              <a:ext uri="{FF2B5EF4-FFF2-40B4-BE49-F238E27FC236}">
                <a16:creationId xmlns:a16="http://schemas.microsoft.com/office/drawing/2014/main" id="{B7B00403-ADDC-4120-B6A1-C9E3114814F8}"/>
              </a:ext>
            </a:extLst>
          </p:cNvPr>
          <p:cNvPicPr>
            <a:picLocks noChangeAspect="1"/>
          </p:cNvPicPr>
          <p:nvPr/>
        </p:nvPicPr>
        <p:blipFill rotWithShape="1">
          <a:blip r:embed="rId2" cstate="print"/>
          <a:srcRect t="19599" b="21109"/>
          <a:stretch/>
        </p:blipFill>
        <p:spPr>
          <a:xfrm>
            <a:off x="-152400" y="152400"/>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a:ln w="76200">
            <a:solidFill>
              <a:srgbClr val="00B0F0"/>
            </a:solidFill>
          </a:ln>
        </p:spPr>
      </p:pic>
      <p:grpSp>
        <p:nvGrpSpPr>
          <p:cNvPr id="25" name="Group 24">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26" name="Freeform: Shape 25">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cstate="print">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0" name="Content Placeholder 19">
            <a:extLst>
              <a:ext uri="{FF2B5EF4-FFF2-40B4-BE49-F238E27FC236}">
                <a16:creationId xmlns:a16="http://schemas.microsoft.com/office/drawing/2014/main" id="{6D26E57E-CDF6-4A21-86A8-7DC2D7305C2C}"/>
              </a:ext>
            </a:extLst>
          </p:cNvPr>
          <p:cNvSpPr>
            <a:spLocks noGrp="1"/>
          </p:cNvSpPr>
          <p:nvPr>
            <p:ph idx="1"/>
          </p:nvPr>
        </p:nvSpPr>
        <p:spPr>
          <a:xfrm>
            <a:off x="5207666" y="4724400"/>
            <a:ext cx="3561160" cy="1195478"/>
          </a:xfrm>
          <a:ln w="57150">
            <a:solidFill>
              <a:srgbClr val="C00000"/>
            </a:solidFill>
          </a:ln>
        </p:spPr>
        <p:txBody>
          <a:bodyPr>
            <a:normAutofit/>
          </a:bodyPr>
          <a:lstStyle/>
          <a:p>
            <a:pPr marL="0" indent="0">
              <a:buNone/>
            </a:pPr>
            <a:r>
              <a:rPr lang="en-US" sz="2400" dirty="0">
                <a:solidFill>
                  <a:schemeClr val="tx1">
                    <a:alpha val="80000"/>
                  </a:schemeClr>
                </a:solidFill>
              </a:rPr>
              <a:t>MANTIK: You can do your own stereo viewing with these two images!</a:t>
            </a:r>
          </a:p>
        </p:txBody>
      </p:sp>
      <p:cxnSp>
        <p:nvCxnSpPr>
          <p:cNvPr id="7" name="Straight Arrow Connector 6">
            <a:extLst>
              <a:ext uri="{FF2B5EF4-FFF2-40B4-BE49-F238E27FC236}">
                <a16:creationId xmlns:a16="http://schemas.microsoft.com/office/drawing/2014/main" id="{0B9BB21D-0AF4-40A4-9072-505F497A9E54}"/>
              </a:ext>
            </a:extLst>
          </p:cNvPr>
          <p:cNvCxnSpPr>
            <a:cxnSpLocks/>
          </p:cNvCxnSpPr>
          <p:nvPr/>
        </p:nvCxnSpPr>
        <p:spPr>
          <a:xfrm flipH="1">
            <a:off x="1447800" y="152400"/>
            <a:ext cx="457200" cy="7620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2DA49FE-5FF5-4AAE-86F1-D787B54367A1}"/>
              </a:ext>
            </a:extLst>
          </p:cNvPr>
          <p:cNvSpPr txBox="1"/>
          <p:nvPr/>
        </p:nvSpPr>
        <p:spPr>
          <a:xfrm>
            <a:off x="1219200" y="73716"/>
            <a:ext cx="1371600" cy="369332"/>
          </a:xfrm>
          <a:prstGeom prst="rect">
            <a:avLst/>
          </a:prstGeom>
          <a:solidFill>
            <a:schemeClr val="bg1">
              <a:lumMod val="85000"/>
            </a:schemeClr>
          </a:solidFill>
          <a:ln>
            <a:solidFill>
              <a:schemeClr val="tx1"/>
            </a:solidFill>
          </a:ln>
        </p:spPr>
        <p:txBody>
          <a:bodyPr wrap="square" rtlCol="0">
            <a:spAutoFit/>
          </a:bodyPr>
          <a:lstStyle/>
          <a:p>
            <a:r>
              <a:rPr lang="en-US" dirty="0"/>
              <a:t>Red Spot</a:t>
            </a:r>
          </a:p>
        </p:txBody>
      </p:sp>
    </p:spTree>
    <p:extLst>
      <p:ext uri="{BB962C8B-B14F-4D97-AF65-F5344CB8AC3E}">
        <p14:creationId xmlns:p14="http://schemas.microsoft.com/office/powerpoint/2010/main" val="339694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F809C-AA72-4DEF-B16D-2044973FE28D}"/>
              </a:ext>
            </a:extLst>
          </p:cNvPr>
          <p:cNvSpPr>
            <a:spLocks noGrp="1"/>
          </p:cNvSpPr>
          <p:nvPr>
            <p:ph type="title"/>
          </p:nvPr>
        </p:nvSpPr>
        <p:spPr>
          <a:xfrm>
            <a:off x="457200" y="274638"/>
            <a:ext cx="8229600" cy="1401762"/>
          </a:xfrm>
          <a:ln w="38100">
            <a:solidFill>
              <a:schemeClr val="tx1"/>
            </a:solidFill>
          </a:ln>
        </p:spPr>
        <p:txBody>
          <a:bodyPr>
            <a:normAutofit/>
          </a:bodyPr>
          <a:lstStyle/>
          <a:p>
            <a:r>
              <a:rPr lang="en-US" dirty="0"/>
              <a:t>Mantik: A Common Myth</a:t>
            </a:r>
          </a:p>
        </p:txBody>
      </p:sp>
      <p:sp>
        <p:nvSpPr>
          <p:cNvPr id="3" name="Content Placeholder 2">
            <a:extLst>
              <a:ext uri="{FF2B5EF4-FFF2-40B4-BE49-F238E27FC236}">
                <a16:creationId xmlns:a16="http://schemas.microsoft.com/office/drawing/2014/main" id="{F71C86AF-78C0-4AD4-840D-13F05D943069}"/>
              </a:ext>
            </a:extLst>
          </p:cNvPr>
          <p:cNvSpPr>
            <a:spLocks noGrp="1"/>
          </p:cNvSpPr>
          <p:nvPr>
            <p:ph idx="1"/>
          </p:nvPr>
        </p:nvSpPr>
        <p:spPr>
          <a:xfrm>
            <a:off x="472611" y="2007741"/>
            <a:ext cx="8229600" cy="4525963"/>
          </a:xfrm>
          <a:ln w="57150">
            <a:solidFill>
              <a:schemeClr val="tx1"/>
            </a:solidFill>
          </a:ln>
        </p:spPr>
        <p:txBody>
          <a:bodyPr>
            <a:normAutofit fontScale="92500" lnSpcReduction="20000"/>
          </a:bodyPr>
          <a:lstStyle/>
          <a:p>
            <a:r>
              <a:rPr lang="en-US" dirty="0"/>
              <a:t>Contrary to a common myth, the scalp was </a:t>
            </a:r>
            <a:r>
              <a:rPr lang="en-US" u="sng" dirty="0"/>
              <a:t>not</a:t>
            </a:r>
            <a:r>
              <a:rPr lang="en-US" dirty="0"/>
              <a:t> being stretched over a gaping hole here.</a:t>
            </a:r>
          </a:p>
          <a:p>
            <a:r>
              <a:rPr lang="en-US" dirty="0"/>
              <a:t>I know that from my stereo viewing at the Archives—the image is not 3D, as it should be. It is only 2D—because the same fake image was inserted into </a:t>
            </a:r>
            <a:r>
              <a:rPr lang="en-US" u="sng" dirty="0"/>
              <a:t>each</a:t>
            </a:r>
            <a:r>
              <a:rPr lang="en-US" dirty="0"/>
              <a:t> member of the paired photographs shown here. Look for yourself!</a:t>
            </a:r>
          </a:p>
          <a:p>
            <a:r>
              <a:rPr lang="en-US" dirty="0"/>
              <a:t>The pathologists were unable to completely cover the defect with the scalp—as they themselves admitted. </a:t>
            </a:r>
          </a:p>
        </p:txBody>
      </p:sp>
    </p:spTree>
    <p:extLst>
      <p:ext uri="{BB962C8B-B14F-4D97-AF65-F5344CB8AC3E}">
        <p14:creationId xmlns:p14="http://schemas.microsoft.com/office/powerpoint/2010/main" val="3061664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08630-9ABB-4C63-9A5A-BF99C758A728}"/>
              </a:ext>
            </a:extLst>
          </p:cNvPr>
          <p:cNvPicPr>
            <a:picLocks noChangeAspect="1"/>
          </p:cNvPicPr>
          <p:nvPr/>
        </p:nvPicPr>
        <p:blipFill>
          <a:blip r:embed="rId2" cstate="print"/>
          <a:stretch>
            <a:fillRect/>
          </a:stretch>
        </p:blipFill>
        <p:spPr>
          <a:xfrm>
            <a:off x="0" y="-23222"/>
            <a:ext cx="9144000" cy="690444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886" y="163230"/>
            <a:ext cx="8305800" cy="1325563"/>
          </a:xfrm>
          <a:ln w="38100">
            <a:solidFill>
              <a:schemeClr val="tx1"/>
            </a:solidFill>
          </a:ln>
        </p:spPr>
        <p:txBody>
          <a:bodyPr>
            <a:noAutofit/>
          </a:bodyPr>
          <a:lstStyle/>
          <a:p>
            <a:r>
              <a:rPr lang="en-US" sz="2400" dirty="0"/>
              <a:t>Humes: In the posterior skull I originally identify a portion of a bullet entry hole, several centimeters (2.5) to the right and “</a:t>
            </a:r>
            <a:r>
              <a:rPr lang="en-US" sz="2400" u="sng" dirty="0"/>
              <a:t>slightly</a:t>
            </a:r>
            <a:r>
              <a:rPr lang="en-US" sz="2400" dirty="0"/>
              <a:t>” above the external occipital protuberance (EOP).</a:t>
            </a:r>
          </a:p>
        </p:txBody>
      </p:sp>
      <p:pic>
        <p:nvPicPr>
          <p:cNvPr id="24" name="Content Placeholder 23">
            <a:extLst>
              <a:ext uri="{FF2B5EF4-FFF2-40B4-BE49-F238E27FC236}">
                <a16:creationId xmlns:a16="http://schemas.microsoft.com/office/drawing/2014/main" id="{240EAE3D-A61A-40D6-A4EE-EDFADB653FCC}"/>
              </a:ext>
            </a:extLst>
          </p:cNvPr>
          <p:cNvPicPr>
            <a:picLocks noGrp="1" noChangeAspect="1"/>
          </p:cNvPicPr>
          <p:nvPr>
            <p:ph idx="1"/>
          </p:nvPr>
        </p:nvPicPr>
        <p:blipFill>
          <a:blip r:embed="rId2" cstate="print"/>
          <a:stretch>
            <a:fillRect/>
          </a:stretch>
        </p:blipFill>
        <p:spPr>
          <a:xfrm>
            <a:off x="1978351" y="1752600"/>
            <a:ext cx="5438871" cy="4942170"/>
          </a:xfrm>
          <a:ln w="76200">
            <a:solidFill>
              <a:srgbClr val="00B0F0"/>
            </a:solidFill>
          </a:ln>
        </p:spPr>
      </p:pic>
      <p:sp>
        <p:nvSpPr>
          <p:cNvPr id="4" name="Oval 3"/>
          <p:cNvSpPr/>
          <p:nvPr/>
        </p:nvSpPr>
        <p:spPr>
          <a:xfrm>
            <a:off x="5257800" y="4343400"/>
            <a:ext cx="228600" cy="228600"/>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5105400" y="2286000"/>
            <a:ext cx="228600" cy="228600"/>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4419600" y="4572000"/>
            <a:ext cx="228600" cy="228600"/>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3142-D0B2-4AAD-915C-192F9175B7FD}"/>
              </a:ext>
            </a:extLst>
          </p:cNvPr>
          <p:cNvSpPr>
            <a:spLocks noGrp="1"/>
          </p:cNvSpPr>
          <p:nvPr>
            <p:ph type="title"/>
          </p:nvPr>
        </p:nvSpPr>
        <p:spPr>
          <a:xfrm>
            <a:off x="457200" y="990600"/>
            <a:ext cx="8229600" cy="1143000"/>
          </a:xfrm>
          <a:ln w="38100">
            <a:solidFill>
              <a:schemeClr val="tx1"/>
            </a:solidFill>
          </a:ln>
        </p:spPr>
        <p:txBody>
          <a:bodyPr>
            <a:normAutofit fontScale="90000"/>
          </a:bodyPr>
          <a:lstStyle/>
          <a:p>
            <a:r>
              <a:rPr lang="en-US" dirty="0"/>
              <a:t>Humes: I invented a new definition!</a:t>
            </a:r>
          </a:p>
        </p:txBody>
      </p:sp>
      <p:sp>
        <p:nvSpPr>
          <p:cNvPr id="3" name="Content Placeholder 2">
            <a:extLst>
              <a:ext uri="{FF2B5EF4-FFF2-40B4-BE49-F238E27FC236}">
                <a16:creationId xmlns:a16="http://schemas.microsoft.com/office/drawing/2014/main" id="{C7075AE1-5ED5-433E-887E-E5886CAA2629}"/>
              </a:ext>
            </a:extLst>
          </p:cNvPr>
          <p:cNvSpPr>
            <a:spLocks noGrp="1"/>
          </p:cNvSpPr>
          <p:nvPr>
            <p:ph idx="1"/>
          </p:nvPr>
        </p:nvSpPr>
        <p:spPr>
          <a:xfrm>
            <a:off x="1676400" y="3352800"/>
            <a:ext cx="5562600" cy="1752601"/>
          </a:xfrm>
          <a:ln w="57150">
            <a:solidFill>
              <a:schemeClr val="tx1"/>
            </a:solidFill>
          </a:ln>
        </p:spPr>
        <p:txBody>
          <a:bodyPr/>
          <a:lstStyle/>
          <a:p>
            <a:pPr marL="0" indent="0">
              <a:buNone/>
            </a:pPr>
            <a:endParaRPr lang="en-US" dirty="0"/>
          </a:p>
          <a:p>
            <a:pPr marL="0" indent="0">
              <a:buNone/>
            </a:pPr>
            <a:r>
              <a:rPr lang="en-US" dirty="0"/>
              <a:t>         “Slightly” </a:t>
            </a:r>
            <a:r>
              <a:rPr lang="en-US" b="0" i="0" dirty="0">
                <a:solidFill>
                  <a:srgbClr val="202124"/>
                </a:solidFill>
                <a:effectLst/>
                <a:latin typeface="Roboto"/>
              </a:rPr>
              <a:t>≡</a:t>
            </a:r>
            <a:r>
              <a:rPr lang="en-US" dirty="0"/>
              <a:t> 4 inches</a:t>
            </a:r>
          </a:p>
        </p:txBody>
      </p:sp>
    </p:spTree>
    <p:extLst>
      <p:ext uri="{BB962C8B-B14F-4D97-AF65-F5344CB8AC3E}">
        <p14:creationId xmlns:p14="http://schemas.microsoft.com/office/powerpoint/2010/main" val="3867056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459AE-1081-4764-9BDC-02369219E633}"/>
              </a:ext>
            </a:extLst>
          </p:cNvPr>
          <p:cNvSpPr>
            <a:spLocks noGrp="1"/>
          </p:cNvSpPr>
          <p:nvPr>
            <p:ph type="title"/>
          </p:nvPr>
        </p:nvSpPr>
        <p:spPr>
          <a:solidFill>
            <a:srgbClr val="FFFF00"/>
          </a:solidFill>
          <a:ln w="38100">
            <a:solidFill>
              <a:schemeClr val="tx1"/>
            </a:solidFill>
          </a:ln>
        </p:spPr>
        <p:txBody>
          <a:bodyPr/>
          <a:lstStyle/>
          <a:p>
            <a:r>
              <a:rPr lang="en-US" dirty="0"/>
              <a:t>Humes: I see the AP Skull X-ray</a:t>
            </a:r>
          </a:p>
        </p:txBody>
      </p:sp>
      <p:sp>
        <p:nvSpPr>
          <p:cNvPr id="3" name="Text Placeholder 2">
            <a:extLst>
              <a:ext uri="{FF2B5EF4-FFF2-40B4-BE49-F238E27FC236}">
                <a16:creationId xmlns:a16="http://schemas.microsoft.com/office/drawing/2014/main" id="{E32432A2-68F1-4F1A-BFE6-AE6DE5869574}"/>
              </a:ext>
            </a:extLst>
          </p:cNvPr>
          <p:cNvSpPr>
            <a:spLocks noGrp="1"/>
          </p:cNvSpPr>
          <p:nvPr>
            <p:ph type="body" idx="1"/>
          </p:nvPr>
        </p:nvSpPr>
        <p:spPr>
          <a:xfrm>
            <a:off x="609600" y="1676399"/>
            <a:ext cx="3356670" cy="498476"/>
          </a:xfrm>
          <a:solidFill>
            <a:schemeClr val="accent3">
              <a:lumMod val="60000"/>
              <a:lumOff val="40000"/>
            </a:schemeClr>
          </a:solidFill>
          <a:ln w="38100">
            <a:solidFill>
              <a:schemeClr val="tx1"/>
            </a:solidFill>
          </a:ln>
        </p:spPr>
        <p:txBody>
          <a:bodyPr>
            <a:normAutofit/>
          </a:bodyPr>
          <a:lstStyle/>
          <a:p>
            <a:r>
              <a:rPr lang="en-US" dirty="0"/>
              <a:t>     I recall this image</a:t>
            </a:r>
          </a:p>
        </p:txBody>
      </p:sp>
      <p:pic>
        <p:nvPicPr>
          <p:cNvPr id="8" name="Content Placeholder 7">
            <a:extLst>
              <a:ext uri="{FF2B5EF4-FFF2-40B4-BE49-F238E27FC236}">
                <a16:creationId xmlns:a16="http://schemas.microsoft.com/office/drawing/2014/main" id="{C710DE11-B115-4D05-B51B-AF604D40E1DC}"/>
              </a:ext>
            </a:extLst>
          </p:cNvPr>
          <p:cNvPicPr>
            <a:picLocks noGrp="1" noChangeAspect="1"/>
          </p:cNvPicPr>
          <p:nvPr>
            <p:ph sz="half" idx="2"/>
          </p:nvPr>
        </p:nvPicPr>
        <p:blipFill>
          <a:blip r:embed="rId3" cstate="print"/>
          <a:stretch>
            <a:fillRect/>
          </a:stretch>
        </p:blipFill>
        <p:spPr>
          <a:xfrm>
            <a:off x="76200" y="2292350"/>
            <a:ext cx="4444428" cy="3570270"/>
          </a:xfrm>
          <a:solidFill>
            <a:schemeClr val="accent3">
              <a:lumMod val="60000"/>
              <a:lumOff val="40000"/>
            </a:schemeClr>
          </a:solidFill>
        </p:spPr>
      </p:pic>
      <p:sp>
        <p:nvSpPr>
          <p:cNvPr id="5" name="Text Placeholder 4">
            <a:extLst>
              <a:ext uri="{FF2B5EF4-FFF2-40B4-BE49-F238E27FC236}">
                <a16:creationId xmlns:a16="http://schemas.microsoft.com/office/drawing/2014/main" id="{E4C9B311-C439-4CA0-B16F-48AFA744DA39}"/>
              </a:ext>
            </a:extLst>
          </p:cNvPr>
          <p:cNvSpPr>
            <a:spLocks noGrp="1"/>
          </p:cNvSpPr>
          <p:nvPr>
            <p:ph type="body" sz="quarter" idx="3"/>
          </p:nvPr>
        </p:nvSpPr>
        <p:spPr>
          <a:xfrm>
            <a:off x="4591882" y="1676399"/>
            <a:ext cx="4415730" cy="498475"/>
          </a:xfrm>
          <a:solidFill>
            <a:schemeClr val="accent3">
              <a:lumMod val="60000"/>
              <a:lumOff val="40000"/>
            </a:schemeClr>
          </a:solidFill>
          <a:ln w="38100">
            <a:solidFill>
              <a:srgbClr val="00B0F0"/>
            </a:solidFill>
          </a:ln>
        </p:spPr>
        <p:txBody>
          <a:bodyPr>
            <a:normAutofit fontScale="85000" lnSpcReduction="10000"/>
          </a:bodyPr>
          <a:lstStyle/>
          <a:p>
            <a:r>
              <a:rPr lang="en-US" dirty="0"/>
              <a:t>But I did not see that 6.5 mm thing</a:t>
            </a:r>
          </a:p>
        </p:txBody>
      </p:sp>
      <p:sp>
        <p:nvSpPr>
          <p:cNvPr id="11" name="Content Placeholder 10">
            <a:extLst>
              <a:ext uri="{FF2B5EF4-FFF2-40B4-BE49-F238E27FC236}">
                <a16:creationId xmlns:a16="http://schemas.microsoft.com/office/drawing/2014/main" id="{9D311A62-B429-454C-A12F-AD396451DF92}"/>
              </a:ext>
            </a:extLst>
          </p:cNvPr>
          <p:cNvSpPr>
            <a:spLocks noGrp="1"/>
          </p:cNvSpPr>
          <p:nvPr>
            <p:ph sz="quarter" idx="4"/>
          </p:nvPr>
        </p:nvSpPr>
        <p:spPr/>
        <p:txBody>
          <a:bodyPr/>
          <a:lstStyle/>
          <a:p>
            <a:pPr marL="0" indent="0">
              <a:buNone/>
            </a:pPr>
            <a:endParaRPr lang="en-US" dirty="0"/>
          </a:p>
        </p:txBody>
      </p:sp>
      <p:pic>
        <p:nvPicPr>
          <p:cNvPr id="13" name="Picture 12">
            <a:extLst>
              <a:ext uri="{FF2B5EF4-FFF2-40B4-BE49-F238E27FC236}">
                <a16:creationId xmlns:a16="http://schemas.microsoft.com/office/drawing/2014/main" id="{B6A67079-73BE-43EA-B39B-363A65E2DE7C}"/>
              </a:ext>
            </a:extLst>
          </p:cNvPr>
          <p:cNvPicPr>
            <a:picLocks noChangeAspect="1"/>
          </p:cNvPicPr>
          <p:nvPr/>
        </p:nvPicPr>
        <p:blipFill>
          <a:blip r:embed="rId4" cstate="print"/>
          <a:stretch>
            <a:fillRect/>
          </a:stretch>
        </p:blipFill>
        <p:spPr>
          <a:xfrm>
            <a:off x="4648200" y="2292350"/>
            <a:ext cx="4415730" cy="3651250"/>
          </a:xfrm>
          <a:prstGeom prst="rect">
            <a:avLst/>
          </a:prstGeom>
        </p:spPr>
      </p:pic>
      <p:cxnSp>
        <p:nvCxnSpPr>
          <p:cNvPr id="6" name="Straight Arrow Connector 5">
            <a:extLst>
              <a:ext uri="{FF2B5EF4-FFF2-40B4-BE49-F238E27FC236}">
                <a16:creationId xmlns:a16="http://schemas.microsoft.com/office/drawing/2014/main" id="{D7E45504-969D-463F-A977-D02E7866A174}"/>
              </a:ext>
            </a:extLst>
          </p:cNvPr>
          <p:cNvCxnSpPr>
            <a:cxnSpLocks/>
          </p:cNvCxnSpPr>
          <p:nvPr/>
        </p:nvCxnSpPr>
        <p:spPr>
          <a:xfrm>
            <a:off x="1371600" y="4343400"/>
            <a:ext cx="381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3C60CC8-E269-465C-8013-373E05CC1F3E}"/>
              </a:ext>
            </a:extLst>
          </p:cNvPr>
          <p:cNvSpPr txBox="1"/>
          <p:nvPr/>
        </p:nvSpPr>
        <p:spPr>
          <a:xfrm>
            <a:off x="76201" y="5934670"/>
            <a:ext cx="4419600" cy="923330"/>
          </a:xfrm>
          <a:prstGeom prst="rect">
            <a:avLst/>
          </a:prstGeom>
          <a:solidFill>
            <a:schemeClr val="accent3">
              <a:lumMod val="60000"/>
              <a:lumOff val="40000"/>
            </a:schemeClr>
          </a:solidFill>
          <a:ln w="38100">
            <a:solidFill>
              <a:schemeClr val="tx1"/>
            </a:solidFill>
          </a:ln>
        </p:spPr>
        <p:txBody>
          <a:bodyPr wrap="square" rtlCol="0">
            <a:spAutoFit/>
          </a:bodyPr>
          <a:lstStyle/>
          <a:p>
            <a:r>
              <a:rPr lang="en-US" dirty="0"/>
              <a:t>MANTIK: The </a:t>
            </a:r>
            <a:r>
              <a:rPr lang="en-US" dirty="0">
                <a:solidFill>
                  <a:srgbClr val="FF0000"/>
                </a:solidFill>
              </a:rPr>
              <a:t>red</a:t>
            </a:r>
            <a:r>
              <a:rPr lang="en-US" dirty="0"/>
              <a:t> arrow identifies the fragment (at the back of the skull) cited by FBI agents Sibert and O’Neill.</a:t>
            </a:r>
          </a:p>
        </p:txBody>
      </p:sp>
      <p:sp>
        <p:nvSpPr>
          <p:cNvPr id="10" name="5-Point Star 9"/>
          <p:cNvSpPr/>
          <p:nvPr/>
        </p:nvSpPr>
        <p:spPr>
          <a:xfrm>
            <a:off x="8534400" y="6248400"/>
            <a:ext cx="228600" cy="22860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9404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609600"/>
            <a:ext cx="7772400" cy="1470025"/>
          </a:xfrm>
          <a:solidFill>
            <a:srgbClr val="FFFF00"/>
          </a:solidFill>
          <a:ln w="38100">
            <a:solidFill>
              <a:schemeClr val="tx1"/>
            </a:solidFill>
          </a:ln>
        </p:spPr>
        <p:txBody>
          <a:bodyPr>
            <a:normAutofit/>
          </a:bodyPr>
          <a:lstStyle/>
          <a:p>
            <a:r>
              <a:rPr lang="en-US" sz="4000" dirty="0"/>
              <a:t>Humes: I see the throat wound</a:t>
            </a:r>
          </a:p>
        </p:txBody>
      </p:sp>
      <p:sp>
        <p:nvSpPr>
          <p:cNvPr id="3" name="Subtitle 2"/>
          <p:cNvSpPr>
            <a:spLocks noGrp="1"/>
          </p:cNvSpPr>
          <p:nvPr>
            <p:ph type="subTitle" idx="1"/>
          </p:nvPr>
        </p:nvSpPr>
        <p:spPr>
          <a:xfrm>
            <a:off x="1524000" y="2514600"/>
            <a:ext cx="6324600" cy="2895600"/>
          </a:xfrm>
        </p:spPr>
        <p:txBody>
          <a:bodyPr/>
          <a:lstStyle/>
          <a:p>
            <a:endParaRPr lang="en-US" dirty="0"/>
          </a:p>
        </p:txBody>
      </p:sp>
      <p:pic>
        <p:nvPicPr>
          <p:cNvPr id="6148" name="Picture 4"/>
          <p:cNvPicPr>
            <a:picLocks noChangeAspect="1" noChangeArrowheads="1"/>
          </p:cNvPicPr>
          <p:nvPr/>
        </p:nvPicPr>
        <p:blipFill>
          <a:blip r:embed="rId2" cstate="print"/>
          <a:srcRect/>
          <a:stretch>
            <a:fillRect/>
          </a:stretch>
        </p:blipFill>
        <p:spPr bwMode="auto">
          <a:xfrm>
            <a:off x="1524000" y="2514600"/>
            <a:ext cx="6348847" cy="2909888"/>
          </a:xfrm>
          <a:prstGeom prst="rect">
            <a:avLst/>
          </a:prstGeom>
          <a:noFill/>
          <a:ln w="76200">
            <a:solidFill>
              <a:srgbClr val="00B0F0"/>
            </a:solid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Background pattern&#10;&#10;Description automatically generated">
            <a:extLst>
              <a:ext uri="{FF2B5EF4-FFF2-40B4-BE49-F238E27FC236}">
                <a16:creationId xmlns:a16="http://schemas.microsoft.com/office/drawing/2014/main" id="{18ADAA63-38A5-4896-A697-A6894822A719}"/>
              </a:ext>
            </a:extLst>
          </p:cNvPr>
          <p:cNvPicPr>
            <a:picLocks noChangeAspect="1"/>
          </p:cNvPicPr>
          <p:nvPr/>
        </p:nvPicPr>
        <p:blipFill rotWithShape="1">
          <a:blip r:embed="rId3" cstate="print">
            <a:alphaModFix amt="35000"/>
          </a:blip>
          <a:srcRect l="15131" r="11844"/>
          <a:stretch/>
        </p:blipFill>
        <p:spPr>
          <a:xfrm>
            <a:off x="-3182" y="10"/>
            <a:ext cx="9147182" cy="6857990"/>
          </a:xfrm>
          <a:prstGeom prst="rect">
            <a:avLst/>
          </a:prstGeom>
        </p:spPr>
      </p:pic>
      <p:sp>
        <p:nvSpPr>
          <p:cNvPr id="2" name="Title 1">
            <a:extLst>
              <a:ext uri="{FF2B5EF4-FFF2-40B4-BE49-F238E27FC236}">
                <a16:creationId xmlns:a16="http://schemas.microsoft.com/office/drawing/2014/main" id="{4B16FEC5-9FB2-4D69-8E01-4F5A6E96FA30}"/>
              </a:ext>
            </a:extLst>
          </p:cNvPr>
          <p:cNvSpPr>
            <a:spLocks noGrp="1"/>
          </p:cNvSpPr>
          <p:nvPr>
            <p:ph type="title"/>
          </p:nvPr>
        </p:nvSpPr>
        <p:spPr>
          <a:xfrm>
            <a:off x="482600" y="321734"/>
            <a:ext cx="8178799" cy="1135737"/>
          </a:xfrm>
          <a:ln w="57150">
            <a:solidFill>
              <a:srgbClr val="C00000"/>
            </a:solidFill>
          </a:ln>
        </p:spPr>
        <p:txBody>
          <a:bodyPr>
            <a:normAutofit/>
          </a:bodyPr>
          <a:lstStyle/>
          <a:p>
            <a:r>
              <a:rPr lang="en-US" sz="3200" dirty="0">
                <a:solidFill>
                  <a:schemeClr val="bg1"/>
                </a:solidFill>
                <a:latin typeface="+mn-lt"/>
              </a:rPr>
              <a:t>Near the throat, I (Humes) note tissue damage…</a:t>
            </a:r>
          </a:p>
        </p:txBody>
      </p:sp>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1FD53F93-8551-4236-B7BA-C8698808A12B}"/>
              </a:ext>
            </a:extLst>
          </p:cNvPr>
          <p:cNvGraphicFramePr>
            <a:graphicFrameLocks noGrp="1"/>
          </p:cNvGraphicFramePr>
          <p:nvPr>
            <p:ph idx="1"/>
            <p:extLst>
              <p:ext uri="{D42A27DB-BD31-4B8C-83A1-F6EECF244321}">
                <p14:modId xmlns:p14="http://schemas.microsoft.com/office/powerpoint/2010/main" val="3538724005"/>
              </p:ext>
            </p:extLst>
          </p:nvPr>
        </p:nvGraphicFramePr>
        <p:xfrm>
          <a:off x="482601" y="1676400"/>
          <a:ext cx="7899399" cy="41909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5-Point Star 10"/>
          <p:cNvSpPr/>
          <p:nvPr/>
        </p:nvSpPr>
        <p:spPr>
          <a:xfrm>
            <a:off x="8534400" y="6248400"/>
            <a:ext cx="381000" cy="4572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5874734"/>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333E4-7B50-4D04-8EFB-5DE123A33A8F}"/>
              </a:ext>
            </a:extLst>
          </p:cNvPr>
          <p:cNvSpPr>
            <a:spLocks noGrp="1"/>
          </p:cNvSpPr>
          <p:nvPr>
            <p:ph type="title"/>
          </p:nvPr>
        </p:nvSpPr>
        <p:spPr>
          <a:xfrm>
            <a:off x="228600" y="1037690"/>
            <a:ext cx="3505200" cy="4982110"/>
          </a:xfrm>
          <a:ln w="38100">
            <a:solidFill>
              <a:schemeClr val="tx1"/>
            </a:solidFill>
          </a:ln>
        </p:spPr>
        <p:txBody>
          <a:bodyPr>
            <a:noAutofit/>
          </a:bodyPr>
          <a:lstStyle/>
          <a:p>
            <a:r>
              <a:rPr lang="en-US" sz="2400" dirty="0"/>
              <a:t>MANTIK: 1977, Boswell had an epiphany for the HSCA.  He raised the back wound (from the 7x4 mm site) into the neck, as shown here by the red arrow. Gerald R. Ford concurred with this. Even though he was not at the autopsy, Ford nevertheless claimed to know this.</a:t>
            </a:r>
          </a:p>
        </p:txBody>
      </p:sp>
      <p:pic>
        <p:nvPicPr>
          <p:cNvPr id="5" name="Content Placeholder 4">
            <a:extLst>
              <a:ext uri="{FF2B5EF4-FFF2-40B4-BE49-F238E27FC236}">
                <a16:creationId xmlns:a16="http://schemas.microsoft.com/office/drawing/2014/main" id="{F5CFD1AD-5567-4618-802B-6745ADCE2182}"/>
              </a:ext>
            </a:extLst>
          </p:cNvPr>
          <p:cNvPicPr>
            <a:picLocks noGrp="1" noChangeAspect="1"/>
          </p:cNvPicPr>
          <p:nvPr>
            <p:ph idx="1"/>
          </p:nvPr>
        </p:nvPicPr>
        <p:blipFill>
          <a:blip r:embed="rId2" cstate="print"/>
          <a:stretch>
            <a:fillRect/>
          </a:stretch>
        </p:blipFill>
        <p:spPr>
          <a:xfrm>
            <a:off x="3984206" y="214593"/>
            <a:ext cx="4854994" cy="6428814"/>
          </a:xfrm>
          <a:ln w="76200">
            <a:solidFill>
              <a:srgbClr val="00B0F0"/>
            </a:solidFill>
          </a:ln>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0E433F5E-F60F-47B7-B03D-4241B6FE76F6}"/>
                  </a:ext>
                </a:extLst>
              </p14:cNvPr>
              <p14:cNvContentPartPr/>
              <p14:nvPr/>
            </p14:nvContentPartPr>
            <p14:xfrm>
              <a:off x="11721990" y="2048964"/>
              <a:ext cx="360" cy="360"/>
            </p14:xfrm>
          </p:contentPart>
        </mc:Choice>
        <mc:Fallback xmlns="">
          <p:pic>
            <p:nvPicPr>
              <p:cNvPr id="8" name="Ink 7">
                <a:extLst>
                  <a:ext uri="{FF2B5EF4-FFF2-40B4-BE49-F238E27FC236}">
                    <a16:creationId xmlns:a16="http://schemas.microsoft.com/office/drawing/2014/main" xmlns="" id="{0E433F5E-F60F-47B7-B03D-4241B6FE76F6}"/>
                  </a:ext>
                </a:extLst>
              </p:cNvPr>
              <p:cNvPicPr/>
              <p:nvPr/>
            </p:nvPicPr>
            <p:blipFill>
              <a:blip r:embed="rId8" cstate="print"/>
              <a:stretch>
                <a:fillRect/>
              </a:stretch>
            </p:blipFill>
            <p:spPr>
              <a:xfrm>
                <a:off x="11667990" y="1940964"/>
                <a:ext cx="108000" cy="216000"/>
              </a:xfrm>
              <a:prstGeom prst="rect">
                <a:avLst/>
              </a:prstGeom>
            </p:spPr>
          </p:pic>
        </mc:Fallback>
      </mc:AlternateContent>
      <p:sp>
        <p:nvSpPr>
          <p:cNvPr id="7" name="Rounded Rectangle 6"/>
          <p:cNvSpPr/>
          <p:nvPr/>
        </p:nvSpPr>
        <p:spPr>
          <a:xfrm>
            <a:off x="5715000" y="1447800"/>
            <a:ext cx="2667000" cy="457200"/>
          </a:xfrm>
          <a:prstGeom prst="round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0330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F0654CD1-1DC6-4913-AAC7-B4B6758CFF77}"/>
              </a:ext>
            </a:extLst>
          </p:cNvPr>
          <p:cNvSpPr/>
          <p:nvPr/>
        </p:nvSpPr>
        <p:spPr>
          <a:xfrm>
            <a:off x="6445182" y="2590800"/>
            <a:ext cx="412818" cy="381000"/>
          </a:xfrm>
          <a:prstGeom prst="ellipse">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0A7CBB-891A-4953-AA2B-416FA3477786}"/>
              </a:ext>
            </a:extLst>
          </p:cNvPr>
          <p:cNvSpPr>
            <a:spLocks noGrp="1"/>
          </p:cNvSpPr>
          <p:nvPr>
            <p:ph type="title"/>
          </p:nvPr>
        </p:nvSpPr>
        <p:spPr>
          <a:xfrm>
            <a:off x="1329936" y="228600"/>
            <a:ext cx="6671064" cy="1172770"/>
          </a:xfrm>
          <a:solidFill>
            <a:srgbClr val="FFFF00"/>
          </a:solidFill>
          <a:ln w="38100">
            <a:solidFill>
              <a:schemeClr val="tx1"/>
            </a:solidFill>
          </a:ln>
        </p:spPr>
        <p:txBody>
          <a:bodyPr>
            <a:normAutofit fontScale="90000"/>
          </a:bodyPr>
          <a:lstStyle/>
          <a:p>
            <a:r>
              <a:rPr lang="en-US" sz="3600" dirty="0"/>
              <a:t>These are identical wounds? </a:t>
            </a:r>
            <a:br>
              <a:rPr lang="en-US" sz="3600" dirty="0"/>
            </a:br>
            <a:r>
              <a:rPr lang="en-US" sz="3600" dirty="0"/>
              <a:t>(circled in </a:t>
            </a:r>
            <a:r>
              <a:rPr lang="en-US" sz="3600" dirty="0">
                <a:solidFill>
                  <a:srgbClr val="00B0F0"/>
                </a:solidFill>
              </a:rPr>
              <a:t>blue</a:t>
            </a:r>
            <a:r>
              <a:rPr lang="en-US" sz="3600" dirty="0"/>
              <a:t>)</a:t>
            </a:r>
          </a:p>
        </p:txBody>
      </p:sp>
      <p:pic>
        <p:nvPicPr>
          <p:cNvPr id="6" name="Content Placeholder 5">
            <a:extLst>
              <a:ext uri="{FF2B5EF4-FFF2-40B4-BE49-F238E27FC236}">
                <a16:creationId xmlns:a16="http://schemas.microsoft.com/office/drawing/2014/main" id="{BB5EF249-D534-4DFC-99C1-7B97A06F9A5E}"/>
              </a:ext>
            </a:extLst>
          </p:cNvPr>
          <p:cNvPicPr>
            <a:picLocks noGrp="1" noChangeAspect="1"/>
          </p:cNvPicPr>
          <p:nvPr>
            <p:ph sz="half" idx="1"/>
          </p:nvPr>
        </p:nvPicPr>
        <p:blipFill>
          <a:blip r:embed="rId2" cstate="print"/>
          <a:stretch>
            <a:fillRect/>
          </a:stretch>
        </p:blipFill>
        <p:spPr>
          <a:xfrm>
            <a:off x="671812" y="2119986"/>
            <a:ext cx="3183905" cy="3899814"/>
          </a:xfrm>
          <a:ln w="76200">
            <a:solidFill>
              <a:schemeClr val="tx1"/>
            </a:solidFill>
          </a:ln>
        </p:spPr>
      </p:pic>
      <p:sp>
        <p:nvSpPr>
          <p:cNvPr id="8" name="Oval 7">
            <a:extLst>
              <a:ext uri="{FF2B5EF4-FFF2-40B4-BE49-F238E27FC236}">
                <a16:creationId xmlns:a16="http://schemas.microsoft.com/office/drawing/2014/main" id="{7FD0DB1B-3A73-449B-A3D6-3CA3691EF3E3}"/>
              </a:ext>
            </a:extLst>
          </p:cNvPr>
          <p:cNvSpPr/>
          <p:nvPr/>
        </p:nvSpPr>
        <p:spPr>
          <a:xfrm>
            <a:off x="2590800" y="4495800"/>
            <a:ext cx="381000" cy="381000"/>
          </a:xfrm>
          <a:prstGeom prst="ellipse">
            <a:avLst/>
          </a:prstGeom>
          <a:solidFill>
            <a:srgbClr val="FF0000">
              <a:alpha val="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7">
            <a:extLst>
              <a:ext uri="{FF2B5EF4-FFF2-40B4-BE49-F238E27FC236}">
                <a16:creationId xmlns:a16="http://schemas.microsoft.com/office/drawing/2014/main" id="{42CBEF46-8D62-4A8B-8373-6A60F51B3287}"/>
              </a:ext>
            </a:extLst>
          </p:cNvPr>
          <p:cNvPicPr>
            <a:picLocks noGrp="1" noChangeAspect="1"/>
          </p:cNvPicPr>
          <p:nvPr>
            <p:ph sz="half" idx="2"/>
          </p:nvPr>
        </p:nvPicPr>
        <p:blipFill>
          <a:blip r:embed="rId3" cstate="print"/>
          <a:stretch>
            <a:fillRect/>
          </a:stretch>
        </p:blipFill>
        <p:spPr>
          <a:xfrm>
            <a:off x="4572856" y="2119986"/>
            <a:ext cx="4154313" cy="3899814"/>
          </a:xfrm>
          <a:ln w="76200">
            <a:solidFill>
              <a:srgbClr val="00B0F0"/>
            </a:solidFill>
          </a:ln>
        </p:spPr>
      </p:pic>
      <p:sp>
        <p:nvSpPr>
          <p:cNvPr id="10" name="Oval 9">
            <a:extLst>
              <a:ext uri="{FF2B5EF4-FFF2-40B4-BE49-F238E27FC236}">
                <a16:creationId xmlns:a16="http://schemas.microsoft.com/office/drawing/2014/main" id="{AA3D4CAC-B5ED-4B55-A6EC-BBF2D96652C7}"/>
              </a:ext>
            </a:extLst>
          </p:cNvPr>
          <p:cNvSpPr/>
          <p:nvPr/>
        </p:nvSpPr>
        <p:spPr>
          <a:xfrm>
            <a:off x="6553200" y="2667000"/>
            <a:ext cx="412818" cy="381000"/>
          </a:xfrm>
          <a:prstGeom prst="ellipse">
            <a:avLst/>
          </a:prstGeom>
          <a:solidFill>
            <a:srgbClr val="FF0000">
              <a:alpha val="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421A534-14C6-4C34-911C-CE07AFEB03C6}"/>
              </a:ext>
            </a:extLst>
          </p:cNvPr>
          <p:cNvSpPr txBox="1"/>
          <p:nvPr/>
        </p:nvSpPr>
        <p:spPr>
          <a:xfrm>
            <a:off x="640084" y="1576012"/>
            <a:ext cx="3246117" cy="369332"/>
          </a:xfrm>
          <a:prstGeom prst="rect">
            <a:avLst/>
          </a:prstGeom>
          <a:solidFill>
            <a:schemeClr val="accent3">
              <a:lumMod val="60000"/>
              <a:lumOff val="40000"/>
            </a:schemeClr>
          </a:solidFill>
          <a:ln w="38100">
            <a:solidFill>
              <a:schemeClr val="tx1"/>
            </a:solidFill>
          </a:ln>
        </p:spPr>
        <p:txBody>
          <a:bodyPr wrap="square" rtlCol="0">
            <a:spAutoFit/>
          </a:bodyPr>
          <a:lstStyle/>
          <a:p>
            <a:r>
              <a:rPr lang="en-US" dirty="0"/>
              <a:t>Rydberg’s drawing for the WC</a:t>
            </a:r>
          </a:p>
        </p:txBody>
      </p:sp>
      <p:sp>
        <p:nvSpPr>
          <p:cNvPr id="12" name="TextBox 11">
            <a:extLst>
              <a:ext uri="{FF2B5EF4-FFF2-40B4-BE49-F238E27FC236}">
                <a16:creationId xmlns:a16="http://schemas.microsoft.com/office/drawing/2014/main" id="{E5D2EC7D-B3F7-4F0E-9D23-F29A02D15C2F}"/>
              </a:ext>
            </a:extLst>
          </p:cNvPr>
          <p:cNvSpPr txBox="1"/>
          <p:nvPr/>
        </p:nvSpPr>
        <p:spPr>
          <a:xfrm>
            <a:off x="5257800" y="1576012"/>
            <a:ext cx="2286000" cy="369332"/>
          </a:xfrm>
          <a:prstGeom prst="rect">
            <a:avLst/>
          </a:prstGeom>
          <a:solidFill>
            <a:schemeClr val="accent3">
              <a:lumMod val="60000"/>
              <a:lumOff val="40000"/>
            </a:schemeClr>
          </a:solidFill>
          <a:ln w="38100">
            <a:solidFill>
              <a:schemeClr val="tx1"/>
            </a:solidFill>
          </a:ln>
        </p:spPr>
        <p:txBody>
          <a:bodyPr wrap="square" rtlCol="0">
            <a:spAutoFit/>
          </a:bodyPr>
          <a:lstStyle/>
          <a:p>
            <a:r>
              <a:rPr lang="en-US" dirty="0"/>
              <a:t>JFK’s shirt at NARA</a:t>
            </a:r>
          </a:p>
        </p:txBody>
      </p:sp>
      <p:sp>
        <p:nvSpPr>
          <p:cNvPr id="13" name="TextBox 12">
            <a:extLst>
              <a:ext uri="{FF2B5EF4-FFF2-40B4-BE49-F238E27FC236}">
                <a16:creationId xmlns:a16="http://schemas.microsoft.com/office/drawing/2014/main" id="{FCFAC8A6-23BF-41AD-8F87-436091E90C9E}"/>
              </a:ext>
            </a:extLst>
          </p:cNvPr>
          <p:cNvSpPr txBox="1"/>
          <p:nvPr/>
        </p:nvSpPr>
        <p:spPr>
          <a:xfrm>
            <a:off x="1524000" y="6135469"/>
            <a:ext cx="6858000" cy="646331"/>
          </a:xfrm>
          <a:prstGeom prst="rect">
            <a:avLst/>
          </a:prstGeom>
          <a:solidFill>
            <a:schemeClr val="accent3">
              <a:lumMod val="60000"/>
              <a:lumOff val="40000"/>
            </a:schemeClr>
          </a:solidFill>
          <a:ln w="38100">
            <a:solidFill>
              <a:srgbClr val="FF0000"/>
            </a:solidFill>
          </a:ln>
        </p:spPr>
        <p:txBody>
          <a:bodyPr wrap="square" rtlCol="0">
            <a:spAutoFit/>
          </a:bodyPr>
          <a:lstStyle/>
          <a:p>
            <a:r>
              <a:rPr lang="en-US" dirty="0"/>
              <a:t>Robert Frazier measured both the single hole in the shirt and the single hole in the jacket as 5+ inches below the collar.</a:t>
            </a:r>
          </a:p>
        </p:txBody>
      </p:sp>
    </p:spTree>
    <p:extLst>
      <p:ext uri="{BB962C8B-B14F-4D97-AF65-F5344CB8AC3E}">
        <p14:creationId xmlns:p14="http://schemas.microsoft.com/office/powerpoint/2010/main" val="704632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BDE6B-F365-4DFB-A0BB-F0CAE7390657}"/>
              </a:ext>
            </a:extLst>
          </p:cNvPr>
          <p:cNvSpPr>
            <a:spLocks noGrp="1"/>
          </p:cNvSpPr>
          <p:nvPr>
            <p:ph type="title"/>
          </p:nvPr>
        </p:nvSpPr>
        <p:spPr>
          <a:ln w="38100">
            <a:solidFill>
              <a:schemeClr val="tx1"/>
            </a:solidFill>
          </a:ln>
        </p:spPr>
        <p:txBody>
          <a:bodyPr/>
          <a:lstStyle/>
          <a:p>
            <a:r>
              <a:rPr lang="en-US" dirty="0"/>
              <a:t>The Back Wound at the Autopsy</a:t>
            </a:r>
          </a:p>
        </p:txBody>
      </p:sp>
      <p:pic>
        <p:nvPicPr>
          <p:cNvPr id="5" name="Content Placeholder 4">
            <a:extLst>
              <a:ext uri="{FF2B5EF4-FFF2-40B4-BE49-F238E27FC236}">
                <a16:creationId xmlns:a16="http://schemas.microsoft.com/office/drawing/2014/main" id="{5382A8A5-56CD-495E-9C83-AB3CFDCE596D}"/>
              </a:ext>
            </a:extLst>
          </p:cNvPr>
          <p:cNvPicPr>
            <a:picLocks noGrp="1" noChangeAspect="1"/>
          </p:cNvPicPr>
          <p:nvPr>
            <p:ph idx="1"/>
          </p:nvPr>
        </p:nvPicPr>
        <p:blipFill>
          <a:blip r:embed="rId2" cstate="print"/>
          <a:stretch>
            <a:fillRect/>
          </a:stretch>
        </p:blipFill>
        <p:spPr>
          <a:xfrm>
            <a:off x="3200400" y="1653431"/>
            <a:ext cx="5042389" cy="4962982"/>
          </a:xfrm>
          <a:ln w="76200">
            <a:solidFill>
              <a:srgbClr val="00B0F0"/>
            </a:solidFill>
          </a:ln>
        </p:spPr>
      </p:pic>
      <p:sp>
        <p:nvSpPr>
          <p:cNvPr id="7" name="TextBox 6">
            <a:extLst>
              <a:ext uri="{FF2B5EF4-FFF2-40B4-BE49-F238E27FC236}">
                <a16:creationId xmlns:a16="http://schemas.microsoft.com/office/drawing/2014/main" id="{55DE5EEE-9E58-45EA-8838-D2EA471B0269}"/>
              </a:ext>
            </a:extLst>
          </p:cNvPr>
          <p:cNvSpPr txBox="1"/>
          <p:nvPr/>
        </p:nvSpPr>
        <p:spPr>
          <a:xfrm>
            <a:off x="381000" y="2209800"/>
            <a:ext cx="2133600" cy="3416320"/>
          </a:xfrm>
          <a:prstGeom prst="rect">
            <a:avLst/>
          </a:prstGeom>
          <a:solidFill>
            <a:schemeClr val="accent3">
              <a:lumMod val="60000"/>
              <a:lumOff val="40000"/>
            </a:schemeClr>
          </a:solidFill>
          <a:ln w="38100">
            <a:solidFill>
              <a:schemeClr val="tx1"/>
            </a:solidFill>
          </a:ln>
        </p:spPr>
        <p:txBody>
          <a:bodyPr wrap="square" rtlCol="0">
            <a:spAutoFit/>
          </a:bodyPr>
          <a:lstStyle/>
          <a:p>
            <a:r>
              <a:rPr lang="en-US" sz="2400" dirty="0">
                <a:latin typeface="+mj-lt"/>
              </a:rPr>
              <a:t>Glen Bennett:</a:t>
            </a:r>
          </a:p>
          <a:p>
            <a:endParaRPr lang="en-US" sz="2400" dirty="0">
              <a:latin typeface="+mj-lt"/>
            </a:endParaRPr>
          </a:p>
          <a:p>
            <a:r>
              <a:rPr lang="en-US" sz="2400" dirty="0">
                <a:latin typeface="+mj-lt"/>
              </a:rPr>
              <a:t>“I </a:t>
            </a:r>
            <a:r>
              <a:rPr lang="en-US" sz="2400" b="0" i="0" dirty="0">
                <a:effectLst/>
                <a:latin typeface="+mj-lt"/>
              </a:rPr>
              <a:t>saw the shot hit the President about four inches down from the right shoulder.” </a:t>
            </a:r>
            <a:endParaRPr lang="en-US" sz="2400" dirty="0">
              <a:latin typeface="+mj-lt"/>
            </a:endParaRPr>
          </a:p>
        </p:txBody>
      </p:sp>
      <p:sp>
        <p:nvSpPr>
          <p:cNvPr id="6" name="Oval 5"/>
          <p:cNvSpPr/>
          <p:nvPr/>
        </p:nvSpPr>
        <p:spPr>
          <a:xfrm>
            <a:off x="6248400" y="4267200"/>
            <a:ext cx="304800" cy="304800"/>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6130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E8A7F-2AE9-4BE3-B110-D3D9F7025017}"/>
              </a:ext>
            </a:extLst>
          </p:cNvPr>
          <p:cNvSpPr>
            <a:spLocks noGrp="1"/>
          </p:cNvSpPr>
          <p:nvPr>
            <p:ph type="title"/>
          </p:nvPr>
        </p:nvSpPr>
        <p:spPr>
          <a:xfrm>
            <a:off x="539702" y="838200"/>
            <a:ext cx="3575097" cy="5257800"/>
          </a:xfrm>
          <a:ln w="38100">
            <a:solidFill>
              <a:schemeClr val="tx1"/>
            </a:solidFill>
          </a:ln>
        </p:spPr>
        <p:txBody>
          <a:bodyPr>
            <a:noAutofit/>
          </a:bodyPr>
          <a:lstStyle/>
          <a:p>
            <a:pPr marR="0">
              <a:lnSpc>
                <a:spcPct val="107000"/>
              </a:lnSpc>
              <a:spcBef>
                <a:spcPts val="0"/>
              </a:spcBef>
              <a:spcAft>
                <a:spcPts val="800"/>
              </a:spcAft>
            </a:pPr>
            <a:r>
              <a:rPr lang="en-US" sz="2800" b="1" dirty="0">
                <a:effectLst/>
                <a:ea typeface="Calibri" panose="020F0502020204030204" pitchFamily="34" charset="0"/>
                <a:cs typeface="Times New Roman" panose="02020603050405020304" pitchFamily="18" charset="0"/>
              </a:rPr>
              <a:t>MANTIK: Rydberg later expressed regret for his misleading </a:t>
            </a:r>
            <a:br>
              <a:rPr lang="en-US" sz="2800" dirty="0">
                <a:effectLst/>
                <a:ea typeface="Calibri" panose="020F0502020204030204" pitchFamily="34" charset="0"/>
                <a:cs typeface="Times New Roman" panose="02020603050405020304" pitchFamily="18" charset="0"/>
              </a:rPr>
            </a:br>
            <a:r>
              <a:rPr lang="en-US" sz="2800" b="1" dirty="0">
                <a:effectLst/>
                <a:ea typeface="Calibri" panose="020F0502020204030204" pitchFamily="34" charset="0"/>
                <a:cs typeface="Times New Roman" panose="02020603050405020304" pitchFamily="18" charset="0"/>
              </a:rPr>
              <a:t>JFK diagrams. </a:t>
            </a:r>
            <a:br>
              <a:rPr lang="en-US" sz="2800" dirty="0">
                <a:effectLst/>
                <a:ea typeface="Calibri" panose="020F0502020204030204" pitchFamily="34" charset="0"/>
                <a:cs typeface="Times New Roman" panose="02020603050405020304" pitchFamily="18" charset="0"/>
              </a:rPr>
            </a:br>
            <a:r>
              <a:rPr lang="en-US" sz="2800" b="1" dirty="0">
                <a:effectLst/>
                <a:ea typeface="Calibri" panose="020F0502020204030204" pitchFamily="34" charset="0"/>
                <a:cs typeface="Times New Roman" panose="02020603050405020304" pitchFamily="18" charset="0"/>
              </a:rPr>
              <a:t>But the Archives refused his request to view the </a:t>
            </a:r>
            <a:br>
              <a:rPr lang="en-US" sz="2800" dirty="0">
                <a:effectLst/>
                <a:ea typeface="Calibri" panose="020F0502020204030204" pitchFamily="34" charset="0"/>
                <a:cs typeface="Times New Roman" panose="02020603050405020304" pitchFamily="18" charset="0"/>
              </a:rPr>
            </a:br>
            <a:r>
              <a:rPr lang="en-US" sz="2800" b="1" dirty="0">
                <a:effectLst/>
                <a:ea typeface="Calibri" panose="020F0502020204030204" pitchFamily="34" charset="0"/>
                <a:cs typeface="Times New Roman" panose="02020603050405020304" pitchFamily="18" charset="0"/>
              </a:rPr>
              <a:t>JFK evidence.	</a:t>
            </a:r>
            <a:br>
              <a:rPr lang="en-US" sz="2800" dirty="0">
                <a:effectLst/>
                <a:ea typeface="Calibri" panose="020F0502020204030204" pitchFamily="34" charset="0"/>
                <a:cs typeface="Times New Roman" panose="02020603050405020304" pitchFamily="18" charset="0"/>
              </a:rPr>
            </a:br>
            <a:r>
              <a:rPr lang="en-US" sz="2800" b="1" dirty="0">
                <a:effectLst/>
                <a:ea typeface="Calibri" panose="020F0502020204030204" pitchFamily="34" charset="0"/>
              </a:rPr>
              <a:t>So, he published his own book.</a:t>
            </a:r>
            <a:r>
              <a:rPr lang="en-US" sz="2800" b="1" dirty="0">
                <a:effectLst/>
                <a:latin typeface="Arial" panose="020B0604020202020204" pitchFamily="34" charset="0"/>
                <a:ea typeface="Calibri" panose="020F0502020204030204" pitchFamily="34" charset="0"/>
              </a:rPr>
              <a:t>	</a:t>
            </a:r>
            <a:endParaRPr lang="en-US" sz="2800" dirty="0"/>
          </a:p>
        </p:txBody>
      </p:sp>
      <p:pic>
        <p:nvPicPr>
          <p:cNvPr id="5" name="Content Placeholder 4">
            <a:extLst>
              <a:ext uri="{FF2B5EF4-FFF2-40B4-BE49-F238E27FC236}">
                <a16:creationId xmlns:a16="http://schemas.microsoft.com/office/drawing/2014/main" id="{7692CA53-0C7B-4BBE-99ED-5AAFA6AA4FDE}"/>
              </a:ext>
            </a:extLst>
          </p:cNvPr>
          <p:cNvPicPr>
            <a:picLocks noGrp="1" noChangeAspect="1"/>
          </p:cNvPicPr>
          <p:nvPr>
            <p:ph idx="1"/>
          </p:nvPr>
        </p:nvPicPr>
        <p:blipFill>
          <a:blip r:embed="rId2" cstate="print"/>
          <a:stretch>
            <a:fillRect/>
          </a:stretch>
        </p:blipFill>
        <p:spPr>
          <a:xfrm>
            <a:off x="4800602" y="357464"/>
            <a:ext cx="3803695" cy="6095878"/>
          </a:xfrm>
          <a:ln w="57150">
            <a:solidFill>
              <a:schemeClr val="tx1"/>
            </a:solidFill>
          </a:ln>
        </p:spPr>
      </p:pic>
    </p:spTree>
    <p:extLst>
      <p:ext uri="{BB962C8B-B14F-4D97-AF65-F5344CB8AC3E}">
        <p14:creationId xmlns:p14="http://schemas.microsoft.com/office/powerpoint/2010/main" val="362287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72944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9AB6BB-A141-41DA-87EA-D45A79FACA75}"/>
              </a:ext>
            </a:extLst>
          </p:cNvPr>
          <p:cNvSpPr>
            <a:spLocks noGrp="1"/>
          </p:cNvSpPr>
          <p:nvPr>
            <p:ph type="title"/>
          </p:nvPr>
        </p:nvSpPr>
        <p:spPr>
          <a:xfrm flipV="1">
            <a:off x="137962" y="4267199"/>
            <a:ext cx="45719" cy="152400"/>
          </a:xfrm>
          <a:solidFill>
            <a:schemeClr val="accent3">
              <a:lumMod val="60000"/>
              <a:lumOff val="40000"/>
            </a:schemeClr>
          </a:solidFill>
        </p:spPr>
        <p:txBody>
          <a:bodyPr vert="horz" lIns="91440" tIns="45720" rIns="91440" bIns="45720" rtlCol="0" anchor="b">
            <a:normAutofit fontScale="90000"/>
          </a:bodyPr>
          <a:lstStyle/>
          <a:p>
            <a:pPr algn="l">
              <a:lnSpc>
                <a:spcPct val="90000"/>
              </a:lnSpc>
            </a:pPr>
            <a:r>
              <a:rPr lang="en-US" sz="3200" dirty="0"/>
              <a:t> thoghwe had no CT scans, I should have known </a:t>
            </a:r>
            <a:r>
              <a:rPr lang="en-US" sz="3200" dirty="0" err="1"/>
              <a:t>bter</a:t>
            </a:r>
            <a:r>
              <a:rPr lang="en-US" sz="3200" dirty="0"/>
              <a:t>.</a:t>
            </a:r>
          </a:p>
        </p:txBody>
      </p:sp>
      <p:sp>
        <p:nvSpPr>
          <p:cNvPr id="6" name="Content Placeholder 5">
            <a:extLst>
              <a:ext uri="{FF2B5EF4-FFF2-40B4-BE49-F238E27FC236}">
                <a16:creationId xmlns:a16="http://schemas.microsoft.com/office/drawing/2014/main" id="{20F36E57-8692-4812-A048-8B4AC1BA2E21}"/>
              </a:ext>
            </a:extLst>
          </p:cNvPr>
          <p:cNvSpPr>
            <a:spLocks noGrp="1"/>
          </p:cNvSpPr>
          <p:nvPr>
            <p:ph idx="1"/>
          </p:nvPr>
        </p:nvSpPr>
        <p:spPr>
          <a:xfrm>
            <a:off x="137962" y="457200"/>
            <a:ext cx="3443438" cy="6248400"/>
          </a:xfrm>
          <a:ln w="57150">
            <a:solidFill>
              <a:srgbClr val="00B050"/>
            </a:solidFill>
          </a:ln>
        </p:spPr>
        <p:txBody>
          <a:bodyPr>
            <a:noAutofit/>
          </a:bodyPr>
          <a:lstStyle/>
          <a:p>
            <a:pPr marL="0" indent="0">
              <a:buNone/>
            </a:pPr>
            <a:r>
              <a:rPr lang="en-US" sz="2800" dirty="0"/>
              <a:t>Humes on the SBT: </a:t>
            </a:r>
          </a:p>
          <a:p>
            <a:r>
              <a:rPr lang="en-US" sz="2800" dirty="0"/>
              <a:t>Even though we had no CT scans, I knew that this trajectory was unlikely.</a:t>
            </a:r>
          </a:p>
          <a:p>
            <a:r>
              <a:rPr lang="en-US" sz="2800" dirty="0"/>
              <a:t>MANTIK: It would have fractured the spine or punctured the lung (at a lower level), but the X-rays did not show either event.</a:t>
            </a:r>
          </a:p>
        </p:txBody>
      </p:sp>
      <p:pic>
        <p:nvPicPr>
          <p:cNvPr id="8" name="Picture 7">
            <a:extLst>
              <a:ext uri="{FF2B5EF4-FFF2-40B4-BE49-F238E27FC236}">
                <a16:creationId xmlns:a16="http://schemas.microsoft.com/office/drawing/2014/main" id="{70BC00FE-874E-403A-884B-DB62936B9D44}"/>
              </a:ext>
            </a:extLst>
          </p:cNvPr>
          <p:cNvPicPr>
            <a:picLocks noChangeAspect="1"/>
          </p:cNvPicPr>
          <p:nvPr/>
        </p:nvPicPr>
        <p:blipFill>
          <a:blip r:embed="rId2" cstate="print"/>
          <a:stretch>
            <a:fillRect/>
          </a:stretch>
        </p:blipFill>
        <p:spPr>
          <a:xfrm>
            <a:off x="4038201" y="800100"/>
            <a:ext cx="4964412" cy="5257800"/>
          </a:xfrm>
          <a:prstGeom prst="rect">
            <a:avLst/>
          </a:prstGeom>
          <a:ln w="76200">
            <a:solidFill>
              <a:srgbClr val="00B0F0"/>
            </a:solidFill>
          </a:ln>
        </p:spPr>
      </p:pic>
    </p:spTree>
    <p:extLst>
      <p:ext uri="{BB962C8B-B14F-4D97-AF65-F5344CB8AC3E}">
        <p14:creationId xmlns:p14="http://schemas.microsoft.com/office/powerpoint/2010/main" val="1095853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104899"/>
            <a:ext cx="8229600" cy="1143000"/>
          </a:xfrm>
          <a:solidFill>
            <a:srgbClr val="FFFF00"/>
          </a:solidFill>
          <a:ln w="57150">
            <a:solidFill>
              <a:schemeClr val="tx1"/>
            </a:solidFill>
          </a:ln>
        </p:spPr>
        <p:txBody>
          <a:bodyPr/>
          <a:lstStyle/>
          <a:p>
            <a:r>
              <a:rPr lang="en-US" dirty="0"/>
              <a:t>James J. Humes, MD</a:t>
            </a:r>
          </a:p>
        </p:txBody>
      </p:sp>
      <p:sp>
        <p:nvSpPr>
          <p:cNvPr id="3" name="Content Placeholder 2"/>
          <p:cNvSpPr>
            <a:spLocks noGrp="1"/>
          </p:cNvSpPr>
          <p:nvPr>
            <p:ph idx="1"/>
          </p:nvPr>
        </p:nvSpPr>
        <p:spPr>
          <a:xfrm>
            <a:off x="457200" y="3505201"/>
            <a:ext cx="7924800" cy="1676400"/>
          </a:xfrm>
          <a:solidFill>
            <a:schemeClr val="accent3">
              <a:lumMod val="60000"/>
              <a:lumOff val="40000"/>
            </a:schemeClr>
          </a:solidFill>
          <a:ln w="38100">
            <a:solidFill>
              <a:schemeClr val="tx1"/>
            </a:solidFill>
          </a:ln>
        </p:spPr>
        <p:txBody>
          <a:bodyPr/>
          <a:lstStyle/>
          <a:p>
            <a:pPr marL="0" indent="0" algn="ctr">
              <a:buNone/>
            </a:pPr>
            <a:r>
              <a:rPr lang="en-US" dirty="0">
                <a:latin typeface="Arial" panose="020B0604020202020204" pitchFamily="34" charset="0"/>
                <a:cs typeface="Arial" panose="020B0604020202020204" pitchFamily="34" charset="0"/>
              </a:rPr>
              <a:t>    If a single gunman succeeded, why perform two separate brain exams—and then hide this from us?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0AFD0-A576-434A-9EF2-D45F2E54D36E}"/>
              </a:ext>
            </a:extLst>
          </p:cNvPr>
          <p:cNvSpPr>
            <a:spLocks noGrp="1"/>
          </p:cNvSpPr>
          <p:nvPr>
            <p:ph type="title"/>
          </p:nvPr>
        </p:nvSpPr>
        <p:spPr>
          <a:xfrm>
            <a:off x="457200" y="381000"/>
            <a:ext cx="3790950" cy="1676400"/>
          </a:xfrm>
          <a:ln w="57150">
            <a:solidFill>
              <a:srgbClr val="7030A0"/>
            </a:solidFill>
          </a:ln>
        </p:spPr>
        <p:txBody>
          <a:bodyPr>
            <a:normAutofit/>
          </a:bodyPr>
          <a:lstStyle/>
          <a:p>
            <a:r>
              <a:rPr lang="en-US" dirty="0">
                <a:solidFill>
                  <a:schemeClr val="bg1"/>
                </a:solidFill>
              </a:rPr>
              <a:t>The Autopsy Facesheet</a:t>
            </a:r>
          </a:p>
        </p:txBody>
      </p:sp>
      <p:sp>
        <p:nvSpPr>
          <p:cNvPr id="9" name="Content Placeholder 8">
            <a:extLst>
              <a:ext uri="{FF2B5EF4-FFF2-40B4-BE49-F238E27FC236}">
                <a16:creationId xmlns:a16="http://schemas.microsoft.com/office/drawing/2014/main" id="{C8487484-007B-4B63-90E9-C1933387D1D9}"/>
              </a:ext>
            </a:extLst>
          </p:cNvPr>
          <p:cNvSpPr>
            <a:spLocks noGrp="1"/>
          </p:cNvSpPr>
          <p:nvPr>
            <p:ph idx="1"/>
          </p:nvPr>
        </p:nvSpPr>
        <p:spPr>
          <a:xfrm>
            <a:off x="457200" y="2438400"/>
            <a:ext cx="3962400" cy="3276600"/>
          </a:xfrm>
          <a:ln w="57150">
            <a:solidFill>
              <a:srgbClr val="00B050"/>
            </a:solidFill>
          </a:ln>
        </p:spPr>
        <p:txBody>
          <a:bodyPr>
            <a:noAutofit/>
          </a:bodyPr>
          <a:lstStyle/>
          <a:p>
            <a:pPr marL="0" indent="0">
              <a:buNone/>
            </a:pPr>
            <a:r>
              <a:rPr lang="en-US" sz="2800" dirty="0">
                <a:solidFill>
                  <a:schemeClr val="bg1"/>
                </a:solidFill>
              </a:rPr>
              <a:t>Humes: Of course, from our facesheet, I knew that the back wound was much lower than the throat wound—which made the SBT quite implausible.</a:t>
            </a:r>
          </a:p>
        </p:txBody>
      </p:sp>
      <p:pic>
        <p:nvPicPr>
          <p:cNvPr id="5" name="Content Placeholder 4">
            <a:extLst>
              <a:ext uri="{FF2B5EF4-FFF2-40B4-BE49-F238E27FC236}">
                <a16:creationId xmlns:a16="http://schemas.microsoft.com/office/drawing/2014/main" id="{AB9A591A-A1BE-4764-89DC-FD89A25736F2}"/>
              </a:ext>
            </a:extLst>
          </p:cNvPr>
          <p:cNvPicPr>
            <a:picLocks/>
          </p:cNvPicPr>
          <p:nvPr/>
        </p:nvPicPr>
        <p:blipFill rotWithShape="1">
          <a:blip r:embed="rId3" cstate="print"/>
          <a:srcRect l="6040" r="14054"/>
          <a:stretch/>
        </p:blipFill>
        <p:spPr bwMode="auto">
          <a:xfrm>
            <a:off x="4749798" y="76200"/>
            <a:ext cx="4241802" cy="6705600"/>
          </a:xfrm>
          <a:prstGeom prst="rect">
            <a:avLst/>
          </a:prstGeom>
          <a:noFill/>
          <a:ln w="57150">
            <a:solidFill>
              <a:srgbClr val="C00000"/>
            </a:solidFill>
          </a:ln>
        </p:spPr>
      </p:pic>
      <p:sp>
        <p:nvSpPr>
          <p:cNvPr id="6" name="5-Point Star 5"/>
          <p:cNvSpPr/>
          <p:nvPr/>
        </p:nvSpPr>
        <p:spPr>
          <a:xfrm>
            <a:off x="381000" y="6324600"/>
            <a:ext cx="533400" cy="3810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273363"/>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22ABB-DA1C-4522-B7DD-FE5DF27C2A58}"/>
              </a:ext>
            </a:extLst>
          </p:cNvPr>
          <p:cNvSpPr>
            <a:spLocks noGrp="1"/>
          </p:cNvSpPr>
          <p:nvPr>
            <p:ph type="title"/>
          </p:nvPr>
        </p:nvSpPr>
        <p:spPr>
          <a:solidFill>
            <a:srgbClr val="FFFF00"/>
          </a:solidFill>
          <a:ln w="38100">
            <a:solidFill>
              <a:schemeClr val="tx1"/>
            </a:solidFill>
          </a:ln>
        </p:spPr>
        <p:txBody>
          <a:bodyPr>
            <a:normAutofit fontScale="90000"/>
          </a:bodyPr>
          <a:lstStyle/>
          <a:p>
            <a:r>
              <a:rPr lang="en-US" dirty="0"/>
              <a:t>Weeks later, I  (Humes) write the supplementary brain exam…</a:t>
            </a:r>
          </a:p>
        </p:txBody>
      </p:sp>
      <p:pic>
        <p:nvPicPr>
          <p:cNvPr id="6" name="Content Placeholder 5">
            <a:extLst>
              <a:ext uri="{FF2B5EF4-FFF2-40B4-BE49-F238E27FC236}">
                <a16:creationId xmlns:a16="http://schemas.microsoft.com/office/drawing/2014/main" id="{9D13974B-25BD-44A2-ACD4-243B24927330}"/>
              </a:ext>
            </a:extLst>
          </p:cNvPr>
          <p:cNvPicPr>
            <a:picLocks noGrp="1" noChangeAspect="1"/>
          </p:cNvPicPr>
          <p:nvPr>
            <p:ph sz="half" idx="1"/>
          </p:nvPr>
        </p:nvPicPr>
        <p:blipFill>
          <a:blip r:embed="rId3" cstate="print"/>
          <a:stretch>
            <a:fillRect/>
          </a:stretch>
        </p:blipFill>
        <p:spPr>
          <a:xfrm>
            <a:off x="425067" y="1839669"/>
            <a:ext cx="4215855" cy="4285456"/>
          </a:xfrm>
          <a:ln w="38100">
            <a:solidFill>
              <a:schemeClr val="tx1"/>
            </a:solidFill>
          </a:ln>
        </p:spPr>
      </p:pic>
      <p:sp>
        <p:nvSpPr>
          <p:cNvPr id="4" name="Content Placeholder 3">
            <a:extLst>
              <a:ext uri="{FF2B5EF4-FFF2-40B4-BE49-F238E27FC236}">
                <a16:creationId xmlns:a16="http://schemas.microsoft.com/office/drawing/2014/main" id="{34DF08E3-CA14-4967-8CBA-939F8D1D8E4D}"/>
              </a:ext>
            </a:extLst>
          </p:cNvPr>
          <p:cNvSpPr>
            <a:spLocks noGrp="1"/>
          </p:cNvSpPr>
          <p:nvPr>
            <p:ph sz="half" idx="2"/>
          </p:nvPr>
        </p:nvSpPr>
        <p:spPr>
          <a:xfrm>
            <a:off x="4953000" y="2162572"/>
            <a:ext cx="3657600" cy="3581400"/>
          </a:xfrm>
          <a:solidFill>
            <a:schemeClr val="accent3">
              <a:lumMod val="60000"/>
              <a:lumOff val="40000"/>
            </a:schemeClr>
          </a:solidFill>
          <a:ln w="57150">
            <a:solidFill>
              <a:schemeClr val="tx1"/>
            </a:solidFill>
          </a:ln>
        </p:spPr>
        <p:txBody>
          <a:bodyPr/>
          <a:lstStyle/>
          <a:p>
            <a:pPr marL="0" indent="0">
              <a:buNone/>
            </a:pPr>
            <a:r>
              <a:rPr lang="en-US" sz="3600" dirty="0"/>
              <a:t>…even though Boswell and I both believed JFK’s brain was buried with his body.</a:t>
            </a:r>
          </a:p>
          <a:p>
            <a:pPr marL="0" indent="0">
              <a:buNone/>
            </a:pPr>
            <a:endParaRPr lang="en-US" dirty="0"/>
          </a:p>
        </p:txBody>
      </p:sp>
      <p:sp>
        <p:nvSpPr>
          <p:cNvPr id="7" name="TextBox 6">
            <a:extLst>
              <a:ext uri="{FF2B5EF4-FFF2-40B4-BE49-F238E27FC236}">
                <a16:creationId xmlns:a16="http://schemas.microsoft.com/office/drawing/2014/main" id="{55E071B3-06F7-4D68-A8EA-D4ABCF93CE3B}"/>
              </a:ext>
            </a:extLst>
          </p:cNvPr>
          <p:cNvSpPr txBox="1"/>
          <p:nvPr/>
        </p:nvSpPr>
        <p:spPr>
          <a:xfrm>
            <a:off x="838200" y="6245517"/>
            <a:ext cx="2057400" cy="369332"/>
          </a:xfrm>
          <a:prstGeom prst="rect">
            <a:avLst/>
          </a:prstGeom>
          <a:solidFill>
            <a:schemeClr val="accent3">
              <a:lumMod val="60000"/>
              <a:lumOff val="40000"/>
            </a:schemeClr>
          </a:solidFill>
          <a:ln w="28575">
            <a:solidFill>
              <a:schemeClr val="tx1"/>
            </a:solidFill>
          </a:ln>
        </p:spPr>
        <p:txBody>
          <a:bodyPr wrap="square" rtlCol="0">
            <a:spAutoFit/>
          </a:bodyPr>
          <a:lstStyle/>
          <a:p>
            <a:r>
              <a:rPr lang="en-US" dirty="0"/>
              <a:t>Intact cerebellum</a:t>
            </a:r>
          </a:p>
        </p:txBody>
      </p:sp>
      <p:sp>
        <p:nvSpPr>
          <p:cNvPr id="8" name="Arrow: Up 7">
            <a:extLst>
              <a:ext uri="{FF2B5EF4-FFF2-40B4-BE49-F238E27FC236}">
                <a16:creationId xmlns:a16="http://schemas.microsoft.com/office/drawing/2014/main" id="{363E71C7-247D-4516-A2B4-F9983B798D7E}"/>
              </a:ext>
            </a:extLst>
          </p:cNvPr>
          <p:cNvSpPr/>
          <p:nvPr/>
        </p:nvSpPr>
        <p:spPr>
          <a:xfrm>
            <a:off x="1752600" y="5879069"/>
            <a:ext cx="228600" cy="369331"/>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Minus Sign 11">
            <a:extLst>
              <a:ext uri="{FF2B5EF4-FFF2-40B4-BE49-F238E27FC236}">
                <a16:creationId xmlns:a16="http://schemas.microsoft.com/office/drawing/2014/main" id="{338B1814-C0D3-4351-BB17-B079C732E46E}"/>
              </a:ext>
            </a:extLst>
          </p:cNvPr>
          <p:cNvSpPr/>
          <p:nvPr/>
        </p:nvSpPr>
        <p:spPr>
          <a:xfrm rot="4717694">
            <a:off x="825917" y="3674938"/>
            <a:ext cx="3744130" cy="493966"/>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40DBA80-2284-47E5-AACD-9F81ADC31C1D}"/>
              </a:ext>
            </a:extLst>
          </p:cNvPr>
          <p:cNvSpPr txBox="1"/>
          <p:nvPr/>
        </p:nvSpPr>
        <p:spPr>
          <a:xfrm>
            <a:off x="1806534" y="1796124"/>
            <a:ext cx="1371600" cy="369332"/>
          </a:xfrm>
          <a:prstGeom prst="rect">
            <a:avLst/>
          </a:prstGeom>
          <a:solidFill>
            <a:schemeClr val="accent3">
              <a:lumMod val="60000"/>
              <a:lumOff val="40000"/>
            </a:schemeClr>
          </a:solidFill>
          <a:ln w="28575">
            <a:solidFill>
              <a:schemeClr val="tx1"/>
            </a:solidFill>
          </a:ln>
        </p:spPr>
        <p:txBody>
          <a:bodyPr wrap="square" rtlCol="0">
            <a:spAutoFit/>
          </a:bodyPr>
          <a:lstStyle/>
          <a:p>
            <a:r>
              <a:rPr lang="en-US" dirty="0"/>
              <a:t>Laceration</a:t>
            </a:r>
          </a:p>
        </p:txBody>
      </p:sp>
      <p:sp>
        <p:nvSpPr>
          <p:cNvPr id="14" name="Arrow: Up 13">
            <a:extLst>
              <a:ext uri="{FF2B5EF4-FFF2-40B4-BE49-F238E27FC236}">
                <a16:creationId xmlns:a16="http://schemas.microsoft.com/office/drawing/2014/main" id="{0BFF6BF8-1700-46C8-9A13-2088AA0C0D7A}"/>
              </a:ext>
            </a:extLst>
          </p:cNvPr>
          <p:cNvSpPr/>
          <p:nvPr/>
        </p:nvSpPr>
        <p:spPr>
          <a:xfrm rot="10800000">
            <a:off x="2304394" y="2162572"/>
            <a:ext cx="228600" cy="369331"/>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76608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E05A6-A626-41BF-8E26-B7CB599EFA1F}"/>
              </a:ext>
            </a:extLst>
          </p:cNvPr>
          <p:cNvSpPr>
            <a:spLocks noGrp="1"/>
          </p:cNvSpPr>
          <p:nvPr>
            <p:ph type="title"/>
          </p:nvPr>
        </p:nvSpPr>
        <p:spPr>
          <a:xfrm>
            <a:off x="432412" y="153534"/>
            <a:ext cx="8229600" cy="1292184"/>
          </a:xfrm>
          <a:solidFill>
            <a:srgbClr val="FFFF00"/>
          </a:solidFill>
          <a:ln w="38100">
            <a:solidFill>
              <a:schemeClr val="tx1"/>
            </a:solidFill>
          </a:ln>
        </p:spPr>
        <p:txBody>
          <a:bodyPr>
            <a:normAutofit fontScale="90000"/>
          </a:bodyPr>
          <a:lstStyle/>
          <a:p>
            <a:r>
              <a:rPr lang="en-US" dirty="0"/>
              <a:t>Humes: I describe a “4.5 cm deep” laceration (yellow)</a:t>
            </a:r>
          </a:p>
        </p:txBody>
      </p:sp>
      <p:sp>
        <p:nvSpPr>
          <p:cNvPr id="4" name="Content Placeholder 3">
            <a:extLst>
              <a:ext uri="{FF2B5EF4-FFF2-40B4-BE49-F238E27FC236}">
                <a16:creationId xmlns:a16="http://schemas.microsoft.com/office/drawing/2014/main" id="{40ED1C35-C7A6-4536-B5BF-A3EFFA04B91D}"/>
              </a:ext>
            </a:extLst>
          </p:cNvPr>
          <p:cNvSpPr>
            <a:spLocks noGrp="1"/>
          </p:cNvSpPr>
          <p:nvPr>
            <p:ph sz="half" idx="2"/>
          </p:nvPr>
        </p:nvSpPr>
        <p:spPr>
          <a:xfrm>
            <a:off x="5393675" y="1828800"/>
            <a:ext cx="3276600" cy="4419600"/>
          </a:xfrm>
          <a:solidFill>
            <a:schemeClr val="accent3">
              <a:lumMod val="60000"/>
              <a:lumOff val="40000"/>
            </a:schemeClr>
          </a:solidFill>
          <a:ln w="57150">
            <a:solidFill>
              <a:schemeClr val="tx1"/>
            </a:solidFill>
          </a:ln>
        </p:spPr>
        <p:txBody>
          <a:bodyPr>
            <a:normAutofit/>
          </a:bodyPr>
          <a:lstStyle/>
          <a:p>
            <a:r>
              <a:rPr lang="en-US" sz="2800" dirty="0"/>
              <a:t>I was lucky that Cornwell did not nail me for the huge discrepancy between this laceration (described in our brain report) and the EOP entry).</a:t>
            </a:r>
          </a:p>
          <a:p>
            <a:endParaRPr lang="en-US" dirty="0"/>
          </a:p>
        </p:txBody>
      </p:sp>
      <p:pic>
        <p:nvPicPr>
          <p:cNvPr id="5" name="Content Placeholder 8">
            <a:extLst>
              <a:ext uri="{FF2B5EF4-FFF2-40B4-BE49-F238E27FC236}">
                <a16:creationId xmlns:a16="http://schemas.microsoft.com/office/drawing/2014/main" id="{369BB828-D6B2-4B9B-A604-C27140CD453A}"/>
              </a:ext>
            </a:extLst>
          </p:cNvPr>
          <p:cNvPicPr>
            <a:picLocks noGrp="1" noChangeAspect="1"/>
          </p:cNvPicPr>
          <p:nvPr>
            <p:ph sz="half" idx="1"/>
          </p:nvPr>
        </p:nvPicPr>
        <p:blipFill rotWithShape="1">
          <a:blip r:embed="rId3" cstate="print"/>
          <a:srcRect t="1495" b="14014"/>
          <a:stretch/>
        </p:blipFill>
        <p:spPr>
          <a:xfrm>
            <a:off x="304800" y="1752600"/>
            <a:ext cx="4831859" cy="3625891"/>
          </a:xfrm>
          <a:prstGeom prst="rect">
            <a:avLst/>
          </a:prstGeom>
          <a:ln w="57150">
            <a:solidFill>
              <a:srgbClr val="00B0F0"/>
            </a:solidFill>
          </a:ln>
        </p:spPr>
      </p:pic>
      <p:sp>
        <p:nvSpPr>
          <p:cNvPr id="8" name="Minus Sign 7">
            <a:extLst>
              <a:ext uri="{FF2B5EF4-FFF2-40B4-BE49-F238E27FC236}">
                <a16:creationId xmlns:a16="http://schemas.microsoft.com/office/drawing/2014/main" id="{9E17ADCB-A88E-485E-A226-373DABC541A6}"/>
              </a:ext>
            </a:extLst>
          </p:cNvPr>
          <p:cNvSpPr/>
          <p:nvPr/>
        </p:nvSpPr>
        <p:spPr>
          <a:xfrm rot="20791249">
            <a:off x="-185091" y="2954208"/>
            <a:ext cx="4637383" cy="267515"/>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Left 8">
            <a:extLst>
              <a:ext uri="{FF2B5EF4-FFF2-40B4-BE49-F238E27FC236}">
                <a16:creationId xmlns:a16="http://schemas.microsoft.com/office/drawing/2014/main" id="{5CF1AA8A-F4FB-4902-8C42-579A7EE7A3D3}"/>
              </a:ext>
            </a:extLst>
          </p:cNvPr>
          <p:cNvSpPr/>
          <p:nvPr/>
        </p:nvSpPr>
        <p:spPr>
          <a:xfrm>
            <a:off x="533400" y="5063093"/>
            <a:ext cx="685800" cy="19470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0E41BF5-EB21-492A-82DD-40322E1B56AD}"/>
              </a:ext>
            </a:extLst>
          </p:cNvPr>
          <p:cNvSpPr txBox="1"/>
          <p:nvPr/>
        </p:nvSpPr>
        <p:spPr>
          <a:xfrm>
            <a:off x="1219200" y="4975780"/>
            <a:ext cx="914400" cy="369332"/>
          </a:xfrm>
          <a:prstGeom prst="rect">
            <a:avLst/>
          </a:prstGeom>
          <a:solidFill>
            <a:srgbClr val="FFFF00">
              <a:alpha val="0"/>
            </a:srgbClr>
          </a:solidFill>
        </p:spPr>
        <p:txBody>
          <a:bodyPr wrap="square" rtlCol="0">
            <a:spAutoFit/>
          </a:bodyPr>
          <a:lstStyle/>
          <a:p>
            <a:r>
              <a:rPr lang="en-US" dirty="0">
                <a:solidFill>
                  <a:srgbClr val="FFFF00"/>
                </a:solidFill>
              </a:rPr>
              <a:t>EOP</a:t>
            </a:r>
          </a:p>
        </p:txBody>
      </p:sp>
      <p:sp>
        <p:nvSpPr>
          <p:cNvPr id="11" name="TextBox 10">
            <a:extLst>
              <a:ext uri="{FF2B5EF4-FFF2-40B4-BE49-F238E27FC236}">
                <a16:creationId xmlns:a16="http://schemas.microsoft.com/office/drawing/2014/main" id="{26612F81-7E9A-4E62-ABA5-DBB110A699D0}"/>
              </a:ext>
            </a:extLst>
          </p:cNvPr>
          <p:cNvSpPr txBox="1"/>
          <p:nvPr/>
        </p:nvSpPr>
        <p:spPr>
          <a:xfrm>
            <a:off x="76200" y="5542151"/>
            <a:ext cx="5181600" cy="1200329"/>
          </a:xfrm>
          <a:prstGeom prst="rect">
            <a:avLst/>
          </a:prstGeom>
          <a:solidFill>
            <a:schemeClr val="accent3">
              <a:lumMod val="60000"/>
              <a:lumOff val="40000"/>
            </a:schemeClr>
          </a:solidFill>
          <a:ln w="38100">
            <a:solidFill>
              <a:schemeClr val="tx1">
                <a:alpha val="60000"/>
              </a:schemeClr>
            </a:solidFill>
          </a:ln>
        </p:spPr>
        <p:txBody>
          <a:bodyPr wrap="square" rtlCol="0">
            <a:spAutoFit/>
          </a:bodyPr>
          <a:lstStyle/>
          <a:p>
            <a:r>
              <a:rPr lang="en-US" sz="2400" dirty="0"/>
              <a:t>I imply that this brain was mostly intact below the yellow line—even though my entry was near the EOP.</a:t>
            </a:r>
          </a:p>
        </p:txBody>
      </p:sp>
      <p:cxnSp>
        <p:nvCxnSpPr>
          <p:cNvPr id="13" name="Straight Arrow Connector 12"/>
          <p:cNvCxnSpPr/>
          <p:nvPr/>
        </p:nvCxnSpPr>
        <p:spPr>
          <a:xfrm flipH="1" flipV="1">
            <a:off x="1828800" y="2362200"/>
            <a:ext cx="28194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09800" y="1981200"/>
            <a:ext cx="1371600" cy="307777"/>
          </a:xfrm>
          <a:prstGeom prst="rect">
            <a:avLst/>
          </a:prstGeom>
          <a:solidFill>
            <a:schemeClr val="bg1">
              <a:lumMod val="85000"/>
              <a:alpha val="60000"/>
            </a:schemeClr>
          </a:solidFill>
        </p:spPr>
        <p:txBody>
          <a:bodyPr wrap="square" rtlCol="0">
            <a:spAutoFit/>
          </a:bodyPr>
          <a:lstStyle/>
          <a:p>
            <a:r>
              <a:rPr lang="en-US" sz="1400" dirty="0"/>
              <a:t>Fragment trail</a:t>
            </a:r>
          </a:p>
        </p:txBody>
      </p:sp>
      <p:sp>
        <p:nvSpPr>
          <p:cNvPr id="19" name="Down Arrow 18"/>
          <p:cNvSpPr/>
          <p:nvPr/>
        </p:nvSpPr>
        <p:spPr>
          <a:xfrm>
            <a:off x="2743200" y="2286000"/>
            <a:ext cx="45719" cy="381000"/>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rot="20803188">
            <a:off x="990600" y="3318814"/>
            <a:ext cx="1066800" cy="307777"/>
          </a:xfrm>
          <a:prstGeom prst="rect">
            <a:avLst/>
          </a:prstGeom>
          <a:noFill/>
        </p:spPr>
        <p:txBody>
          <a:bodyPr wrap="square" rtlCol="0">
            <a:spAutoFit/>
          </a:bodyPr>
          <a:lstStyle/>
          <a:p>
            <a:r>
              <a:rPr lang="en-US" sz="1400" dirty="0"/>
              <a:t>Laceration</a:t>
            </a:r>
          </a:p>
        </p:txBody>
      </p:sp>
      <p:sp>
        <p:nvSpPr>
          <p:cNvPr id="14" name="5-Point Star 13"/>
          <p:cNvSpPr/>
          <p:nvPr/>
        </p:nvSpPr>
        <p:spPr>
          <a:xfrm>
            <a:off x="8077200" y="6431281"/>
            <a:ext cx="228600" cy="27431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0993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D6B5-6EF1-464A-A497-B0AF36E7A567}"/>
              </a:ext>
            </a:extLst>
          </p:cNvPr>
          <p:cNvSpPr>
            <a:spLocks noGrp="1"/>
          </p:cNvSpPr>
          <p:nvPr>
            <p:ph type="title"/>
          </p:nvPr>
        </p:nvSpPr>
        <p:spPr>
          <a:xfrm>
            <a:off x="1295400" y="457200"/>
            <a:ext cx="6019800" cy="944562"/>
          </a:xfrm>
          <a:ln w="38100">
            <a:solidFill>
              <a:schemeClr val="tx1"/>
            </a:solidFill>
          </a:ln>
        </p:spPr>
        <p:txBody>
          <a:bodyPr/>
          <a:lstStyle/>
          <a:p>
            <a:r>
              <a:rPr lang="en-US" dirty="0"/>
              <a:t>The Cerebellum</a:t>
            </a:r>
          </a:p>
        </p:txBody>
      </p:sp>
      <p:sp>
        <p:nvSpPr>
          <p:cNvPr id="3" name="Content Placeholder 2">
            <a:extLst>
              <a:ext uri="{FF2B5EF4-FFF2-40B4-BE49-F238E27FC236}">
                <a16:creationId xmlns:a16="http://schemas.microsoft.com/office/drawing/2014/main" id="{E77CC51C-559C-4DFE-BAF9-A70978E714B8}"/>
              </a:ext>
            </a:extLst>
          </p:cNvPr>
          <p:cNvSpPr>
            <a:spLocks noGrp="1"/>
          </p:cNvSpPr>
          <p:nvPr>
            <p:ph idx="1"/>
          </p:nvPr>
        </p:nvSpPr>
        <p:spPr>
          <a:xfrm>
            <a:off x="381000" y="1905000"/>
            <a:ext cx="8382000" cy="4038600"/>
          </a:xfrm>
          <a:ln w="57150">
            <a:solidFill>
              <a:schemeClr val="tx1"/>
            </a:solidFill>
          </a:ln>
        </p:spPr>
        <p:txBody>
          <a:bodyPr>
            <a:normAutofit/>
          </a:bodyPr>
          <a:lstStyle/>
          <a:p>
            <a:r>
              <a:rPr lang="en-US" dirty="0"/>
              <a:t>Humes: At the autopsy, we saw cerebellar damage, but the brain we examined later had an intact cerebellum.</a:t>
            </a:r>
          </a:p>
          <a:p>
            <a:r>
              <a:rPr lang="en-US" dirty="0"/>
              <a:t>The high fragment trail on the X-rays would have meant a second headshot, so we had to rewrite the autopsy report—and describe the cerebellum as intact.</a:t>
            </a:r>
          </a:p>
        </p:txBody>
      </p:sp>
    </p:spTree>
    <p:extLst>
      <p:ext uri="{BB962C8B-B14F-4D97-AF65-F5344CB8AC3E}">
        <p14:creationId xmlns:p14="http://schemas.microsoft.com/office/powerpoint/2010/main" val="3317776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142CB7-E998-40E3-965E-3554300239E5}"/>
              </a:ext>
            </a:extLst>
          </p:cNvPr>
          <p:cNvSpPr>
            <a:spLocks noGrp="1"/>
          </p:cNvSpPr>
          <p:nvPr>
            <p:ph type="title"/>
          </p:nvPr>
        </p:nvSpPr>
        <p:spPr>
          <a:xfrm>
            <a:off x="4676148" y="568517"/>
            <a:ext cx="3936166" cy="1067209"/>
          </a:xfrm>
        </p:spPr>
        <p:txBody>
          <a:bodyPr>
            <a:normAutofit/>
          </a:bodyPr>
          <a:lstStyle/>
          <a:p>
            <a:endParaRPr lang="en-US" dirty="0">
              <a:solidFill>
                <a:schemeClr val="bg1"/>
              </a:solidFill>
            </a:endParaRPr>
          </a:p>
        </p:txBody>
      </p:sp>
      <p:pic>
        <p:nvPicPr>
          <p:cNvPr id="5" name="Picture 4" descr="Diagram&#10;&#10;Description automatically generated">
            <a:extLst>
              <a:ext uri="{FF2B5EF4-FFF2-40B4-BE49-F238E27FC236}">
                <a16:creationId xmlns:a16="http://schemas.microsoft.com/office/drawing/2014/main" id="{04D0D019-06B8-4B20-8AAF-796592FB97C0}"/>
              </a:ext>
            </a:extLst>
          </p:cNvPr>
          <p:cNvPicPr>
            <a:picLocks noChangeAspect="1"/>
          </p:cNvPicPr>
          <p:nvPr/>
        </p:nvPicPr>
        <p:blipFill rotWithShape="1">
          <a:blip r:embed="rId2" cstate="print"/>
          <a:srcRect r="-3" b="-3"/>
          <a:stretch/>
        </p:blipFill>
        <p:spPr>
          <a:xfrm>
            <a:off x="457200" y="1066800"/>
            <a:ext cx="3566210"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38100">
            <a:solidFill>
              <a:srgbClr val="FF0000"/>
            </a:solidFill>
          </a:ln>
        </p:spPr>
      </p:pic>
      <p:grpSp>
        <p:nvGrpSpPr>
          <p:cNvPr id="12" name="Group 11">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396390" cy="717514"/>
            <a:chOff x="0" y="377893"/>
            <a:chExt cx="1861854" cy="717514"/>
          </a:xfrm>
          <a:solidFill>
            <a:schemeClr val="bg1"/>
          </a:solidFill>
        </p:grpSpPr>
        <p:sp>
          <p:nvSpPr>
            <p:cNvPr id="13" name="Freeform: Shape 1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dirty="0"/>
            </a:p>
          </p:txBody>
        </p:sp>
        <p:sp>
          <p:nvSpPr>
            <p:cNvPr id="14" name="Freeform: Shape 1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3" name="Content Placeholder 2">
            <a:extLst>
              <a:ext uri="{FF2B5EF4-FFF2-40B4-BE49-F238E27FC236}">
                <a16:creationId xmlns:a16="http://schemas.microsoft.com/office/drawing/2014/main" id="{0FE1BF59-1BDF-4CAB-AD5F-6037436965B6}"/>
              </a:ext>
            </a:extLst>
          </p:cNvPr>
          <p:cNvSpPr>
            <a:spLocks noGrp="1"/>
          </p:cNvSpPr>
          <p:nvPr>
            <p:ph idx="1"/>
          </p:nvPr>
        </p:nvSpPr>
        <p:spPr>
          <a:xfrm>
            <a:off x="4308489" y="151005"/>
            <a:ext cx="4648200" cy="6555990"/>
          </a:xfrm>
          <a:ln w="57150">
            <a:solidFill>
              <a:srgbClr val="00B050"/>
            </a:solidFill>
          </a:ln>
        </p:spPr>
        <p:txBody>
          <a:bodyPr>
            <a:normAutofit/>
          </a:bodyPr>
          <a:lstStyle/>
          <a:p>
            <a:pPr marL="514350" indent="-514350">
              <a:lnSpc>
                <a:spcPct val="90000"/>
              </a:lnSpc>
              <a:buAutoNum type="arabicPeriod"/>
            </a:pPr>
            <a:r>
              <a:rPr lang="en-US" sz="1600" dirty="0">
                <a:latin typeface="Arial" panose="020B0604020202020204" pitchFamily="34" charset="0"/>
                <a:cs typeface="Arial" panose="020B0604020202020204" pitchFamily="34" charset="0"/>
              </a:rPr>
              <a:t>I see the large occipital hole—so I OBFUSCATE.</a:t>
            </a:r>
          </a:p>
          <a:p>
            <a:pPr marL="514350" indent="-514350">
              <a:lnSpc>
                <a:spcPct val="90000"/>
              </a:lnSpc>
              <a:buAutoNum type="arabicPeriod"/>
            </a:pPr>
            <a:r>
              <a:rPr lang="en-US" sz="1600" dirty="0">
                <a:latin typeface="Arial" panose="020B0604020202020204" pitchFamily="34" charset="0"/>
                <a:cs typeface="Arial" panose="020B0604020202020204" pitchFamily="34" charset="0"/>
              </a:rPr>
              <a:t>On the X-rays, the fragment trail is too high (it implies another headshot)—so I LIE and describe it as </a:t>
            </a:r>
            <a:r>
              <a:rPr lang="en-US" sz="1600" u="sng" dirty="0">
                <a:latin typeface="Arial" panose="020B0604020202020204" pitchFamily="34" charset="0"/>
                <a:cs typeface="Arial" panose="020B0604020202020204" pitchFamily="34" charset="0"/>
              </a:rPr>
              <a:t>10 cm lower.</a:t>
            </a:r>
          </a:p>
          <a:p>
            <a:pPr marL="514350" indent="-514350">
              <a:lnSpc>
                <a:spcPct val="90000"/>
              </a:lnSpc>
              <a:buAutoNum type="arabicPeriod"/>
            </a:pPr>
            <a:r>
              <a:rPr lang="en-US" sz="1600" dirty="0">
                <a:latin typeface="Arial" panose="020B0604020202020204" pitchFamily="34" charset="0"/>
                <a:cs typeface="Arial" panose="020B0604020202020204" pitchFamily="34" charset="0"/>
              </a:rPr>
              <a:t>The autopsy cerebellum was damaged (it disagrees with the fake brain)—so I IGNORE the cerebellum.</a:t>
            </a:r>
          </a:p>
          <a:p>
            <a:pPr marL="514350" indent="-514350">
              <a:lnSpc>
                <a:spcPct val="90000"/>
              </a:lnSpc>
              <a:buAutoNum type="arabicPeriod"/>
            </a:pPr>
            <a:r>
              <a:rPr lang="en-US" sz="1600" dirty="0">
                <a:latin typeface="Arial" panose="020B0604020202020204" pitchFamily="34" charset="0"/>
                <a:cs typeface="Arial" panose="020B0604020202020204" pitchFamily="34" charset="0"/>
              </a:rPr>
              <a:t>On the X-rays, I see metallic debris near the forehead. I also see the forehead entry wound (in the skin)—so I INCISE the wound and IGNORE the metallic debris. </a:t>
            </a:r>
          </a:p>
          <a:p>
            <a:pPr marL="514350" indent="-514350">
              <a:lnSpc>
                <a:spcPct val="90000"/>
              </a:lnSpc>
              <a:buAutoNum type="arabicPeriod"/>
            </a:pPr>
            <a:r>
              <a:rPr lang="en-US" sz="1600" dirty="0">
                <a:latin typeface="Arial" panose="020B0604020202020204" pitchFamily="34" charset="0"/>
                <a:cs typeface="Arial" panose="020B0604020202020204" pitchFamily="34" charset="0"/>
              </a:rPr>
              <a:t>I see bruising in the throat tissues. I know this means trauma </a:t>
            </a:r>
            <a:r>
              <a:rPr lang="en-US" sz="1600" u="sng" dirty="0">
                <a:latin typeface="Arial" panose="020B0604020202020204" pitchFamily="34" charset="0"/>
                <a:cs typeface="Arial" panose="020B0604020202020204" pitchFamily="34" charset="0"/>
              </a:rPr>
              <a:t>while JFK was still alive</a:t>
            </a:r>
            <a:r>
              <a:rPr lang="en-US" sz="1600" dirty="0">
                <a:latin typeface="Arial" panose="020B0604020202020204" pitchFamily="34" charset="0"/>
                <a:cs typeface="Arial" panose="020B0604020202020204" pitchFamily="34" charset="0"/>
              </a:rPr>
              <a:t>—so I must LIE and claim that the tracheotomy hid this damage.</a:t>
            </a:r>
          </a:p>
          <a:p>
            <a:pPr marL="514350" indent="-514350">
              <a:lnSpc>
                <a:spcPct val="90000"/>
              </a:lnSpc>
              <a:buAutoNum type="arabicPeriod"/>
            </a:pPr>
            <a:r>
              <a:rPr lang="en-US" sz="1600" dirty="0">
                <a:latin typeface="Arial" panose="020B0604020202020204" pitchFamily="34" charset="0"/>
                <a:cs typeface="Arial" panose="020B0604020202020204" pitchFamily="34" charset="0"/>
              </a:rPr>
              <a:t>I had two phone calls with Dallas </a:t>
            </a:r>
            <a:r>
              <a:rPr lang="en-US" sz="1600" u="sng" dirty="0">
                <a:latin typeface="Arial" panose="020B0604020202020204" pitchFamily="34" charset="0"/>
                <a:cs typeface="Arial" panose="020B0604020202020204" pitchFamily="34" charset="0"/>
              </a:rPr>
              <a:t>during the autopsy </a:t>
            </a:r>
            <a:r>
              <a:rPr lang="en-US" sz="1600" dirty="0">
                <a:latin typeface="Arial" panose="020B0604020202020204" pitchFamily="34" charset="0"/>
                <a:cs typeface="Arial" panose="020B0604020202020204" pitchFamily="34" charset="0"/>
              </a:rPr>
              <a:t>so I LIE—or else everyone would know I knew about the frontal throat entry.</a:t>
            </a:r>
          </a:p>
          <a:p>
            <a:pPr marL="342900" marR="0" lvl="0" indent="-342900">
              <a:lnSpc>
                <a:spcPct val="90000"/>
              </a:lnSpc>
              <a:spcBef>
                <a:spcPts val="0"/>
              </a:spcBef>
              <a:spcAft>
                <a:spcPts val="0"/>
              </a:spcAft>
              <a:buFont typeface="+mj-lt"/>
              <a:buAutoNum type="arabicPeriod"/>
            </a:pP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a:latin typeface="Arial" panose="020B0604020202020204" pitchFamily="34" charset="0"/>
                <a:ea typeface="Calibri" panose="020F0502020204030204" pitchFamily="34" charset="0"/>
                <a:cs typeface="Arial" panose="020B0604020202020204" pitchFamily="34" charset="0"/>
              </a:rPr>
              <a:t>I</a:t>
            </a:r>
            <a:r>
              <a:rPr lang="en-US" sz="1600" dirty="0">
                <a:effectLst/>
                <a:latin typeface="Arial" panose="020B0604020202020204" pitchFamily="34" charset="0"/>
                <a:ea typeface="Calibri" panose="020F0502020204030204" pitchFamily="34" charset="0"/>
                <a:cs typeface="Arial" panose="020B0604020202020204" pitchFamily="34" charset="0"/>
              </a:rPr>
              <a:t> see a temporal bone entry (near the right</a:t>
            </a:r>
          </a:p>
          <a:p>
            <a:pPr marL="0" marR="0" lvl="0" indent="0">
              <a:lnSpc>
                <a:spcPct val="90000"/>
              </a:lnSpc>
              <a:spcBef>
                <a:spcPts val="0"/>
              </a:spcBef>
              <a:spcAft>
                <a:spcPts val="0"/>
              </a:spcAft>
              <a:buNone/>
            </a:pPr>
            <a:r>
              <a:rPr lang="en-US" sz="1600" dirty="0">
                <a:effectLst/>
                <a:latin typeface="Arial" panose="020B0604020202020204" pitchFamily="34" charset="0"/>
                <a:ea typeface="Calibri" panose="020F0502020204030204" pitchFamily="34" charset="0"/>
                <a:cs typeface="Arial" panose="020B0604020202020204" pitchFamily="34" charset="0"/>
              </a:rPr>
              <a:t>         ear)—so I IGNORE it.</a:t>
            </a:r>
          </a:p>
          <a:p>
            <a:pPr marR="0" lvl="0">
              <a:lnSpc>
                <a:spcPct val="90000"/>
              </a:lnSpc>
              <a:spcBef>
                <a:spcPts val="0"/>
              </a:spcBef>
              <a:spcAft>
                <a:spcPts val="0"/>
              </a:spcAft>
              <a:buAutoNum type="arabicPeriod" startAt="8"/>
            </a:pPr>
            <a:r>
              <a:rPr lang="en-US" sz="1600" dirty="0">
                <a:latin typeface="Arial" panose="020B0604020202020204" pitchFamily="34" charset="0"/>
                <a:ea typeface="Calibri" panose="020F0502020204030204" pitchFamily="34" charset="0"/>
                <a:cs typeface="Arial" panose="020B0604020202020204" pitchFamily="34" charset="0"/>
              </a:rPr>
              <a:t>   I</a:t>
            </a:r>
            <a:r>
              <a:rPr lang="en-US" sz="1600" dirty="0">
                <a:effectLst/>
                <a:latin typeface="Arial" panose="020B0604020202020204" pitchFamily="34" charset="0"/>
                <a:ea typeface="Calibri" panose="020F0502020204030204" pitchFamily="34" charset="0"/>
                <a:cs typeface="Arial" panose="020B0604020202020204" pitchFamily="34" charset="0"/>
              </a:rPr>
              <a:t> correctly identify a right EOP entry—</a:t>
            </a:r>
          </a:p>
          <a:p>
            <a:pPr marL="0" indent="0">
              <a:lnSpc>
                <a:spcPct val="90000"/>
              </a:lnSpc>
              <a:spcBef>
                <a:spcPts val="0"/>
              </a:spcBef>
              <a:buNone/>
            </a:pPr>
            <a:r>
              <a:rPr lang="en-US" sz="1600" dirty="0">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but </a:t>
            </a:r>
            <a:r>
              <a:rPr lang="en-US" sz="1600" dirty="0">
                <a:latin typeface="Arial" panose="020B0604020202020204" pitchFamily="34" charset="0"/>
                <a:ea typeface="Calibri" panose="020F0502020204030204" pitchFamily="34" charset="0"/>
                <a:cs typeface="Arial" panose="020B0604020202020204" pitchFamily="34" charset="0"/>
              </a:rPr>
              <a:t>I</a:t>
            </a:r>
            <a:r>
              <a:rPr lang="en-US" sz="1600" dirty="0">
                <a:effectLst/>
                <a:latin typeface="Arial" panose="020B0604020202020204" pitchFamily="34" charset="0"/>
                <a:ea typeface="Calibri" panose="020F0502020204030204" pitchFamily="34" charset="0"/>
                <a:cs typeface="Arial" panose="020B0604020202020204" pitchFamily="34" charset="0"/>
              </a:rPr>
              <a:t> later MISLOCATE it </a:t>
            </a:r>
            <a:r>
              <a:rPr lang="en-US" sz="1600" dirty="0">
                <a:latin typeface="Arial" panose="020B0604020202020204" pitchFamily="34" charset="0"/>
                <a:ea typeface="Calibri" panose="020F0502020204030204" pitchFamily="34" charset="0"/>
                <a:cs typeface="Arial" panose="020B0604020202020204" pitchFamily="34" charset="0"/>
              </a:rPr>
              <a:t>(on video) for</a:t>
            </a:r>
            <a:r>
              <a:rPr lang="en-US" sz="1600" dirty="0">
                <a:effectLst/>
                <a:latin typeface="Arial" panose="020B0604020202020204" pitchFamily="34" charset="0"/>
                <a:ea typeface="Calibri" panose="020F0502020204030204" pitchFamily="34" charset="0"/>
                <a:cs typeface="Arial" panose="020B0604020202020204" pitchFamily="34" charset="0"/>
              </a:rPr>
              <a:t> the</a:t>
            </a:r>
          </a:p>
          <a:p>
            <a:pPr marL="0" indent="0">
              <a:lnSpc>
                <a:spcPct val="90000"/>
              </a:lnSpc>
              <a:spcBef>
                <a:spcPts val="0"/>
              </a:spcBef>
              <a:buNone/>
            </a:pPr>
            <a:r>
              <a:rPr lang="en-US" sz="1600" dirty="0">
                <a:effectLst/>
                <a:latin typeface="Arial" panose="020B0604020202020204" pitchFamily="34" charset="0"/>
                <a:ea typeface="Calibri" panose="020F0502020204030204" pitchFamily="34" charset="0"/>
                <a:cs typeface="Arial" panose="020B0604020202020204" pitchFamily="34" charset="0"/>
              </a:rPr>
              <a:t>         HSCA. I had no choice—that entry had to</a:t>
            </a:r>
          </a:p>
          <a:p>
            <a:pPr marL="0" indent="0">
              <a:lnSpc>
                <a:spcPct val="90000"/>
              </a:lnSpc>
              <a:spcBef>
                <a:spcPts val="0"/>
              </a:spcBef>
              <a:buNone/>
            </a:pPr>
            <a:r>
              <a:rPr lang="en-US" sz="1600" dirty="0">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match the </a:t>
            </a:r>
            <a:r>
              <a:rPr lang="en-US" sz="1600" dirty="0">
                <a:latin typeface="Arial" panose="020B0604020202020204" pitchFamily="34" charset="0"/>
                <a:ea typeface="Calibri" panose="020F0502020204030204" pitchFamily="34" charset="0"/>
                <a:cs typeface="Arial" panose="020B0604020202020204" pitchFamily="34" charset="0"/>
              </a:rPr>
              <a:t>high </a:t>
            </a:r>
            <a:r>
              <a:rPr lang="en-US" sz="1600" dirty="0">
                <a:effectLst/>
                <a:latin typeface="Arial" panose="020B0604020202020204" pitchFamily="34" charset="0"/>
                <a:ea typeface="Calibri" panose="020F0502020204030204" pitchFamily="34" charset="0"/>
                <a:cs typeface="Arial" panose="020B0604020202020204" pitchFamily="34" charset="0"/>
              </a:rPr>
              <a:t>fragment trail. </a:t>
            </a:r>
          </a:p>
          <a:p>
            <a:pPr marL="0" indent="0">
              <a:lnSpc>
                <a:spcPct val="90000"/>
              </a:lnSpc>
              <a:spcBef>
                <a:spcPts val="0"/>
              </a:spcBef>
              <a:buNone/>
            </a:pPr>
            <a:r>
              <a:rPr lang="en-US" sz="1600" dirty="0">
                <a:latin typeface="Arial" panose="020B0604020202020204" pitchFamily="34" charset="0"/>
                <a:ea typeface="Calibri" panose="020F0502020204030204" pitchFamily="34" charset="0"/>
                <a:cs typeface="Arial" panose="020B0604020202020204" pitchFamily="34" charset="0"/>
              </a:rPr>
              <a:t> 9.    To cover my tracks, I had to write different</a:t>
            </a:r>
          </a:p>
          <a:p>
            <a:pPr marL="0" indent="0">
              <a:lnSpc>
                <a:spcPct val="90000"/>
              </a:lnSpc>
              <a:spcBef>
                <a:spcPts val="0"/>
              </a:spcBef>
              <a:buNone/>
            </a:pPr>
            <a:r>
              <a:rPr lang="en-US" sz="1600" dirty="0">
                <a:solidFill>
                  <a:schemeClr val="bg1"/>
                </a:solidFill>
                <a:latin typeface="Arial" panose="020B060402020202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autopsy reports at different times—after the</a:t>
            </a:r>
          </a:p>
          <a:p>
            <a:pPr marL="0" indent="0">
              <a:lnSpc>
                <a:spcPct val="90000"/>
              </a:lnSpc>
              <a:spcBef>
                <a:spcPts val="0"/>
              </a:spcBef>
              <a:buNone/>
            </a:pPr>
            <a:r>
              <a:rPr lang="en-US" sz="1600" dirty="0">
                <a:solidFill>
                  <a:schemeClr val="bg1"/>
                </a:solidFill>
                <a:latin typeface="Arial" panose="020B060402020202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exam of the fake brain I had no choice.</a:t>
            </a:r>
          </a:p>
          <a:p>
            <a:pPr marL="0" indent="0">
              <a:lnSpc>
                <a:spcPct val="90000"/>
              </a:lnSpc>
              <a:spcBef>
                <a:spcPts val="0"/>
              </a:spcBef>
              <a:buNone/>
            </a:pPr>
            <a:endParaRPr lang="en-US" sz="1000" dirty="0">
              <a:solidFill>
                <a:schemeClr val="bg1"/>
              </a:solidFill>
            </a:endParaRPr>
          </a:p>
        </p:txBody>
      </p:sp>
      <p:grpSp>
        <p:nvGrpSpPr>
          <p:cNvPr id="16"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21453" y="5987064"/>
            <a:ext cx="790849" cy="469689"/>
            <a:chOff x="9841624" y="4115729"/>
            <a:chExt cx="602169" cy="268223"/>
          </a:xfrm>
          <a:solidFill>
            <a:schemeClr val="bg1"/>
          </a:solidFill>
        </p:grpSpPr>
        <p:sp>
          <p:nvSpPr>
            <p:cNvPr id="17" name="Freeform: Shape 16">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106900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2BC53-C803-4B2B-9AA7-343104ACE99B}"/>
              </a:ext>
            </a:extLst>
          </p:cNvPr>
          <p:cNvSpPr>
            <a:spLocks noGrp="1"/>
          </p:cNvSpPr>
          <p:nvPr>
            <p:ph type="title"/>
          </p:nvPr>
        </p:nvSpPr>
        <p:spPr>
          <a:xfrm>
            <a:off x="1485900" y="431691"/>
            <a:ext cx="6553200" cy="800095"/>
          </a:xfrm>
          <a:ln w="38100">
            <a:solidFill>
              <a:schemeClr val="tx1"/>
            </a:solidFill>
          </a:ln>
        </p:spPr>
        <p:txBody>
          <a:bodyPr>
            <a:normAutofit/>
          </a:bodyPr>
          <a:lstStyle/>
          <a:p>
            <a:r>
              <a:rPr lang="en-US" sz="3600" dirty="0"/>
              <a:t>Robert Karnei, MD*</a:t>
            </a:r>
          </a:p>
        </p:txBody>
      </p:sp>
      <p:sp>
        <p:nvSpPr>
          <p:cNvPr id="4" name="Rectangle 1">
            <a:extLst>
              <a:ext uri="{FF2B5EF4-FFF2-40B4-BE49-F238E27FC236}">
                <a16:creationId xmlns:a16="http://schemas.microsoft.com/office/drawing/2014/main" id="{93DC219C-61F5-40A0-9638-743FB0BEECE3}"/>
              </a:ext>
            </a:extLst>
          </p:cNvPr>
          <p:cNvSpPr>
            <a:spLocks noGrp="1" noChangeArrowheads="1"/>
          </p:cNvSpPr>
          <p:nvPr>
            <p:ph idx="1"/>
          </p:nvPr>
        </p:nvSpPr>
        <p:spPr bwMode="auto">
          <a:xfrm>
            <a:off x="990600" y="1871277"/>
            <a:ext cx="7543800" cy="4154984"/>
          </a:xfrm>
          <a:prstGeom prst="rect">
            <a:avLst/>
          </a:prstGeom>
          <a:solidFill>
            <a:schemeClr val="accent3">
              <a:lumMod val="60000"/>
              <a:lumOff val="40000"/>
            </a:schemeClr>
          </a:solidFill>
          <a:ln w="57150">
            <a:solidFill>
              <a:schemeClr val="tx1"/>
            </a:solid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2400" dirty="0">
                <a:solidFill>
                  <a:srgbClr val="000000"/>
                </a:solidFill>
                <a:latin typeface="Arial Unicode MS"/>
              </a:rPr>
              <a:t>If this had not been JFK, Karnei would</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a:solidFill>
                  <a:srgbClr val="000000"/>
                </a:solidFill>
                <a:latin typeface="Arial Unicode MS"/>
              </a:rPr>
              <a:t>h</a:t>
            </a:r>
            <a:r>
              <a:rPr kumimoji="0" lang="en-US" altLang="en-US" sz="2400" b="0" i="0" u="none" strike="noStrike" cap="none" normalizeH="0" baseline="0" dirty="0">
                <a:ln>
                  <a:noFill/>
                </a:ln>
                <a:solidFill>
                  <a:srgbClr val="000000"/>
                </a:solidFill>
                <a:effectLst/>
                <a:latin typeface="Arial Unicode MS"/>
              </a:rPr>
              <a:t>ave performed the autopsy.</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dirty="0">
              <a:solidFill>
                <a:srgbClr val="000000"/>
              </a:solidFill>
              <a:latin typeface="Arial Unicode MS"/>
            </a:endParaRPr>
          </a:p>
          <a:p>
            <a:pPr eaLnBrk="0" fontAlgn="base" hangingPunct="0">
              <a:spcBef>
                <a:spcPct val="0"/>
              </a:spcBef>
              <a:spcAft>
                <a:spcPct val="0"/>
              </a:spcAft>
            </a:pPr>
            <a:r>
              <a:rPr kumimoji="0" lang="en-US" altLang="en-US" sz="2400" b="0" i="0" u="none" strike="noStrike" cap="none" normalizeH="0" baseline="0" dirty="0">
                <a:ln>
                  <a:noFill/>
                </a:ln>
                <a:solidFill>
                  <a:srgbClr val="000000"/>
                </a:solidFill>
                <a:effectLst/>
                <a:latin typeface="Arial Unicode MS"/>
              </a:rPr>
              <a:t>Like James Jenkins and Dr. Robert Walker**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rial Unicode MS"/>
              </a:rPr>
              <a:t>(who knew bullet wounds), Dr. Karnei recalled </a:t>
            </a:r>
            <a:r>
              <a:rPr lang="en-US" altLang="en-US" sz="2400" dirty="0">
                <a:solidFill>
                  <a:srgbClr val="000000"/>
                </a:solidFill>
                <a:latin typeface="Arial Unicode MS"/>
              </a:rPr>
              <a:t>a</a:t>
            </a:r>
            <a:r>
              <a:rPr kumimoji="0" lang="en-US" altLang="en-US" sz="2400" b="0" i="0" u="none" strike="noStrike" cap="none" normalizeH="0" baseline="0" dirty="0">
                <a:ln>
                  <a:noFill/>
                </a:ln>
                <a:solidFill>
                  <a:srgbClr val="000000"/>
                </a:solidFill>
                <a:effectLst/>
                <a:latin typeface="Arial Unicode MS"/>
              </a:rPr>
              <a:t> wound on the right side of the head (the temporal area) approximately above the right ear.</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dirty="0">
              <a:solidFill>
                <a:srgbClr val="000000"/>
              </a:solidFill>
              <a:latin typeface="Arial Unicode M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rPr>
              <a:t>*</a:t>
            </a:r>
            <a:r>
              <a:rPr kumimoji="0" lang="en-US" altLang="en-US" sz="2000" b="0" i="0" u="none" strike="noStrike" cap="none" normalizeH="0" baseline="0" dirty="0">
                <a:ln>
                  <a:noFill/>
                </a:ln>
                <a:solidFill>
                  <a:srgbClr val="0070C0"/>
                </a:solidFill>
                <a:effectLst/>
                <a:latin typeface="Arial" panose="020B0604020202020204" pitchFamily="34" charset="0"/>
              </a:rPr>
              <a:t>http://www.kenrahn.com/Marsh/ARRB/Karnie.txt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a:latin typeface="Arial" panose="020B0604020202020204" pitchFamily="34" charset="0"/>
              </a:rPr>
              <a:t>** </a:t>
            </a:r>
            <a:r>
              <a:rPr lang="en-US" altLang="en-US" sz="2000" dirty="0">
                <a:solidFill>
                  <a:srgbClr val="FF0000"/>
                </a:solidFill>
                <a:latin typeface="Arial" panose="020B0604020202020204" pitchFamily="34" charset="0"/>
              </a:rPr>
              <a:t>May 19, 2019</a:t>
            </a:r>
            <a:r>
              <a:rPr lang="en-US" altLang="en-US" sz="2000" dirty="0">
                <a:latin typeface="Arial" panose="020B0604020202020204" pitchFamily="34" charset="0"/>
              </a:rPr>
              <a:t>, e-mail from Dr. Don Curtis</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40B673FA-C0C1-4862-9AA3-4435FAF0602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panose="020B0604020202020204" pitchFamily="34" charset="0"/>
              </a:rPr>
              <a:t>May 19, 2019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5-Point Star 5"/>
          <p:cNvSpPr/>
          <p:nvPr/>
        </p:nvSpPr>
        <p:spPr>
          <a:xfrm>
            <a:off x="8305800" y="6400800"/>
            <a:ext cx="304800" cy="3048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220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AEC6C-8FC8-45BF-AC7E-0492FC82DBA9}"/>
              </a:ext>
            </a:extLst>
          </p:cNvPr>
          <p:cNvSpPr>
            <a:spLocks noGrp="1"/>
          </p:cNvSpPr>
          <p:nvPr>
            <p:ph type="title"/>
          </p:nvPr>
        </p:nvSpPr>
        <p:spPr/>
        <p:txBody>
          <a:bodyPr>
            <a:normAutofit fontScale="90000"/>
          </a:bodyPr>
          <a:lstStyle/>
          <a:p>
            <a:r>
              <a:rPr lang="en-US" dirty="0"/>
              <a:t>Dr. Charles Crenshaw at Parkland</a:t>
            </a:r>
          </a:p>
        </p:txBody>
      </p:sp>
      <p:sp>
        <p:nvSpPr>
          <p:cNvPr id="7" name="Content Placeholder 6">
            <a:extLst>
              <a:ext uri="{FF2B5EF4-FFF2-40B4-BE49-F238E27FC236}">
                <a16:creationId xmlns:a16="http://schemas.microsoft.com/office/drawing/2014/main" id="{631D6604-8BDE-4164-8D32-ABEAAF4DD2AE}"/>
              </a:ext>
            </a:extLst>
          </p:cNvPr>
          <p:cNvSpPr>
            <a:spLocks noGrp="1"/>
          </p:cNvSpPr>
          <p:nvPr>
            <p:ph idx="1"/>
          </p:nvPr>
        </p:nvSpPr>
        <p:spPr/>
        <p:txBody>
          <a:bodyPr/>
          <a:lstStyle/>
          <a:p>
            <a:endParaRPr lang="en-US" dirty="0"/>
          </a:p>
        </p:txBody>
      </p:sp>
      <p:pic>
        <p:nvPicPr>
          <p:cNvPr id="9" name="Picture 8">
            <a:extLst>
              <a:ext uri="{FF2B5EF4-FFF2-40B4-BE49-F238E27FC236}">
                <a16:creationId xmlns:a16="http://schemas.microsoft.com/office/drawing/2014/main" id="{9FAA6EE3-C79C-47B4-BCE1-5CE692C84866}"/>
              </a:ext>
            </a:extLst>
          </p:cNvPr>
          <p:cNvPicPr>
            <a:picLocks noChangeAspect="1"/>
          </p:cNvPicPr>
          <p:nvPr/>
        </p:nvPicPr>
        <p:blipFill>
          <a:blip r:embed="rId2"/>
          <a:stretch>
            <a:fillRect/>
          </a:stretch>
        </p:blipFill>
        <p:spPr>
          <a:xfrm>
            <a:off x="3166448" y="1623977"/>
            <a:ext cx="5452568" cy="3938623"/>
          </a:xfrm>
          <a:prstGeom prst="rect">
            <a:avLst/>
          </a:prstGeom>
        </p:spPr>
      </p:pic>
      <p:sp>
        <p:nvSpPr>
          <p:cNvPr id="10" name="TextBox 9">
            <a:extLst>
              <a:ext uri="{FF2B5EF4-FFF2-40B4-BE49-F238E27FC236}">
                <a16:creationId xmlns:a16="http://schemas.microsoft.com/office/drawing/2014/main" id="{3865C6BF-7DAF-4798-AE60-F23058526FBA}"/>
              </a:ext>
            </a:extLst>
          </p:cNvPr>
          <p:cNvSpPr txBox="1"/>
          <p:nvPr/>
        </p:nvSpPr>
        <p:spPr>
          <a:xfrm>
            <a:off x="2590800" y="5640378"/>
            <a:ext cx="6096000" cy="369332"/>
          </a:xfrm>
          <a:prstGeom prst="rect">
            <a:avLst/>
          </a:prstGeom>
          <a:noFill/>
        </p:spPr>
        <p:txBody>
          <a:bodyPr wrap="square" rtlCol="0">
            <a:spAutoFit/>
          </a:bodyPr>
          <a:lstStyle/>
          <a:p>
            <a:r>
              <a:rPr lang="en-US" dirty="0">
                <a:hlinkClick r:id="rId3"/>
              </a:rPr>
              <a:t>Charles Crenshaw on JFK: 20/20 Interview - YouTube</a:t>
            </a:r>
            <a:endParaRPr lang="en-US" dirty="0"/>
          </a:p>
        </p:txBody>
      </p:sp>
      <p:pic>
        <p:nvPicPr>
          <p:cNvPr id="14" name="Picture 13">
            <a:extLst>
              <a:ext uri="{FF2B5EF4-FFF2-40B4-BE49-F238E27FC236}">
                <a16:creationId xmlns:a16="http://schemas.microsoft.com/office/drawing/2014/main" id="{8A9390DE-83E6-4231-AB12-0642EDD4ED95}"/>
              </a:ext>
            </a:extLst>
          </p:cNvPr>
          <p:cNvPicPr>
            <a:picLocks noChangeAspect="1"/>
          </p:cNvPicPr>
          <p:nvPr/>
        </p:nvPicPr>
        <p:blipFill>
          <a:blip r:embed="rId4"/>
          <a:stretch>
            <a:fillRect/>
          </a:stretch>
        </p:blipFill>
        <p:spPr>
          <a:xfrm>
            <a:off x="524984" y="1676400"/>
            <a:ext cx="2599590" cy="2435912"/>
          </a:xfrm>
          <a:prstGeom prst="rect">
            <a:avLst/>
          </a:prstGeom>
        </p:spPr>
      </p:pic>
    </p:spTree>
    <p:extLst>
      <p:ext uri="{BB962C8B-B14F-4D97-AF65-F5344CB8AC3E}">
        <p14:creationId xmlns:p14="http://schemas.microsoft.com/office/powerpoint/2010/main" val="490101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72944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D41993-C9F3-4522-9E84-B694442FF2E3}"/>
              </a:ext>
            </a:extLst>
          </p:cNvPr>
          <p:cNvSpPr>
            <a:spLocks noGrp="1"/>
          </p:cNvSpPr>
          <p:nvPr>
            <p:ph type="title"/>
          </p:nvPr>
        </p:nvSpPr>
        <p:spPr>
          <a:xfrm>
            <a:off x="533400" y="1066800"/>
            <a:ext cx="2590799" cy="4572000"/>
          </a:xfrm>
          <a:solidFill>
            <a:schemeClr val="accent3">
              <a:lumMod val="60000"/>
              <a:lumOff val="40000"/>
            </a:schemeClr>
          </a:solidFill>
          <a:ln w="57150">
            <a:solidFill>
              <a:srgbClr val="C00000"/>
            </a:solidFill>
          </a:ln>
        </p:spPr>
        <p:txBody>
          <a:bodyPr vert="horz" lIns="91440" tIns="45720" rIns="91440" bIns="45720" rtlCol="0" anchor="b">
            <a:normAutofit fontScale="90000"/>
          </a:bodyPr>
          <a:lstStyle/>
          <a:p>
            <a:pPr algn="l">
              <a:lnSpc>
                <a:spcPct val="90000"/>
              </a:lnSpc>
            </a:pPr>
            <a:r>
              <a:rPr lang="en-US" sz="2400" dirty="0"/>
              <a:t>MANTIK: Artist’s rendering of a photograph seen by Quentin Schwinn in Rochester, NY (the home of Eastman Kodak).</a:t>
            </a:r>
            <a:br>
              <a:rPr lang="en-US" sz="2400" dirty="0"/>
            </a:br>
            <a:r>
              <a:rPr lang="en-US" sz="2400" dirty="0"/>
              <a:t>Rochester was also home to Hawkeye-Works—where the Z-film may have been modified.</a:t>
            </a:r>
          </a:p>
        </p:txBody>
      </p:sp>
      <p:pic>
        <p:nvPicPr>
          <p:cNvPr id="8" name="Content Placeholder 7">
            <a:extLst>
              <a:ext uri="{FF2B5EF4-FFF2-40B4-BE49-F238E27FC236}">
                <a16:creationId xmlns:a16="http://schemas.microsoft.com/office/drawing/2014/main" id="{3DF27058-AC56-4EFA-90FA-83E5E95D415C}"/>
              </a:ext>
            </a:extLst>
          </p:cNvPr>
          <p:cNvPicPr>
            <a:picLocks noGrp="1" noChangeAspect="1"/>
          </p:cNvPicPr>
          <p:nvPr>
            <p:ph idx="1"/>
          </p:nvPr>
        </p:nvPicPr>
        <p:blipFill>
          <a:blip r:embed="rId2" cstate="print"/>
          <a:stretch>
            <a:fillRect/>
          </a:stretch>
        </p:blipFill>
        <p:spPr>
          <a:xfrm>
            <a:off x="4262846" y="378313"/>
            <a:ext cx="4268956" cy="5990371"/>
          </a:xfrm>
          <a:ln w="76200">
            <a:solidFill>
              <a:srgbClr val="00B0F0"/>
            </a:solidFill>
          </a:ln>
        </p:spPr>
      </p:pic>
      <p:sp>
        <p:nvSpPr>
          <p:cNvPr id="5" name="Oval 4"/>
          <p:cNvSpPr/>
          <p:nvPr/>
        </p:nvSpPr>
        <p:spPr>
          <a:xfrm>
            <a:off x="5562600" y="2133600"/>
            <a:ext cx="381000" cy="304800"/>
          </a:xfrm>
          <a:prstGeom prst="ellipse">
            <a:avLst/>
          </a:prstGeom>
          <a:solidFill>
            <a:srgbClr val="00B050">
              <a:alpha val="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3852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235B2-81C6-4652-90A7-E109F7709E6B}"/>
              </a:ext>
            </a:extLst>
          </p:cNvPr>
          <p:cNvSpPr>
            <a:spLocks noGrp="1"/>
          </p:cNvSpPr>
          <p:nvPr>
            <p:ph type="title"/>
          </p:nvPr>
        </p:nvSpPr>
        <p:spPr/>
        <p:txBody>
          <a:bodyPr/>
          <a:lstStyle/>
          <a:p>
            <a:r>
              <a:rPr lang="en-US" dirty="0"/>
              <a:t>Denise Hazelwood Composite</a:t>
            </a:r>
          </a:p>
        </p:txBody>
      </p:sp>
      <p:pic>
        <p:nvPicPr>
          <p:cNvPr id="5" name="Content Placeholder 4">
            <a:extLst>
              <a:ext uri="{FF2B5EF4-FFF2-40B4-BE49-F238E27FC236}">
                <a16:creationId xmlns:a16="http://schemas.microsoft.com/office/drawing/2014/main" id="{4DEC595D-7825-466F-B6BB-582BF8D04A82}"/>
              </a:ext>
            </a:extLst>
          </p:cNvPr>
          <p:cNvPicPr>
            <a:picLocks noGrp="1" noChangeAspect="1"/>
          </p:cNvPicPr>
          <p:nvPr>
            <p:ph idx="1"/>
          </p:nvPr>
        </p:nvPicPr>
        <p:blipFill>
          <a:blip r:embed="rId2"/>
          <a:stretch>
            <a:fillRect/>
          </a:stretch>
        </p:blipFill>
        <p:spPr>
          <a:xfrm>
            <a:off x="205656" y="1535714"/>
            <a:ext cx="8732688" cy="5047648"/>
          </a:xfrm>
        </p:spPr>
      </p:pic>
    </p:spTree>
    <p:extLst>
      <p:ext uri="{BB962C8B-B14F-4D97-AF65-F5344CB8AC3E}">
        <p14:creationId xmlns:p14="http://schemas.microsoft.com/office/powerpoint/2010/main" val="3651526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Background pattern&#10;&#10;Description automatically generated">
            <a:extLst>
              <a:ext uri="{FF2B5EF4-FFF2-40B4-BE49-F238E27FC236}">
                <a16:creationId xmlns:a16="http://schemas.microsoft.com/office/drawing/2014/main" id="{5A2D1287-0B7F-415B-B81A-CAB30B6760C6}"/>
              </a:ext>
            </a:extLst>
          </p:cNvPr>
          <p:cNvPicPr>
            <a:picLocks noChangeAspect="1"/>
          </p:cNvPicPr>
          <p:nvPr/>
        </p:nvPicPr>
        <p:blipFill rotWithShape="1">
          <a:blip r:embed="rId3" cstate="print">
            <a:alphaModFix amt="35000"/>
          </a:blip>
          <a:srcRect l="4667"/>
          <a:stretch/>
        </p:blipFill>
        <p:spPr>
          <a:xfrm>
            <a:off x="20" y="10"/>
            <a:ext cx="9143980" cy="6857990"/>
          </a:xfrm>
          <a:prstGeom prst="rect">
            <a:avLst/>
          </a:prstGeom>
        </p:spPr>
      </p:pic>
      <p:sp>
        <p:nvSpPr>
          <p:cNvPr id="2" name="Title 1"/>
          <p:cNvSpPr>
            <a:spLocks noGrp="1"/>
          </p:cNvSpPr>
          <p:nvPr>
            <p:ph type="title"/>
          </p:nvPr>
        </p:nvSpPr>
        <p:spPr>
          <a:xfrm>
            <a:off x="771525" y="282239"/>
            <a:ext cx="7534275" cy="708362"/>
          </a:xfrm>
          <a:ln w="57150">
            <a:solidFill>
              <a:srgbClr val="C00000"/>
            </a:solidFill>
          </a:ln>
        </p:spPr>
        <p:txBody>
          <a:bodyPr>
            <a:normAutofit/>
          </a:bodyPr>
          <a:lstStyle/>
          <a:p>
            <a:r>
              <a:rPr lang="en-US" sz="3600" dirty="0">
                <a:solidFill>
                  <a:schemeClr val="bg1"/>
                </a:solidFill>
              </a:rPr>
              <a:t>Now I (Humes) hope for the best</a:t>
            </a:r>
          </a:p>
        </p:txBody>
      </p:sp>
      <p:graphicFrame>
        <p:nvGraphicFramePr>
          <p:cNvPr id="5" name="Content Placeholder 2">
            <a:extLst>
              <a:ext uri="{FF2B5EF4-FFF2-40B4-BE49-F238E27FC236}">
                <a16:creationId xmlns:a16="http://schemas.microsoft.com/office/drawing/2014/main" id="{DAB9BF69-812F-4CFB-AF3B-846CD411D766}"/>
              </a:ext>
            </a:extLst>
          </p:cNvPr>
          <p:cNvGraphicFramePr>
            <a:graphicFrameLocks noGrp="1"/>
          </p:cNvGraphicFramePr>
          <p:nvPr>
            <p:ph idx="1"/>
            <p:extLst>
              <p:ext uri="{D42A27DB-BD31-4B8C-83A1-F6EECF244321}">
                <p14:modId xmlns:p14="http://schemas.microsoft.com/office/powerpoint/2010/main" val="2499671438"/>
              </p:ext>
            </p:extLst>
          </p:nvPr>
        </p:nvGraphicFramePr>
        <p:xfrm>
          <a:off x="628650" y="1272830"/>
          <a:ext cx="8022190" cy="52200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71AC09-C6EB-4053-8D2B-00FA93BCC8C0}"/>
              </a:ext>
            </a:extLst>
          </p:cNvPr>
          <p:cNvPicPr>
            <a:picLocks noChangeAspect="1"/>
          </p:cNvPicPr>
          <p:nvPr/>
        </p:nvPicPr>
        <p:blipFill>
          <a:blip r:embed="rId2" cstate="print"/>
          <a:stretch>
            <a:fillRect/>
          </a:stretch>
        </p:blipFill>
        <p:spPr>
          <a:xfrm>
            <a:off x="1715" y="-1286"/>
            <a:ext cx="9142285" cy="685928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869C5CC6-6F40-4DCF-B250-2BE981CE3D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21" y="1302430"/>
            <a:ext cx="3858859" cy="4483168"/>
            <a:chOff x="1674895" y="1345036"/>
            <a:chExt cx="5428610" cy="4210939"/>
          </a:xfrm>
        </p:grpSpPr>
        <p:sp>
          <p:nvSpPr>
            <p:cNvPr id="12" name="Rectangle 11">
              <a:extLst>
                <a:ext uri="{FF2B5EF4-FFF2-40B4-BE49-F238E27FC236}">
                  <a16:creationId xmlns:a16="http://schemas.microsoft.com/office/drawing/2014/main" id="{26F75F2C-15D0-444C-A904-0253BFE1E3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BA91BC9-DD8F-4878-B894-A30F41F8F4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FDDE3270-A872-4E10-80BC-B93D6F0E3F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922" y="1187311"/>
            <a:ext cx="3817164" cy="4483379"/>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7F3D8B-5E59-421A-9F66-9A4515CF1D6F}"/>
              </a:ext>
            </a:extLst>
          </p:cNvPr>
          <p:cNvSpPr>
            <a:spLocks noGrp="1"/>
          </p:cNvSpPr>
          <p:nvPr>
            <p:ph type="ctrTitle"/>
          </p:nvPr>
        </p:nvSpPr>
        <p:spPr>
          <a:xfrm>
            <a:off x="914400" y="1600200"/>
            <a:ext cx="3200400" cy="1295400"/>
          </a:xfrm>
          <a:solidFill>
            <a:schemeClr val="bg1">
              <a:lumMod val="75000"/>
            </a:schemeClr>
          </a:solidFill>
          <a:ln w="57150">
            <a:solidFill>
              <a:srgbClr val="C00000"/>
            </a:solidFill>
          </a:ln>
        </p:spPr>
        <p:txBody>
          <a:bodyPr>
            <a:normAutofit/>
          </a:bodyPr>
          <a:lstStyle/>
          <a:p>
            <a:pPr>
              <a:lnSpc>
                <a:spcPct val="90000"/>
              </a:lnSpc>
            </a:pPr>
            <a:r>
              <a:rPr lang="en-US" sz="2700" dirty="0"/>
              <a:t>The HSCA interviewed me in 1977</a:t>
            </a:r>
          </a:p>
        </p:txBody>
      </p:sp>
      <p:sp>
        <p:nvSpPr>
          <p:cNvPr id="3" name="Subtitle 2">
            <a:extLst>
              <a:ext uri="{FF2B5EF4-FFF2-40B4-BE49-F238E27FC236}">
                <a16:creationId xmlns:a16="http://schemas.microsoft.com/office/drawing/2014/main" id="{4D1FB3E8-10BD-46BA-A07A-95033071A942}"/>
              </a:ext>
            </a:extLst>
          </p:cNvPr>
          <p:cNvSpPr>
            <a:spLocks noGrp="1"/>
          </p:cNvSpPr>
          <p:nvPr>
            <p:ph type="subTitle" idx="1"/>
          </p:nvPr>
        </p:nvSpPr>
        <p:spPr>
          <a:xfrm>
            <a:off x="1148761" y="3339618"/>
            <a:ext cx="2933690" cy="1956277"/>
          </a:xfrm>
          <a:ln w="38100">
            <a:solidFill>
              <a:srgbClr val="FF0000"/>
            </a:solidFill>
          </a:ln>
        </p:spPr>
        <p:txBody>
          <a:bodyPr>
            <a:normAutofit fontScale="92500" lnSpcReduction="10000"/>
          </a:bodyPr>
          <a:lstStyle/>
          <a:p>
            <a:r>
              <a:rPr lang="en-US" sz="2000" dirty="0">
                <a:solidFill>
                  <a:schemeClr val="bg1"/>
                </a:solidFill>
              </a:rPr>
              <a:t>They wanted to know about that entry wound, so I changed my mind and pointed to the cowlick area. After all, that’s closer to where the fragment trail was.</a:t>
            </a:r>
          </a:p>
        </p:txBody>
      </p:sp>
      <p:grpSp>
        <p:nvGrpSpPr>
          <p:cNvPr id="17" name="Graphic 38">
            <a:extLst>
              <a:ext uri="{FF2B5EF4-FFF2-40B4-BE49-F238E27FC236}">
                <a16:creationId xmlns:a16="http://schemas.microsoft.com/office/drawing/2014/main" id="{F0E417D8-88AA-4184-A08D-DEF97C6C9E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5606" y="339532"/>
            <a:ext cx="1432689" cy="709660"/>
            <a:chOff x="2267504" y="2540250"/>
            <a:chExt cx="1990951" cy="739640"/>
          </a:xfrm>
          <a:solidFill>
            <a:schemeClr val="bg1"/>
          </a:solidFill>
        </p:grpSpPr>
        <p:sp>
          <p:nvSpPr>
            <p:cNvPr id="18" name="Freeform: Shape 17">
              <a:extLst>
                <a:ext uri="{FF2B5EF4-FFF2-40B4-BE49-F238E27FC236}">
                  <a16:creationId xmlns:a16="http://schemas.microsoft.com/office/drawing/2014/main" id="{FCB4E045-9FB0-41C4-AC74-479EA20D85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D21C7A48-09EB-4AF0-84CB-7EE408C2C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dirty="0"/>
            </a:p>
          </p:txBody>
        </p:sp>
      </p:grpSp>
      <p:pic>
        <p:nvPicPr>
          <p:cNvPr id="4" name="Picture 3">
            <a:extLst>
              <a:ext uri="{FF2B5EF4-FFF2-40B4-BE49-F238E27FC236}">
                <a16:creationId xmlns:a16="http://schemas.microsoft.com/office/drawing/2014/main" id="{0F9A531E-198E-475F-9CF3-EF9DE362574B}"/>
              </a:ext>
            </a:extLst>
          </p:cNvPr>
          <p:cNvPicPr/>
          <p:nvPr/>
        </p:nvPicPr>
        <p:blipFill rotWithShape="1">
          <a:blip r:embed="rId2" cstate="print"/>
          <a:srcRect l="2766" r="11447" b="1"/>
          <a:stretch/>
        </p:blipFill>
        <p:spPr bwMode="auto">
          <a:xfrm>
            <a:off x="4945836" y="1295400"/>
            <a:ext cx="3817164" cy="4483168"/>
          </a:xfrm>
          <a:prstGeom prst="rect">
            <a:avLst/>
          </a:prstGeom>
          <a:noFill/>
          <a:ln w="76200">
            <a:solidFill>
              <a:srgbClr val="00B0F0"/>
            </a:solidFill>
          </a:ln>
        </p:spPr>
      </p:pic>
      <p:sp>
        <p:nvSpPr>
          <p:cNvPr id="21" name="Graphic 212">
            <a:extLst>
              <a:ext uri="{FF2B5EF4-FFF2-40B4-BE49-F238E27FC236}">
                <a16:creationId xmlns:a16="http://schemas.microsoft.com/office/drawing/2014/main" id="{63DD1BD1-81FE-4F15-A934-E9AE94AE94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3552" y="823301"/>
            <a:ext cx="497506" cy="663342"/>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3" name="Graphic 212">
            <a:extLst>
              <a:ext uri="{FF2B5EF4-FFF2-40B4-BE49-F238E27FC236}">
                <a16:creationId xmlns:a16="http://schemas.microsoft.com/office/drawing/2014/main" id="{4AF0D540-FCE1-4A05-A889-995E50EDE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3552" y="823301"/>
            <a:ext cx="497506" cy="663342"/>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5" name="Oval 24">
            <a:extLst>
              <a:ext uri="{FF2B5EF4-FFF2-40B4-BE49-F238E27FC236}">
                <a16:creationId xmlns:a16="http://schemas.microsoft.com/office/drawing/2014/main" id="{98815DD1-EC9D-4BE1-846B-8BEF57D398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96" y="4580404"/>
            <a:ext cx="304807" cy="406409"/>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Oval 26">
            <a:extLst>
              <a:ext uri="{FF2B5EF4-FFF2-40B4-BE49-F238E27FC236}">
                <a16:creationId xmlns:a16="http://schemas.microsoft.com/office/drawing/2014/main" id="{E5155E3F-4269-4EB6-A266-DF4A6B2AC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96" y="4580404"/>
            <a:ext cx="304807" cy="406409"/>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596717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D58C9E-3A29-4902-8BF2-C37268513399}"/>
              </a:ext>
            </a:extLst>
          </p:cNvPr>
          <p:cNvPicPr>
            <a:picLocks noChangeAspect="1"/>
          </p:cNvPicPr>
          <p:nvPr/>
        </p:nvPicPr>
        <p:blipFill>
          <a:blip r:embed="rId2" cstate="print"/>
          <a:stretch>
            <a:fillRect/>
          </a:stretch>
        </p:blipFill>
        <p:spPr>
          <a:xfrm>
            <a:off x="1152525" y="271462"/>
            <a:ext cx="6838950" cy="6315075"/>
          </a:xfrm>
          <a:prstGeom prst="rect">
            <a:avLst/>
          </a:prstGeom>
          <a:solidFill>
            <a:schemeClr val="accent3">
              <a:lumMod val="60000"/>
              <a:lumOff val="40000"/>
            </a:schemeClr>
          </a:solidFill>
          <a:ln w="76200">
            <a:solidFill>
              <a:srgbClr val="00B0F0"/>
            </a:solidFill>
          </a:ln>
        </p:spPr>
      </p:pic>
    </p:spTree>
    <p:extLst>
      <p:ext uri="{BB962C8B-B14F-4D97-AF65-F5344CB8AC3E}">
        <p14:creationId xmlns:p14="http://schemas.microsoft.com/office/powerpoint/2010/main" val="3046124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DFD63-51C2-40B7-867A-88707E7BFD03}"/>
              </a:ext>
            </a:extLst>
          </p:cNvPr>
          <p:cNvSpPr>
            <a:spLocks noGrp="1"/>
          </p:cNvSpPr>
          <p:nvPr>
            <p:ph type="title"/>
          </p:nvPr>
        </p:nvSpPr>
        <p:spPr>
          <a:xfrm>
            <a:off x="533400" y="228600"/>
            <a:ext cx="7924800" cy="1219200"/>
          </a:xfrm>
          <a:ln w="38100">
            <a:solidFill>
              <a:schemeClr val="tx1"/>
            </a:solidFill>
          </a:ln>
        </p:spPr>
        <p:txBody>
          <a:bodyPr>
            <a:normAutofit/>
          </a:bodyPr>
          <a:lstStyle/>
          <a:p>
            <a:r>
              <a:rPr lang="en-US" sz="2000" dirty="0"/>
              <a:t>Humes: Before the HSCA: Gary Cornwell asked me some tough questions—and he took all the credit for my 4-inch move</a:t>
            </a:r>
          </a:p>
        </p:txBody>
      </p:sp>
      <p:sp>
        <p:nvSpPr>
          <p:cNvPr id="3" name="Content Placeholder 2">
            <a:extLst>
              <a:ext uri="{FF2B5EF4-FFF2-40B4-BE49-F238E27FC236}">
                <a16:creationId xmlns:a16="http://schemas.microsoft.com/office/drawing/2014/main" id="{89977701-6971-48DE-A9CD-A84BA09E6651}"/>
              </a:ext>
            </a:extLst>
          </p:cNvPr>
          <p:cNvSpPr>
            <a:spLocks noGrp="1"/>
          </p:cNvSpPr>
          <p:nvPr>
            <p:ph idx="1"/>
          </p:nvPr>
        </p:nvSpPr>
        <p:spPr>
          <a:xfrm>
            <a:off x="381000" y="1600200"/>
            <a:ext cx="8382000" cy="5105400"/>
          </a:xfrm>
          <a:ln w="57150">
            <a:solidFill>
              <a:schemeClr val="tx1"/>
            </a:solidFill>
          </a:ln>
        </p:spPr>
        <p:txBody>
          <a:bodyPr>
            <a:normAutofit fontScale="92500" lnSpcReduction="10000"/>
          </a:bodyPr>
          <a:lstStyle/>
          <a:p>
            <a:r>
              <a:rPr lang="en-US" dirty="0"/>
              <a:t>Cornwell [regarding the posterior skull entry]: “Do you now have a more well-considered—or a different—opinion?”</a:t>
            </a:r>
          </a:p>
          <a:p>
            <a:r>
              <a:rPr lang="en-US" dirty="0"/>
              <a:t>Humes: “I think I do have a different opinion…. I </a:t>
            </a:r>
            <a:r>
              <a:rPr lang="en-US" u="sng" dirty="0"/>
              <a:t>erroneously</a:t>
            </a:r>
            <a:r>
              <a:rPr lang="en-US" dirty="0"/>
              <a:t> previously identified the entry site.”</a:t>
            </a:r>
          </a:p>
          <a:p>
            <a:r>
              <a:rPr lang="en-US" dirty="0"/>
              <a:t>Cornwell: “Is this [4 inch] discrepancy explainable?”</a:t>
            </a:r>
          </a:p>
          <a:p>
            <a:r>
              <a:rPr lang="en-US" dirty="0"/>
              <a:t>Humes: “I have a little trouble with that.”</a:t>
            </a:r>
          </a:p>
          <a:p>
            <a:pPr marL="0" indent="0">
              <a:buNone/>
            </a:pPr>
            <a:endParaRPr lang="en-US" dirty="0"/>
          </a:p>
          <a:p>
            <a:r>
              <a:rPr lang="en-US" sz="2600" dirty="0"/>
              <a:t>Mantik: See Cornwell’s </a:t>
            </a:r>
            <a:r>
              <a:rPr lang="en-US" sz="2600" i="1" dirty="0"/>
              <a:t>Real Answers</a:t>
            </a:r>
            <a:r>
              <a:rPr lang="en-US" sz="2600" dirty="0"/>
              <a:t>, pp. 69-74.</a:t>
            </a:r>
          </a:p>
          <a:p>
            <a:endParaRPr lang="en-US" dirty="0"/>
          </a:p>
        </p:txBody>
      </p:sp>
    </p:spTree>
    <p:extLst>
      <p:ext uri="{BB962C8B-B14F-4D97-AF65-F5344CB8AC3E}">
        <p14:creationId xmlns:p14="http://schemas.microsoft.com/office/powerpoint/2010/main" val="3672211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5F954-EBA8-4664-82F1-B1BFD4A6DEF2}"/>
              </a:ext>
            </a:extLst>
          </p:cNvPr>
          <p:cNvSpPr>
            <a:spLocks noGrp="1"/>
          </p:cNvSpPr>
          <p:nvPr>
            <p:ph type="title"/>
          </p:nvPr>
        </p:nvSpPr>
        <p:spPr>
          <a:xfrm>
            <a:off x="457200" y="381000"/>
            <a:ext cx="8229600" cy="1143000"/>
          </a:xfrm>
          <a:ln w="38100">
            <a:solidFill>
              <a:schemeClr val="tx1"/>
            </a:solidFill>
          </a:ln>
        </p:spPr>
        <p:txBody>
          <a:bodyPr>
            <a:noAutofit/>
          </a:bodyPr>
          <a:lstStyle/>
          <a:p>
            <a:r>
              <a:rPr lang="en-US" sz="3200" dirty="0"/>
              <a:t>Humes: My final statement to the HSCA</a:t>
            </a:r>
          </a:p>
        </p:txBody>
      </p:sp>
      <p:sp>
        <p:nvSpPr>
          <p:cNvPr id="3" name="Content Placeholder 2">
            <a:extLst>
              <a:ext uri="{FF2B5EF4-FFF2-40B4-BE49-F238E27FC236}">
                <a16:creationId xmlns:a16="http://schemas.microsoft.com/office/drawing/2014/main" id="{E3A65A37-C820-4606-8921-BD623C67B4A1}"/>
              </a:ext>
            </a:extLst>
          </p:cNvPr>
          <p:cNvSpPr>
            <a:spLocks noGrp="1"/>
          </p:cNvSpPr>
          <p:nvPr>
            <p:ph idx="1"/>
          </p:nvPr>
        </p:nvSpPr>
        <p:spPr>
          <a:xfrm>
            <a:off x="323850" y="2209800"/>
            <a:ext cx="8496300" cy="3657600"/>
          </a:xfrm>
          <a:ln w="57150">
            <a:solidFill>
              <a:schemeClr val="tx1"/>
            </a:solidFill>
          </a:ln>
        </p:spPr>
        <p:txBody>
          <a:bodyPr>
            <a:normAutofit/>
          </a:bodyPr>
          <a:lstStyle/>
          <a:p>
            <a:endParaRPr lang="en-US" dirty="0"/>
          </a:p>
          <a:p>
            <a:r>
              <a:rPr lang="en-US" sz="2800" dirty="0"/>
              <a:t>Humes: “I and my associates are quite elated, in fact, that all the substantive findings [of the Panel] are in basic concordance with [our findings].”</a:t>
            </a:r>
          </a:p>
          <a:p>
            <a:pPr marL="0" indent="0">
              <a:buNone/>
            </a:pPr>
            <a:endParaRPr lang="en-US" sz="2800" dirty="0"/>
          </a:p>
          <a:p>
            <a:r>
              <a:rPr lang="en-US" sz="2400" dirty="0">
                <a:solidFill>
                  <a:srgbClr val="FF0000"/>
                </a:solidFill>
              </a:rPr>
              <a:t>MANTIK: In other words, don’t worry about 4 inches.</a:t>
            </a:r>
          </a:p>
        </p:txBody>
      </p:sp>
    </p:spTree>
    <p:extLst>
      <p:ext uri="{BB962C8B-B14F-4D97-AF65-F5344CB8AC3E}">
        <p14:creationId xmlns:p14="http://schemas.microsoft.com/office/powerpoint/2010/main" val="10688893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3336-7281-4DC5-9FE1-F0F94F9CCCBF}"/>
              </a:ext>
            </a:extLst>
          </p:cNvPr>
          <p:cNvSpPr>
            <a:spLocks noGrp="1"/>
          </p:cNvSpPr>
          <p:nvPr>
            <p:ph type="ctrTitle"/>
          </p:nvPr>
        </p:nvSpPr>
        <p:spPr>
          <a:xfrm>
            <a:off x="800100" y="990600"/>
            <a:ext cx="7772400" cy="1470025"/>
          </a:xfrm>
          <a:solidFill>
            <a:srgbClr val="FFFF00"/>
          </a:solidFill>
          <a:ln w="38100">
            <a:solidFill>
              <a:schemeClr val="tx1"/>
            </a:solidFill>
          </a:ln>
        </p:spPr>
        <p:txBody>
          <a:bodyPr/>
          <a:lstStyle/>
          <a:p>
            <a:r>
              <a:rPr lang="en-US" dirty="0">
                <a:latin typeface="Arial" panose="020B0604020202020204" pitchFamily="34" charset="0"/>
                <a:cs typeface="Arial" panose="020B0604020202020204" pitchFamily="34" charset="0"/>
              </a:rPr>
              <a:t>Video of Humes with the HSCA*</a:t>
            </a:r>
          </a:p>
        </p:txBody>
      </p:sp>
      <p:sp>
        <p:nvSpPr>
          <p:cNvPr id="3" name="Subtitle 2">
            <a:extLst>
              <a:ext uri="{FF2B5EF4-FFF2-40B4-BE49-F238E27FC236}">
                <a16:creationId xmlns:a16="http://schemas.microsoft.com/office/drawing/2014/main" id="{BB819D90-821D-4ACE-BEB5-77420371A0F6}"/>
              </a:ext>
            </a:extLst>
          </p:cNvPr>
          <p:cNvSpPr>
            <a:spLocks noGrp="1"/>
          </p:cNvSpPr>
          <p:nvPr>
            <p:ph type="subTitle" idx="1"/>
          </p:nvPr>
        </p:nvSpPr>
        <p:spPr>
          <a:xfrm>
            <a:off x="609600" y="3048000"/>
            <a:ext cx="8153400" cy="2590800"/>
          </a:xfrm>
          <a:solidFill>
            <a:schemeClr val="accent3">
              <a:lumMod val="60000"/>
              <a:lumOff val="40000"/>
            </a:schemeClr>
          </a:solidFill>
          <a:ln w="76200">
            <a:solidFill>
              <a:srgbClr val="0070C0"/>
            </a:solidFill>
          </a:ln>
        </p:spPr>
        <p:txBody>
          <a:bodyPr>
            <a:noAutofit/>
          </a:bodyPr>
          <a:lstStyle/>
          <a:p>
            <a:r>
              <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YouTube </a:t>
            </a:r>
            <a:r>
              <a:rPr lang="en-US" sz="4000"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Audio</a:t>
            </a:r>
            <a:r>
              <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https://www.youtube.com/watch?v=</a:t>
            </a:r>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solidFill>
                  <a:schemeClr val="tx1"/>
                </a:solidFill>
                <a:latin typeface="Arial" panose="020B0604020202020204" pitchFamily="34" charset="0"/>
                <a:cs typeface="Arial" panose="020B0604020202020204" pitchFamily="34" charset="0"/>
              </a:rPr>
              <a:t>*This video is not on YouTube, but a </a:t>
            </a:r>
            <a:r>
              <a:rPr lang="en-US" sz="2800" u="sng" dirty="0">
                <a:solidFill>
                  <a:schemeClr val="tx1"/>
                </a:solidFill>
                <a:latin typeface="Arial" panose="020B0604020202020204" pitchFamily="34" charset="0"/>
                <a:cs typeface="Arial" panose="020B0604020202020204" pitchFamily="34" charset="0"/>
              </a:rPr>
              <a:t>video</a:t>
            </a:r>
            <a:r>
              <a:rPr lang="en-US" sz="2800" dirty="0">
                <a:solidFill>
                  <a:schemeClr val="tx1"/>
                </a:solidFill>
                <a:latin typeface="Arial" panose="020B0604020202020204" pitchFamily="34" charset="0"/>
                <a:cs typeface="Arial" panose="020B0604020202020204" pitchFamily="34" charset="0"/>
              </a:rPr>
              <a:t> snippet will be played here right after this lecture.</a:t>
            </a:r>
          </a:p>
        </p:txBody>
      </p:sp>
    </p:spTree>
    <p:extLst>
      <p:ext uri="{BB962C8B-B14F-4D97-AF65-F5344CB8AC3E}">
        <p14:creationId xmlns:p14="http://schemas.microsoft.com/office/powerpoint/2010/main" val="32632072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chemeClr val="tx1"/>
            </a:solidFill>
          </a:ln>
        </p:spPr>
        <p:txBody>
          <a:bodyPr/>
          <a:lstStyle/>
          <a:p>
            <a:r>
              <a:rPr lang="en-US" dirty="0"/>
              <a:t>Humes: I was blindsided</a:t>
            </a:r>
          </a:p>
        </p:txBody>
      </p:sp>
      <p:sp>
        <p:nvSpPr>
          <p:cNvPr id="3" name="Content Placeholder 2"/>
          <p:cNvSpPr>
            <a:spLocks noGrp="1"/>
          </p:cNvSpPr>
          <p:nvPr>
            <p:ph idx="1"/>
          </p:nvPr>
        </p:nvSpPr>
        <p:spPr>
          <a:xfrm>
            <a:off x="457200" y="1752600"/>
            <a:ext cx="8229600" cy="4525963"/>
          </a:xfrm>
          <a:ln w="57150">
            <a:solidFill>
              <a:schemeClr val="tx1"/>
            </a:solidFill>
          </a:ln>
        </p:spPr>
        <p:txBody>
          <a:bodyPr>
            <a:normAutofit fontScale="85000" lnSpcReduction="20000"/>
          </a:bodyPr>
          <a:lstStyle/>
          <a:p>
            <a:pPr>
              <a:buNone/>
            </a:pPr>
            <a:r>
              <a:rPr lang="en-US" dirty="0"/>
              <a:t> </a:t>
            </a:r>
          </a:p>
          <a:p>
            <a:pPr>
              <a:buNone/>
            </a:pPr>
            <a:r>
              <a:rPr lang="en-US" dirty="0"/>
              <a:t>		</a:t>
            </a:r>
            <a:r>
              <a:rPr lang="en-US" dirty="0">
                <a:solidFill>
                  <a:srgbClr val="0070C0"/>
                </a:solidFill>
              </a:rPr>
              <a:t>I did not know (in time)…</a:t>
            </a:r>
          </a:p>
          <a:p>
            <a:pPr>
              <a:buNone/>
            </a:pPr>
            <a:endParaRPr lang="en-US" dirty="0"/>
          </a:p>
          <a:p>
            <a:r>
              <a:rPr lang="en-US" dirty="0"/>
              <a:t>	That critical autopsy photographs would 		be destroyed;</a:t>
            </a:r>
          </a:p>
          <a:p>
            <a:r>
              <a:rPr lang="en-US" dirty="0"/>
              <a:t>	That critical autopsy photographs would be 	altered;</a:t>
            </a:r>
          </a:p>
          <a:p>
            <a:r>
              <a:rPr lang="en-US" dirty="0"/>
              <a:t>	That some skull X-rays would be 			deliberately lost, and that the three 			extant skull X-rays would be decisively 		altered.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5E006-094B-4EE7-B312-2B8CAE7A4A19}"/>
              </a:ext>
            </a:extLst>
          </p:cNvPr>
          <p:cNvSpPr>
            <a:spLocks noGrp="1"/>
          </p:cNvSpPr>
          <p:nvPr>
            <p:ph type="title"/>
          </p:nvPr>
        </p:nvSpPr>
        <p:spPr>
          <a:ln w="38100">
            <a:solidFill>
              <a:schemeClr val="tx1"/>
            </a:solidFill>
          </a:ln>
        </p:spPr>
        <p:txBody>
          <a:bodyPr>
            <a:noAutofit/>
          </a:bodyPr>
          <a:lstStyle/>
          <a:p>
            <a:r>
              <a:rPr lang="en-US" sz="2800" dirty="0"/>
              <a:t>MANTIK: In 1992, Humes recanted his HSCA testimony—and </a:t>
            </a:r>
            <a:r>
              <a:rPr lang="en-US" sz="2800" i="1" dirty="0"/>
              <a:t>JAMA</a:t>
            </a:r>
            <a:r>
              <a:rPr lang="en-US" sz="2800" dirty="0"/>
              <a:t> </a:t>
            </a:r>
            <a:r>
              <a:rPr lang="en-US" sz="2800" u="sng" dirty="0"/>
              <a:t>ignored</a:t>
            </a:r>
            <a:r>
              <a:rPr lang="en-US" sz="2800" dirty="0"/>
              <a:t> his backsliding!</a:t>
            </a:r>
          </a:p>
        </p:txBody>
      </p:sp>
      <p:sp>
        <p:nvSpPr>
          <p:cNvPr id="3" name="Content Placeholder 2">
            <a:extLst>
              <a:ext uri="{FF2B5EF4-FFF2-40B4-BE49-F238E27FC236}">
                <a16:creationId xmlns:a16="http://schemas.microsoft.com/office/drawing/2014/main" id="{537D2C4C-AC12-42F1-BBE0-AC1DC8A5781B}"/>
              </a:ext>
            </a:extLst>
          </p:cNvPr>
          <p:cNvSpPr>
            <a:spLocks noGrp="1"/>
          </p:cNvSpPr>
          <p:nvPr>
            <p:ph idx="1"/>
          </p:nvPr>
        </p:nvSpPr>
        <p:spPr>
          <a:xfrm>
            <a:off x="457200" y="1828800"/>
            <a:ext cx="8229600" cy="4525963"/>
          </a:xfrm>
          <a:ln w="57150">
            <a:solidFill>
              <a:schemeClr val="tx1"/>
            </a:solidFill>
          </a:ln>
        </p:spPr>
        <p:txBody>
          <a:bodyPr/>
          <a:lstStyle/>
          <a:p>
            <a:r>
              <a:rPr lang="en-US" dirty="0"/>
              <a:t>"The fatal wound was blatantly obvious," Humes recalls. "The entrance wound was elliptical, 15 millimeters long and 6 millimeters wide, and located 2.5 centimeters to the right and </a:t>
            </a:r>
            <a:r>
              <a:rPr lang="en-US" u="sng" dirty="0">
                <a:solidFill>
                  <a:srgbClr val="FF0000"/>
                </a:solidFill>
              </a:rPr>
              <a:t>slightly</a:t>
            </a:r>
            <a:r>
              <a:rPr lang="en-US" dirty="0"/>
              <a:t> above the external occipital protuberance.”</a:t>
            </a:r>
          </a:p>
          <a:p>
            <a:pPr marL="0" indent="0">
              <a:buNone/>
            </a:pPr>
            <a:r>
              <a:rPr lang="en-US" sz="2800" dirty="0"/>
              <a:t>	--</a:t>
            </a:r>
            <a:r>
              <a:rPr lang="en-US" sz="2800" i="1" dirty="0"/>
              <a:t>JAMA</a:t>
            </a:r>
            <a:r>
              <a:rPr lang="en-US" sz="2800" dirty="0"/>
              <a:t>, May 27, 1992—Volume 267, No. 20</a:t>
            </a:r>
          </a:p>
          <a:p>
            <a:r>
              <a:rPr lang="en-US" sz="2400" dirty="0"/>
              <a:t>MANTIK: Humes’s 4 inch move (for the HSCA) just went up in smoke.</a:t>
            </a:r>
          </a:p>
        </p:txBody>
      </p:sp>
    </p:spTree>
    <p:extLst>
      <p:ext uri="{BB962C8B-B14F-4D97-AF65-F5344CB8AC3E}">
        <p14:creationId xmlns:p14="http://schemas.microsoft.com/office/powerpoint/2010/main" val="32276321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chemeClr val="tx1"/>
            </a:solidFill>
          </a:ln>
        </p:spPr>
        <p:txBody>
          <a:bodyPr/>
          <a:lstStyle/>
          <a:p>
            <a:r>
              <a:rPr lang="en-US" dirty="0"/>
              <a:t>Mantik: My excuses for Humes</a:t>
            </a:r>
          </a:p>
        </p:txBody>
      </p:sp>
      <p:sp>
        <p:nvSpPr>
          <p:cNvPr id="3" name="Content Placeholder 2"/>
          <p:cNvSpPr>
            <a:spLocks noGrp="1"/>
          </p:cNvSpPr>
          <p:nvPr>
            <p:ph idx="1"/>
          </p:nvPr>
        </p:nvSpPr>
        <p:spPr>
          <a:xfrm>
            <a:off x="457200" y="1600200"/>
            <a:ext cx="8229600" cy="4983162"/>
          </a:xfrm>
          <a:ln w="57150">
            <a:solidFill>
              <a:schemeClr val="tx1"/>
            </a:solidFill>
          </a:ln>
        </p:spPr>
        <p:txBody>
          <a:bodyPr>
            <a:normAutofit fontScale="77500" lnSpcReduction="20000"/>
          </a:bodyPr>
          <a:lstStyle/>
          <a:p>
            <a:pPr>
              <a:buNone/>
            </a:pPr>
            <a:r>
              <a:rPr lang="en-US" dirty="0"/>
              <a:t>	1. Humes was placed into a straight jacket—he had no 	choice but to write misleading autopsy reports. If 	he had refused, conspiracy would have been 	apparent to all—due to the obvious frontal shots.</a:t>
            </a:r>
          </a:p>
          <a:p>
            <a:pPr>
              <a:buNone/>
            </a:pPr>
            <a:r>
              <a:rPr lang="en-US" dirty="0"/>
              <a:t>	2. He inserted misleading eyewitness statements into 	the autopsy report. (Eyewitness statements are 	virtually never included.)</a:t>
            </a:r>
          </a:p>
          <a:p>
            <a:pPr>
              <a:buNone/>
            </a:pPr>
            <a:r>
              <a:rPr lang="en-US" dirty="0"/>
              <a:t>	3. He did not have JFK’s clothing.</a:t>
            </a:r>
          </a:p>
          <a:p>
            <a:pPr>
              <a:buNone/>
            </a:pPr>
            <a:r>
              <a:rPr lang="en-US" dirty="0"/>
              <a:t>	4. He did not know about the Harper fragment, which 	was not even cited by the WC.</a:t>
            </a:r>
          </a:p>
          <a:p>
            <a:pPr>
              <a:buNone/>
            </a:pPr>
            <a:r>
              <a:rPr lang="en-US" dirty="0"/>
              <a:t>	5. He did not know that the Magic Bullet was bogus—	or that the FBI had </a:t>
            </a:r>
            <a:r>
              <a:rPr lang="en-US" u="sng" dirty="0"/>
              <a:t>two</a:t>
            </a:r>
            <a:r>
              <a:rPr lang="en-US" dirty="0"/>
              <a:t> bullets that night.</a:t>
            </a:r>
          </a:p>
          <a:p>
            <a:pPr>
              <a:buNone/>
            </a:pPr>
            <a:r>
              <a:rPr lang="en-US" dirty="0"/>
              <a:t>	6. </a:t>
            </a:r>
            <a:r>
              <a:rPr lang="en-US" u="sng" dirty="0"/>
              <a:t>But he did know</a:t>
            </a:r>
            <a:r>
              <a:rPr lang="en-US" dirty="0"/>
              <a:t> (and he never told us) about the 	two brain exams. For that, he is culpable.</a:t>
            </a:r>
            <a:endParaRPr lang="en-US" u="sng"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96" y="1040837"/>
            <a:ext cx="3566211"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558" y="1029607"/>
            <a:ext cx="3566211"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70" y="934855"/>
            <a:ext cx="3566211"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26776" y="1877492"/>
            <a:ext cx="3022599" cy="3215373"/>
          </a:xfrm>
          <a:ln w="57150">
            <a:solidFill>
              <a:srgbClr val="C00000"/>
            </a:solidFill>
          </a:ln>
        </p:spPr>
        <p:txBody>
          <a:bodyPr>
            <a:normAutofit/>
          </a:bodyPr>
          <a:lstStyle/>
          <a:p>
            <a:r>
              <a:rPr lang="en-US" sz="4100" dirty="0"/>
              <a:t>Mantik: Humes was a respected professional</a:t>
            </a: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396390"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dirty="0"/>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393" y="457812"/>
            <a:ext cx="685923"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393" y="457812"/>
            <a:ext cx="685923"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232" y="4946663"/>
            <a:ext cx="239955"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232" y="4946663"/>
            <a:ext cx="239955"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Content Placeholder 2"/>
          <p:cNvSpPr>
            <a:spLocks noGrp="1"/>
          </p:cNvSpPr>
          <p:nvPr>
            <p:ph idx="1"/>
          </p:nvPr>
        </p:nvSpPr>
        <p:spPr>
          <a:xfrm>
            <a:off x="4478454" y="1580816"/>
            <a:ext cx="4419599" cy="4135758"/>
          </a:xfrm>
          <a:ln w="57150">
            <a:solidFill>
              <a:srgbClr val="FF0000"/>
            </a:solidFill>
          </a:ln>
        </p:spPr>
        <p:txBody>
          <a:bodyPr>
            <a:normAutofit/>
          </a:bodyPr>
          <a:lstStyle/>
          <a:p>
            <a:pPr>
              <a:lnSpc>
                <a:spcPct val="90000"/>
              </a:lnSpc>
            </a:pPr>
            <a:r>
              <a:rPr lang="en-US" sz="3000" dirty="0"/>
              <a:t>1. He </a:t>
            </a:r>
            <a:r>
              <a:rPr lang="en-US" sz="3000" u="sng" dirty="0"/>
              <a:t>directed</a:t>
            </a:r>
            <a:r>
              <a:rPr lang="en-US" sz="3000" dirty="0"/>
              <a:t> the weekly brain cutting sessions at Bethesda.</a:t>
            </a:r>
          </a:p>
          <a:p>
            <a:pPr>
              <a:lnSpc>
                <a:spcPct val="90000"/>
              </a:lnSpc>
            </a:pPr>
            <a:r>
              <a:rPr lang="en-US" sz="3000" dirty="0"/>
              <a:t>2. Gary Cornwell (in </a:t>
            </a:r>
            <a:r>
              <a:rPr lang="en-US" sz="3000" i="1" dirty="0"/>
              <a:t>Real Answers</a:t>
            </a:r>
            <a:r>
              <a:rPr lang="en-US" sz="3000" dirty="0"/>
              <a:t>) cites the strong respect he got from the Forensic Pathology Panel of the HSCA.</a:t>
            </a: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59174" y="6139464"/>
            <a:ext cx="790849"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320932"/>
            <a:ext cx="6477000" cy="1142999"/>
          </a:xfrm>
          <a:solidFill>
            <a:srgbClr val="FFFF00"/>
          </a:solidFill>
          <a:ln w="38100">
            <a:solidFill>
              <a:schemeClr val="tx1"/>
            </a:solidFill>
          </a:ln>
        </p:spPr>
        <p:txBody>
          <a:bodyPr>
            <a:normAutofit/>
          </a:bodyPr>
          <a:lstStyle/>
          <a:p>
            <a:r>
              <a:rPr lang="en-US" sz="2800" dirty="0"/>
              <a:t>The Radiologist, John Ebersole:</a:t>
            </a:r>
            <a:br>
              <a:rPr lang="en-US" sz="2800" dirty="0"/>
            </a:br>
            <a:r>
              <a:rPr lang="en-US" sz="2800" dirty="0"/>
              <a:t>Like me, he was a radiation oncologist</a:t>
            </a:r>
          </a:p>
        </p:txBody>
      </p:sp>
      <p:sp>
        <p:nvSpPr>
          <p:cNvPr id="3" name="Subtitle 2"/>
          <p:cNvSpPr>
            <a:spLocks noGrp="1"/>
          </p:cNvSpPr>
          <p:nvPr>
            <p:ph type="subTitle" idx="1"/>
          </p:nvPr>
        </p:nvSpPr>
        <p:spPr>
          <a:xfrm>
            <a:off x="293252" y="1676400"/>
            <a:ext cx="8557495" cy="5029200"/>
          </a:xfrm>
          <a:solidFill>
            <a:schemeClr val="accent3">
              <a:lumMod val="60000"/>
              <a:lumOff val="40000"/>
            </a:schemeClr>
          </a:solidFill>
          <a:ln w="57150">
            <a:solidFill>
              <a:schemeClr val="tx1"/>
            </a:solidFill>
          </a:ln>
        </p:spPr>
        <p:txBody>
          <a:bodyPr>
            <a:normAutofit fontScale="25000" lnSpcReduction="20000"/>
          </a:bodyPr>
          <a:lstStyle/>
          <a:p>
            <a:pPr algn="l"/>
            <a:endParaRPr lang="en-US" dirty="0">
              <a:solidFill>
                <a:schemeClr val="tx1"/>
              </a:solidFill>
            </a:endParaRPr>
          </a:p>
          <a:p>
            <a:pPr marL="1143000" indent="-1143000" algn="l">
              <a:buFont typeface="Arial" panose="020B0604020202020204" pitchFamily="34" charset="0"/>
              <a:buChar char="•"/>
            </a:pPr>
            <a:r>
              <a:rPr lang="en-US" sz="9600" dirty="0">
                <a:solidFill>
                  <a:schemeClr val="tx1"/>
                </a:solidFill>
              </a:rPr>
              <a:t>He recalled (to me) two phone calls with Dallas     </a:t>
            </a:r>
            <a:r>
              <a:rPr lang="en-US" sz="9600" u="sng" dirty="0">
                <a:solidFill>
                  <a:schemeClr val="tx1"/>
                </a:solidFill>
              </a:rPr>
              <a:t>during the autops</a:t>
            </a:r>
            <a:r>
              <a:rPr lang="en-US" sz="9600" dirty="0">
                <a:solidFill>
                  <a:schemeClr val="tx1"/>
                </a:solidFill>
              </a:rPr>
              <a:t>y, the first one at about 10:30 PM.*</a:t>
            </a:r>
            <a:endParaRPr lang="en-US" sz="9600" u="sng" dirty="0">
              <a:solidFill>
                <a:schemeClr val="tx1"/>
              </a:solidFill>
            </a:endParaRPr>
          </a:p>
          <a:p>
            <a:pPr marL="1143000" indent="-1143000" algn="l">
              <a:buFont typeface="Arial" panose="020B0604020202020204" pitchFamily="34" charset="0"/>
              <a:buChar char="•"/>
            </a:pPr>
            <a:r>
              <a:rPr lang="en-US" sz="9600" dirty="0">
                <a:solidFill>
                  <a:schemeClr val="tx1"/>
                </a:solidFill>
              </a:rPr>
              <a:t>Malcolm Perry originally also recalled two phone calls—and he initially stated they were on </a:t>
            </a:r>
            <a:r>
              <a:rPr lang="en-US" sz="9600" u="sng" dirty="0">
                <a:solidFill>
                  <a:schemeClr val="tx1"/>
                </a:solidFill>
              </a:rPr>
              <a:t>Nov 22.</a:t>
            </a:r>
          </a:p>
          <a:p>
            <a:pPr marL="1143000" indent="-1143000" algn="l">
              <a:buFont typeface="Arial" panose="020B0604020202020204" pitchFamily="34" charset="0"/>
              <a:buChar char="•"/>
            </a:pPr>
            <a:r>
              <a:rPr lang="en-US" sz="9600" dirty="0">
                <a:solidFill>
                  <a:schemeClr val="tx1"/>
                </a:solidFill>
              </a:rPr>
              <a:t>William Manchester (</a:t>
            </a:r>
            <a:r>
              <a:rPr lang="en-US" sz="9600" i="1" dirty="0">
                <a:solidFill>
                  <a:schemeClr val="tx1"/>
                </a:solidFill>
              </a:rPr>
              <a:t>The Death of a President</a:t>
            </a:r>
            <a:r>
              <a:rPr lang="en-US" sz="9600" dirty="0">
                <a:solidFill>
                  <a:schemeClr val="tx1"/>
                </a:solidFill>
              </a:rPr>
              <a:t>) cites two phone calls </a:t>
            </a:r>
            <a:r>
              <a:rPr lang="en-US" sz="9600" u="sng" dirty="0">
                <a:solidFill>
                  <a:schemeClr val="tx1"/>
                </a:solidFill>
              </a:rPr>
              <a:t>during the autopsy.</a:t>
            </a:r>
          </a:p>
          <a:p>
            <a:pPr marL="1143000" indent="-1143000" algn="l">
              <a:buFont typeface="Arial" panose="020B0604020202020204" pitchFamily="34" charset="0"/>
              <a:buChar char="•"/>
            </a:pPr>
            <a:r>
              <a:rPr lang="en-US" sz="9600" dirty="0">
                <a:solidFill>
                  <a:schemeClr val="tx1"/>
                </a:solidFill>
              </a:rPr>
              <a:t>Karnei (ARRB Summary): “He told the ARRB staff that he was aware of hearsay that Dr. Humes had called Dallas to talk to a surgeon later in the evening </a:t>
            </a:r>
            <a:r>
              <a:rPr lang="en-US" sz="9600" u="sng" dirty="0">
                <a:solidFill>
                  <a:schemeClr val="tx1"/>
                </a:solidFill>
              </a:rPr>
              <a:t>before the body left the morgue</a:t>
            </a:r>
            <a:r>
              <a:rPr lang="en-US" sz="9600" dirty="0">
                <a:solidFill>
                  <a:schemeClr val="tx1"/>
                </a:solidFill>
              </a:rPr>
              <a:t>.”</a:t>
            </a:r>
          </a:p>
          <a:p>
            <a:pPr marL="1143000" indent="-1143000" algn="l">
              <a:buFont typeface="Arial" panose="020B0604020202020204" pitchFamily="34" charset="0"/>
              <a:buChar char="•"/>
            </a:pPr>
            <a:r>
              <a:rPr lang="en-US" sz="9600" dirty="0">
                <a:solidFill>
                  <a:schemeClr val="tx1"/>
                </a:solidFill>
              </a:rPr>
              <a:t>Ebersole also recalled (to me) 5-6 skull X-rays; Jerrol Custer, the technologist, also confirmed this to me. He specifically recalled two oblique skull X-rays.</a:t>
            </a:r>
          </a:p>
          <a:p>
            <a:pPr algn="l"/>
            <a:endParaRPr lang="en-US" sz="8000" dirty="0">
              <a:solidFill>
                <a:schemeClr val="tx1"/>
              </a:solidFill>
            </a:endParaRPr>
          </a:p>
          <a:p>
            <a:pPr algn="l"/>
            <a:r>
              <a:rPr lang="en-US" sz="7200" dirty="0">
                <a:solidFill>
                  <a:schemeClr val="tx1"/>
                </a:solidFill>
              </a:rPr>
              <a:t>         	    *</a:t>
            </a:r>
            <a:r>
              <a:rPr lang="en-US" sz="7200" dirty="0">
                <a:solidFill>
                  <a:srgbClr val="0070C0"/>
                </a:solidFill>
              </a:rPr>
              <a:t>https://themantikview.com/pdf/Conversation_with_John_Ebersole.pdf</a:t>
            </a:r>
          </a:p>
          <a:p>
            <a:endParaRPr lang="en-US" dirty="0"/>
          </a:p>
          <a:p>
            <a:endParaRPr lang="en-US" dirty="0"/>
          </a:p>
          <a:p>
            <a:endParaRPr lang="en-US" dirty="0"/>
          </a:p>
        </p:txBody>
      </p:sp>
      <p:sp>
        <p:nvSpPr>
          <p:cNvPr id="4" name="Rectangle 1">
            <a:extLst>
              <a:ext uri="{FF2B5EF4-FFF2-40B4-BE49-F238E27FC236}">
                <a16:creationId xmlns:a16="http://schemas.microsoft.com/office/drawing/2014/main" id="{46DEA29F-3303-42D4-A294-5A9EEAB71159}"/>
              </a:ext>
            </a:extLst>
          </p:cNvPr>
          <p:cNvSpPr>
            <a:spLocks noChangeArrowheads="1"/>
          </p:cNvSpPr>
          <p:nvPr/>
        </p:nvSpPr>
        <p:spPr bwMode="auto">
          <a:xfrm>
            <a:off x="0" y="136266"/>
            <a:ext cx="20550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ECBABD-4559-43D1-B601-E50953A08134}"/>
              </a:ext>
            </a:extLst>
          </p:cNvPr>
          <p:cNvPicPr>
            <a:picLocks noChangeAspect="1"/>
          </p:cNvPicPr>
          <p:nvPr/>
        </p:nvPicPr>
        <p:blipFill>
          <a:blip r:embed="rId2" cstate="print"/>
          <a:stretch>
            <a:fillRect/>
          </a:stretch>
        </p:blipFill>
        <p:spPr>
          <a:xfrm>
            <a:off x="1" y="-11624"/>
            <a:ext cx="9128554" cy="6869623"/>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228600"/>
            <a:ext cx="5486400" cy="990600"/>
          </a:xfrm>
          <a:solidFill>
            <a:srgbClr val="FFFF00"/>
          </a:solidFill>
          <a:ln w="38100">
            <a:solidFill>
              <a:schemeClr val="tx1"/>
            </a:solidFill>
          </a:ln>
        </p:spPr>
        <p:txBody>
          <a:bodyPr>
            <a:normAutofit fontScale="90000"/>
          </a:bodyPr>
          <a:lstStyle/>
          <a:p>
            <a:r>
              <a:rPr lang="en-US" sz="3200" dirty="0">
                <a:latin typeface="Arial" panose="020B0604020202020204" pitchFamily="34" charset="0"/>
                <a:cs typeface="Arial" panose="020B0604020202020204" pitchFamily="34" charset="0"/>
              </a:rPr>
              <a:t>Later Government Experts: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How they misled us</a:t>
            </a:r>
          </a:p>
        </p:txBody>
      </p:sp>
      <p:sp>
        <p:nvSpPr>
          <p:cNvPr id="3" name="Subtitle 2"/>
          <p:cNvSpPr>
            <a:spLocks noGrp="1"/>
          </p:cNvSpPr>
          <p:nvPr>
            <p:ph type="subTitle" idx="1"/>
          </p:nvPr>
        </p:nvSpPr>
        <p:spPr>
          <a:xfrm>
            <a:off x="657224" y="1447800"/>
            <a:ext cx="7877175" cy="5181600"/>
          </a:xfrm>
          <a:solidFill>
            <a:schemeClr val="accent3">
              <a:lumMod val="60000"/>
              <a:lumOff val="40000"/>
            </a:schemeClr>
          </a:solidFill>
          <a:ln w="57150">
            <a:solidFill>
              <a:schemeClr val="tx1"/>
            </a:solidFill>
          </a:ln>
        </p:spPr>
        <p:txBody>
          <a:bodyPr>
            <a:noAutofit/>
          </a:bodyPr>
          <a:lstStyle/>
          <a:p>
            <a:pPr marL="914400" lvl="1" indent="-457200">
              <a:buFont typeface="Arial" panose="020B0604020202020204" pitchFamily="34" charset="0"/>
              <a:buChar char="•"/>
            </a:pPr>
            <a:endParaRPr lang="en-US" sz="2000" b="1" dirty="0">
              <a:solidFill>
                <a:schemeClr val="tx1"/>
              </a:solidFill>
            </a:endParaRPr>
          </a:p>
          <a:p>
            <a:pPr marL="914400" lvl="1" indent="-457200">
              <a:buFont typeface="Arial" panose="020B0604020202020204" pitchFamily="34" charset="0"/>
              <a:buChar char="•"/>
            </a:pPr>
            <a:r>
              <a:rPr lang="en-US" sz="2000" b="1" dirty="0">
                <a:solidFill>
                  <a:schemeClr val="tx1"/>
                </a:solidFill>
              </a:rPr>
              <a:t>The HSCA Forensic Pathology Panel  trusted the photographs—and they ignored the autopsy pathologists.</a:t>
            </a:r>
          </a:p>
          <a:p>
            <a:endParaRPr lang="en-US" sz="2000" b="1" dirty="0">
              <a:solidFill>
                <a:schemeClr val="tx1"/>
              </a:solidFill>
            </a:endParaRPr>
          </a:p>
          <a:p>
            <a:pPr marL="457200" indent="-457200">
              <a:buFont typeface="Arial" panose="020B0604020202020204" pitchFamily="34" charset="0"/>
              <a:buChar char="•"/>
            </a:pPr>
            <a:r>
              <a:rPr lang="en-US" sz="2000" b="1" dirty="0">
                <a:solidFill>
                  <a:schemeClr val="tx1"/>
                </a:solidFill>
              </a:rPr>
              <a:t>But they were not told that there was </a:t>
            </a:r>
            <a:r>
              <a:rPr lang="en-US" sz="2000" b="1" u="sng" dirty="0">
                <a:solidFill>
                  <a:schemeClr val="tx1"/>
                </a:solidFill>
              </a:rPr>
              <a:t>no provenance </a:t>
            </a:r>
            <a:r>
              <a:rPr lang="en-US" sz="2000" b="1" dirty="0">
                <a:solidFill>
                  <a:schemeClr val="tx1"/>
                </a:solidFill>
              </a:rPr>
              <a:t>for the photographs—that the camera did not match the photographs.</a:t>
            </a:r>
          </a:p>
          <a:p>
            <a:endParaRPr lang="en-US" sz="2000" b="1" dirty="0">
              <a:solidFill>
                <a:schemeClr val="tx1"/>
              </a:solidFill>
            </a:endParaRPr>
          </a:p>
          <a:p>
            <a:pPr marL="457200" indent="-457200">
              <a:buFont typeface="Arial" panose="020B0604020202020204" pitchFamily="34" charset="0"/>
              <a:buChar char="•"/>
            </a:pPr>
            <a:r>
              <a:rPr lang="en-US" sz="2000" b="1" dirty="0">
                <a:solidFill>
                  <a:schemeClr val="tx1"/>
                </a:solidFill>
              </a:rPr>
              <a:t>And another myth—they all believed that X-rays were as immutable as God himself.</a:t>
            </a:r>
          </a:p>
          <a:p>
            <a:pPr marL="457200" indent="-457200">
              <a:buFont typeface="Arial" panose="020B0604020202020204" pitchFamily="34" charset="0"/>
              <a:buChar char="•"/>
            </a:pPr>
            <a:endParaRPr lang="en-US" sz="2000" b="1" dirty="0">
              <a:solidFill>
                <a:schemeClr val="tx1"/>
              </a:solidFill>
            </a:endParaRPr>
          </a:p>
          <a:p>
            <a:pPr marL="457200" indent="-457200">
              <a:buFont typeface="Arial" panose="020B0604020202020204" pitchFamily="34" charset="0"/>
              <a:buChar char="•"/>
            </a:pPr>
            <a:r>
              <a:rPr lang="en-US" sz="2000" b="1" dirty="0">
                <a:solidFill>
                  <a:schemeClr val="tx1"/>
                </a:solidFill>
              </a:rPr>
              <a:t>Of course, the real problem was that they had never actually worked in a darkroom, so they </a:t>
            </a:r>
            <a:r>
              <a:rPr lang="en-US" sz="2000" b="1" u="sng" dirty="0">
                <a:solidFill>
                  <a:schemeClr val="tx1"/>
                </a:solidFill>
              </a:rPr>
              <a:t>did not know </a:t>
            </a:r>
            <a:r>
              <a:rPr lang="en-US" sz="2000" b="1" dirty="0">
                <a:solidFill>
                  <a:schemeClr val="tx1"/>
                </a:solidFill>
              </a:rPr>
              <a:t>how X-ray copying was done.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7A00B92-0D0A-45A2-AAAE-D6ABD1614632}"/>
              </a:ext>
            </a:extLst>
          </p:cNvPr>
          <p:cNvPicPr>
            <a:picLocks noChangeAspect="1"/>
          </p:cNvPicPr>
          <p:nvPr/>
        </p:nvPicPr>
        <p:blipFill rotWithShape="1">
          <a:blip r:embed="rId2" cstate="print">
            <a:alphaModFix amt="35000"/>
          </a:blip>
          <a:srcRect r="10999" b="-1"/>
          <a:stretch/>
        </p:blipFill>
        <p:spPr>
          <a:xfrm>
            <a:off x="20" y="10"/>
            <a:ext cx="9143980" cy="6857990"/>
          </a:xfrm>
          <a:prstGeom prst="rect">
            <a:avLst/>
          </a:prstGeom>
        </p:spPr>
      </p:pic>
      <p:sp>
        <p:nvSpPr>
          <p:cNvPr id="2" name="Title 1">
            <a:extLst>
              <a:ext uri="{FF2B5EF4-FFF2-40B4-BE49-F238E27FC236}">
                <a16:creationId xmlns:a16="http://schemas.microsoft.com/office/drawing/2014/main" id="{83EDC650-FDA1-493B-8CC3-951B282C66D0}"/>
              </a:ext>
            </a:extLst>
          </p:cNvPr>
          <p:cNvSpPr>
            <a:spLocks noGrp="1"/>
          </p:cNvSpPr>
          <p:nvPr>
            <p:ph type="title"/>
          </p:nvPr>
        </p:nvSpPr>
        <p:spPr>
          <a:xfrm>
            <a:off x="628650" y="365125"/>
            <a:ext cx="7886700" cy="1325563"/>
          </a:xfrm>
          <a:ln w="57150">
            <a:solidFill>
              <a:srgbClr val="C00000"/>
            </a:solidFill>
          </a:ln>
        </p:spPr>
        <p:txBody>
          <a:bodyPr>
            <a:normAutofit/>
          </a:bodyPr>
          <a:lstStyle/>
          <a:p>
            <a:pPr>
              <a:lnSpc>
                <a:spcPct val="90000"/>
              </a:lnSpc>
            </a:pPr>
            <a:r>
              <a:rPr lang="en-US" sz="3100" dirty="0">
                <a:solidFill>
                  <a:schemeClr val="bg1"/>
                </a:solidFill>
              </a:rPr>
              <a:t>Later Government Radiologists: </a:t>
            </a:r>
            <a:br>
              <a:rPr lang="en-US" sz="3100" dirty="0">
                <a:solidFill>
                  <a:schemeClr val="bg1"/>
                </a:solidFill>
              </a:rPr>
            </a:br>
            <a:r>
              <a:rPr lang="en-US" sz="3100" dirty="0">
                <a:solidFill>
                  <a:schemeClr val="bg1"/>
                </a:solidFill>
              </a:rPr>
              <a:t>What they missed (or deliberately ignored)*</a:t>
            </a:r>
          </a:p>
        </p:txBody>
      </p:sp>
      <p:graphicFrame>
        <p:nvGraphicFramePr>
          <p:cNvPr id="5" name="Content Placeholder 2">
            <a:extLst>
              <a:ext uri="{FF2B5EF4-FFF2-40B4-BE49-F238E27FC236}">
                <a16:creationId xmlns:a16="http://schemas.microsoft.com/office/drawing/2014/main" id="{0B4364A4-5BA5-4F94-AD8D-4EF1290C140F}"/>
              </a:ext>
            </a:extLst>
          </p:cNvPr>
          <p:cNvGraphicFramePr>
            <a:graphicFrameLocks noGrp="1"/>
          </p:cNvGraphicFramePr>
          <p:nvPr>
            <p:ph idx="1"/>
            <p:extLst>
              <p:ext uri="{D42A27DB-BD31-4B8C-83A1-F6EECF244321}">
                <p14:modId xmlns:p14="http://schemas.microsoft.com/office/powerpoint/2010/main" val="956859920"/>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4206512"/>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115F42F-C1B4-45C9-B8B0-FEA7832A742D}"/>
              </a:ext>
            </a:extLst>
          </p:cNvPr>
          <p:cNvPicPr>
            <a:picLocks noChangeAspect="1"/>
          </p:cNvPicPr>
          <p:nvPr/>
        </p:nvPicPr>
        <p:blipFill rotWithShape="1">
          <a:blip r:embed="rId2" cstate="print">
            <a:alphaModFix amt="35000"/>
          </a:blip>
          <a:srcRect b="35"/>
          <a:stretch/>
        </p:blipFill>
        <p:spPr>
          <a:xfrm>
            <a:off x="-3182" y="10"/>
            <a:ext cx="9147182" cy="6857990"/>
          </a:xfrm>
          <a:prstGeom prst="rect">
            <a:avLst/>
          </a:prstGeom>
        </p:spPr>
      </p:pic>
      <p:sp>
        <p:nvSpPr>
          <p:cNvPr id="2" name="Title 1"/>
          <p:cNvSpPr>
            <a:spLocks noGrp="1"/>
          </p:cNvSpPr>
          <p:nvPr>
            <p:ph type="title"/>
          </p:nvPr>
        </p:nvSpPr>
        <p:spPr>
          <a:xfrm>
            <a:off x="482600" y="321734"/>
            <a:ext cx="8178799" cy="1135737"/>
          </a:xfrm>
          <a:ln w="57150">
            <a:solidFill>
              <a:srgbClr val="C00000"/>
            </a:solidFill>
          </a:ln>
        </p:spPr>
        <p:txBody>
          <a:bodyPr>
            <a:normAutofit/>
          </a:bodyPr>
          <a:lstStyle/>
          <a:p>
            <a:r>
              <a:rPr lang="en-US" sz="3100" dirty="0">
                <a:solidFill>
                  <a:schemeClr val="bg1"/>
                </a:solidFill>
                <a:latin typeface="Arial" panose="020B0604020202020204" pitchFamily="34" charset="0"/>
                <a:cs typeface="Arial" panose="020B0604020202020204" pitchFamily="34" charset="0"/>
              </a:rPr>
              <a:t>Later Government Radiologists: </a:t>
            </a:r>
            <a:br>
              <a:rPr lang="en-US" sz="3100" dirty="0">
                <a:solidFill>
                  <a:schemeClr val="bg1"/>
                </a:solidFill>
                <a:latin typeface="Arial" panose="020B0604020202020204" pitchFamily="34" charset="0"/>
                <a:cs typeface="Arial" panose="020B0604020202020204" pitchFamily="34" charset="0"/>
              </a:rPr>
            </a:br>
            <a:r>
              <a:rPr lang="en-US" sz="3100" dirty="0">
                <a:solidFill>
                  <a:schemeClr val="bg1"/>
                </a:solidFill>
                <a:latin typeface="Arial" panose="020B0604020202020204" pitchFamily="34" charset="0"/>
                <a:cs typeface="Arial" panose="020B0604020202020204" pitchFamily="34" charset="0"/>
              </a:rPr>
              <a:t>They missed all 3 clues to X-ray alteration</a:t>
            </a:r>
          </a:p>
        </p:txBody>
      </p:sp>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7A104133-B0EE-4702-BCE0-A921AD8F0EAA}"/>
              </a:ext>
            </a:extLst>
          </p:cNvPr>
          <p:cNvGraphicFramePr>
            <a:graphicFrameLocks noGrp="1"/>
          </p:cNvGraphicFramePr>
          <p:nvPr>
            <p:ph idx="1"/>
            <p:extLst>
              <p:ext uri="{D42A27DB-BD31-4B8C-83A1-F6EECF244321}">
                <p14:modId xmlns:p14="http://schemas.microsoft.com/office/powerpoint/2010/main" val="1613965768"/>
              </p:ext>
            </p:extLst>
          </p:nvPr>
        </p:nvGraphicFramePr>
        <p:xfrm>
          <a:off x="482600" y="1782981"/>
          <a:ext cx="8178799"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6DFFB-8A3E-48E5-8805-EA2C75C09951}"/>
              </a:ext>
            </a:extLst>
          </p:cNvPr>
          <p:cNvSpPr>
            <a:spLocks noGrp="1"/>
          </p:cNvSpPr>
          <p:nvPr>
            <p:ph type="title"/>
          </p:nvPr>
        </p:nvSpPr>
        <p:spPr>
          <a:xfrm>
            <a:off x="381000" y="152400"/>
            <a:ext cx="8382000" cy="1282192"/>
          </a:xfrm>
          <a:ln w="38100">
            <a:solidFill>
              <a:schemeClr val="tx1"/>
            </a:solidFill>
          </a:ln>
        </p:spPr>
        <p:txBody>
          <a:bodyPr>
            <a:normAutofit fontScale="90000"/>
          </a:bodyPr>
          <a:lstStyle/>
          <a:p>
            <a:br>
              <a:rPr lang="en-US" sz="4000" dirty="0"/>
            </a:br>
            <a:r>
              <a:rPr lang="en-US" sz="4000" dirty="0"/>
              <a:t>Russell Morgan, the Sole Radiologist for the Clark Panel Confesses</a:t>
            </a:r>
            <a:br>
              <a:rPr lang="en-US" dirty="0"/>
            </a:br>
            <a:endParaRPr lang="en-US" dirty="0"/>
          </a:p>
        </p:txBody>
      </p:sp>
      <p:sp>
        <p:nvSpPr>
          <p:cNvPr id="3" name="Content Placeholder 2">
            <a:extLst>
              <a:ext uri="{FF2B5EF4-FFF2-40B4-BE49-F238E27FC236}">
                <a16:creationId xmlns:a16="http://schemas.microsoft.com/office/drawing/2014/main" id="{CE29751A-4A3E-4A0D-A30A-43B0669CE468}"/>
              </a:ext>
            </a:extLst>
          </p:cNvPr>
          <p:cNvSpPr>
            <a:spLocks noGrp="1"/>
          </p:cNvSpPr>
          <p:nvPr>
            <p:ph idx="1"/>
          </p:nvPr>
        </p:nvSpPr>
        <p:spPr/>
        <p:txBody>
          <a:bodyPr/>
          <a:lstStyle/>
          <a:p>
            <a:r>
              <a:rPr lang="en-US" dirty="0"/>
              <a:t>Insert his comment</a:t>
            </a:r>
          </a:p>
        </p:txBody>
      </p:sp>
      <p:pic>
        <p:nvPicPr>
          <p:cNvPr id="5" name="Picture 4">
            <a:extLst>
              <a:ext uri="{FF2B5EF4-FFF2-40B4-BE49-F238E27FC236}">
                <a16:creationId xmlns:a16="http://schemas.microsoft.com/office/drawing/2014/main" id="{149460B9-F380-4F5E-85E4-B88D909D3323}"/>
              </a:ext>
            </a:extLst>
          </p:cNvPr>
          <p:cNvPicPr>
            <a:picLocks noChangeAspect="1"/>
          </p:cNvPicPr>
          <p:nvPr/>
        </p:nvPicPr>
        <p:blipFill>
          <a:blip r:embed="rId2" cstate="print"/>
          <a:stretch>
            <a:fillRect/>
          </a:stretch>
        </p:blipFill>
        <p:spPr>
          <a:xfrm>
            <a:off x="273814" y="1676400"/>
            <a:ext cx="8596372" cy="4569333"/>
          </a:xfrm>
          <a:prstGeom prst="rect">
            <a:avLst/>
          </a:prstGeom>
          <a:ln w="76200">
            <a:solidFill>
              <a:schemeClr val="tx1"/>
            </a:solidFill>
          </a:ln>
        </p:spPr>
      </p:pic>
      <p:sp>
        <p:nvSpPr>
          <p:cNvPr id="8" name="Rectangle 7"/>
          <p:cNvSpPr/>
          <p:nvPr/>
        </p:nvSpPr>
        <p:spPr>
          <a:xfrm>
            <a:off x="3352800" y="3124200"/>
            <a:ext cx="2590800" cy="457200"/>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flipH="1">
            <a:off x="2514600" y="2057400"/>
            <a:ext cx="1447800"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86000" y="2057400"/>
            <a:ext cx="2514600" cy="646331"/>
          </a:xfrm>
          <a:prstGeom prst="rect">
            <a:avLst/>
          </a:prstGeom>
          <a:noFill/>
        </p:spPr>
        <p:txBody>
          <a:bodyPr wrap="square" rtlCol="0">
            <a:spAutoFit/>
          </a:bodyPr>
          <a:lstStyle/>
          <a:p>
            <a:r>
              <a:rPr lang="en-US" sz="3600" dirty="0">
                <a:latin typeface="Segoe UI Semibold" pitchFamily="34" charset="0"/>
                <a:cs typeface="Segoe UI Semibold" pitchFamily="34" charset="0"/>
              </a:rPr>
              <a:t>questions</a:t>
            </a:r>
          </a:p>
        </p:txBody>
      </p:sp>
    </p:spTree>
    <p:extLst>
      <p:ext uri="{BB962C8B-B14F-4D97-AF65-F5344CB8AC3E}">
        <p14:creationId xmlns:p14="http://schemas.microsoft.com/office/powerpoint/2010/main" val="15275962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0E5E7-09C5-4296-89C1-5909137A754E}"/>
              </a:ext>
            </a:extLst>
          </p:cNvPr>
          <p:cNvSpPr>
            <a:spLocks noGrp="1"/>
          </p:cNvSpPr>
          <p:nvPr>
            <p:ph type="title"/>
          </p:nvPr>
        </p:nvSpPr>
        <p:spPr>
          <a:xfrm>
            <a:off x="457200" y="274638"/>
            <a:ext cx="8229600" cy="1249362"/>
          </a:xfrm>
          <a:ln w="38100">
            <a:solidFill>
              <a:schemeClr val="tx1"/>
            </a:solidFill>
          </a:ln>
        </p:spPr>
        <p:txBody>
          <a:bodyPr>
            <a:normAutofit fontScale="90000"/>
          </a:bodyPr>
          <a:lstStyle/>
          <a:p>
            <a:r>
              <a:rPr lang="en-US" dirty="0"/>
              <a:t>Russell Morgan has his own </a:t>
            </a:r>
            <a:r>
              <a:rPr lang="en-US" i="1" dirty="0"/>
              <a:t>Ground Hog </a:t>
            </a:r>
            <a:r>
              <a:rPr lang="en-US" dirty="0"/>
              <a:t>day</a:t>
            </a:r>
          </a:p>
        </p:txBody>
      </p:sp>
      <p:pic>
        <p:nvPicPr>
          <p:cNvPr id="5" name="Content Placeholder 4">
            <a:extLst>
              <a:ext uri="{FF2B5EF4-FFF2-40B4-BE49-F238E27FC236}">
                <a16:creationId xmlns:a16="http://schemas.microsoft.com/office/drawing/2014/main" id="{53176636-9595-45E5-855D-9A851953A14C}"/>
              </a:ext>
            </a:extLst>
          </p:cNvPr>
          <p:cNvPicPr>
            <a:picLocks noGrp="1" noChangeAspect="1"/>
          </p:cNvPicPr>
          <p:nvPr>
            <p:ph idx="1"/>
          </p:nvPr>
        </p:nvPicPr>
        <p:blipFill>
          <a:blip r:embed="rId2" cstate="print"/>
          <a:stretch>
            <a:fillRect/>
          </a:stretch>
        </p:blipFill>
        <p:spPr>
          <a:xfrm>
            <a:off x="609244" y="1752600"/>
            <a:ext cx="7772756" cy="4977416"/>
          </a:xfrm>
          <a:ln w="57150">
            <a:solidFill>
              <a:schemeClr val="tx1"/>
            </a:solidFill>
          </a:ln>
        </p:spPr>
      </p:pic>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ECE897AA-3613-44CD-957A-F8A096B21C07}"/>
                  </a:ext>
                </a:extLst>
              </p14:cNvPr>
              <p14:cNvContentPartPr/>
              <p14:nvPr/>
            </p14:nvContentPartPr>
            <p14:xfrm>
              <a:off x="5804919" y="862831"/>
              <a:ext cx="360" cy="360"/>
            </p14:xfrm>
          </p:contentPart>
        </mc:Choice>
        <mc:Fallback xmlns="">
          <p:pic>
            <p:nvPicPr>
              <p:cNvPr id="11" name="Ink 10">
                <a:extLst>
                  <a:ext uri="{FF2B5EF4-FFF2-40B4-BE49-F238E27FC236}">
                    <a16:creationId xmlns:a16="http://schemas.microsoft.com/office/drawing/2014/main" xmlns="" xmlns:p14="http://schemas.microsoft.com/office/powerpoint/2010/main" id="{ECE897AA-3613-44CD-957A-F8A096B21C07}"/>
                  </a:ext>
                </a:extLst>
              </p:cNvPr>
              <p:cNvPicPr/>
              <p:nvPr/>
            </p:nvPicPr>
            <p:blipFill>
              <a:blip r:embed="rId10" cstate="print"/>
              <a:stretch>
                <a:fillRect/>
              </a:stretch>
            </p:blipFill>
            <p:spPr>
              <a:xfrm>
                <a:off x="5751279" y="754831"/>
                <a:ext cx="108000" cy="216000"/>
              </a:xfrm>
              <a:prstGeom prst="rect">
                <a:avLst/>
              </a:prstGeom>
            </p:spPr>
          </p:pic>
        </mc:Fallback>
      </mc:AlternateContent>
      <p:sp>
        <p:nvSpPr>
          <p:cNvPr id="12" name="Rectangle 11"/>
          <p:cNvSpPr/>
          <p:nvPr/>
        </p:nvSpPr>
        <p:spPr>
          <a:xfrm>
            <a:off x="4572000" y="1752600"/>
            <a:ext cx="3733800" cy="1524000"/>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3532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D30C1-6A24-41D6-ACF6-42FD71610DA2}"/>
              </a:ext>
            </a:extLst>
          </p:cNvPr>
          <p:cNvSpPr>
            <a:spLocks noGrp="1"/>
          </p:cNvSpPr>
          <p:nvPr>
            <p:ph type="title"/>
          </p:nvPr>
        </p:nvSpPr>
        <p:spPr>
          <a:xfrm>
            <a:off x="723900" y="345195"/>
            <a:ext cx="7696200" cy="792162"/>
          </a:xfrm>
          <a:ln w="38100">
            <a:solidFill>
              <a:schemeClr val="tx1"/>
            </a:solidFill>
          </a:ln>
        </p:spPr>
        <p:txBody>
          <a:bodyPr>
            <a:normAutofit/>
          </a:bodyPr>
          <a:lstStyle/>
          <a:p>
            <a:r>
              <a:rPr lang="en-US" sz="3200" dirty="0"/>
              <a:t>Russell Morgan: A last ditch effort to CYA</a:t>
            </a:r>
          </a:p>
        </p:txBody>
      </p:sp>
      <p:sp>
        <p:nvSpPr>
          <p:cNvPr id="3" name="Content Placeholder 2">
            <a:extLst>
              <a:ext uri="{FF2B5EF4-FFF2-40B4-BE49-F238E27FC236}">
                <a16:creationId xmlns:a16="http://schemas.microsoft.com/office/drawing/2014/main" id="{C5D6931C-1373-4CFE-9627-D371D8341BEE}"/>
              </a:ext>
            </a:extLst>
          </p:cNvPr>
          <p:cNvSpPr>
            <a:spLocks noGrp="1"/>
          </p:cNvSpPr>
          <p:nvPr>
            <p:ph idx="1"/>
          </p:nvPr>
        </p:nvSpPr>
        <p:spPr>
          <a:xfrm>
            <a:off x="482884" y="1600200"/>
            <a:ext cx="8356315" cy="4876800"/>
          </a:xfrm>
          <a:ln w="57150">
            <a:solidFill>
              <a:schemeClr val="tx1"/>
            </a:solidFill>
          </a:ln>
        </p:spPr>
        <p:txBody>
          <a:bodyPr>
            <a:normAutofit fontScale="92500" lnSpcReduction="10000"/>
          </a:bodyPr>
          <a:lstStyle/>
          <a:p>
            <a:r>
              <a:rPr lang="en-US" dirty="0"/>
              <a:t>The above article appeared in the…</a:t>
            </a:r>
          </a:p>
          <a:p>
            <a:pPr marL="0" indent="0">
              <a:buNone/>
            </a:pPr>
            <a:r>
              <a:rPr lang="en-US" i="1" dirty="0"/>
              <a:t>   Lansing State Journal </a:t>
            </a:r>
            <a:r>
              <a:rPr lang="en-US" dirty="0"/>
              <a:t>(Lansing, Michigan)    	16 Sept 1977, Friday, p. 9.</a:t>
            </a:r>
          </a:p>
          <a:p>
            <a:pPr marL="0" indent="0">
              <a:buNone/>
            </a:pPr>
            <a:endParaRPr lang="en-US" dirty="0"/>
          </a:p>
          <a:p>
            <a:r>
              <a:rPr lang="en-US" dirty="0"/>
              <a:t>Now recall this: Humes’s (above) testimony occurred on 16 Sept 1977—</a:t>
            </a:r>
            <a:r>
              <a:rPr lang="en-US" u="sng" dirty="0"/>
              <a:t>the very same day</a:t>
            </a:r>
            <a:r>
              <a:rPr lang="en-US" dirty="0"/>
              <a:t> that Dr. Morgan almost recanted! </a:t>
            </a:r>
          </a:p>
          <a:p>
            <a:pPr marL="0" indent="0">
              <a:buNone/>
            </a:pPr>
            <a:endParaRPr lang="en-US" dirty="0"/>
          </a:p>
          <a:p>
            <a:r>
              <a:rPr lang="en-US" dirty="0"/>
              <a:t>Was this a coincidence? It was the </a:t>
            </a:r>
            <a:r>
              <a:rPr lang="en-US" u="sng" dirty="0"/>
              <a:t>same day </a:t>
            </a:r>
            <a:r>
              <a:rPr lang="en-US" dirty="0"/>
              <a:t>that the American public saw the skull X-rays!</a:t>
            </a:r>
          </a:p>
        </p:txBody>
      </p:sp>
    </p:spTree>
    <p:extLst>
      <p:ext uri="{BB962C8B-B14F-4D97-AF65-F5344CB8AC3E}">
        <p14:creationId xmlns:p14="http://schemas.microsoft.com/office/powerpoint/2010/main" val="19917140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207FF-6D8D-4690-8BCC-972BD6267059}"/>
              </a:ext>
            </a:extLst>
          </p:cNvPr>
          <p:cNvSpPr>
            <a:spLocks noGrp="1"/>
          </p:cNvSpPr>
          <p:nvPr>
            <p:ph type="title"/>
          </p:nvPr>
        </p:nvSpPr>
        <p:spPr>
          <a:xfrm>
            <a:off x="457200" y="533400"/>
            <a:ext cx="8229600" cy="1371600"/>
          </a:xfrm>
          <a:ln w="38100">
            <a:solidFill>
              <a:schemeClr val="tx1"/>
            </a:solidFill>
          </a:ln>
        </p:spPr>
        <p:txBody>
          <a:bodyPr>
            <a:normAutofit fontScale="90000"/>
          </a:bodyPr>
          <a:lstStyle/>
          <a:p>
            <a:r>
              <a:rPr lang="en-US" dirty="0"/>
              <a:t>A Forensic Radiologist: The “Ultimate” Expert</a:t>
            </a:r>
          </a:p>
        </p:txBody>
      </p:sp>
      <p:sp>
        <p:nvSpPr>
          <p:cNvPr id="3" name="Content Placeholder 2">
            <a:extLst>
              <a:ext uri="{FF2B5EF4-FFF2-40B4-BE49-F238E27FC236}">
                <a16:creationId xmlns:a16="http://schemas.microsoft.com/office/drawing/2014/main" id="{5EC3B484-55EC-4C63-BE01-296C89FE0766}"/>
              </a:ext>
            </a:extLst>
          </p:cNvPr>
          <p:cNvSpPr>
            <a:spLocks noGrp="1"/>
          </p:cNvSpPr>
          <p:nvPr>
            <p:ph idx="1"/>
          </p:nvPr>
        </p:nvSpPr>
        <p:spPr>
          <a:xfrm>
            <a:off x="457200" y="2324100"/>
            <a:ext cx="8229600" cy="4000499"/>
          </a:xfrm>
          <a:ln w="57150">
            <a:solidFill>
              <a:schemeClr val="tx1"/>
            </a:solidFill>
          </a:ln>
        </p:spPr>
        <p:txBody>
          <a:bodyPr>
            <a:normAutofit fontScale="92500" lnSpcReduction="20000"/>
          </a:bodyPr>
          <a:lstStyle/>
          <a:p>
            <a:r>
              <a:rPr lang="en-US" sz="3200" dirty="0">
                <a:latin typeface="Arial" panose="020B0604020202020204" pitchFamily="34" charset="0"/>
                <a:cs typeface="Arial" panose="020B0604020202020204" pitchFamily="34" charset="0"/>
              </a:rPr>
              <a:t>Even John Fitzpatrick, the forensic radiologist for the ARRB, confessed that he could not solve the paradox of the 6.5 mm object—but he ignored </a:t>
            </a:r>
            <a:r>
              <a:rPr lang="en-US" dirty="0">
                <a:latin typeface="Arial" panose="020B0604020202020204" pitchFamily="34" charset="0"/>
                <a:cs typeface="Arial" panose="020B0604020202020204" pitchFamily="34" charset="0"/>
              </a:rPr>
              <a:t>my</a:t>
            </a:r>
            <a:r>
              <a:rPr lang="en-US" sz="3200" dirty="0">
                <a:latin typeface="Arial" panose="020B0604020202020204" pitchFamily="34" charset="0"/>
                <a:cs typeface="Arial" panose="020B0604020202020204" pitchFamily="34" charset="0"/>
              </a:rPr>
              <a:t> OD data and, in response to my letter, he </a:t>
            </a:r>
            <a:r>
              <a:rPr lang="en-US" dirty="0">
                <a:latin typeface="Arial" panose="020B0604020202020204" pitchFamily="34" charset="0"/>
                <a:cs typeface="Arial" panose="020B0604020202020204" pitchFamily="34" charset="0"/>
              </a:rPr>
              <a:t>offered only </a:t>
            </a:r>
            <a:r>
              <a:rPr lang="en-US" sz="3200" dirty="0">
                <a:latin typeface="Arial" panose="020B0604020202020204" pitchFamily="34" charset="0"/>
                <a:cs typeface="Arial" panose="020B0604020202020204" pitchFamily="34" charset="0"/>
              </a:rPr>
              <a:t>clichés.</a:t>
            </a:r>
          </a:p>
          <a:p>
            <a:r>
              <a:rPr lang="en-US" sz="3200" dirty="0">
                <a:latin typeface="Arial" panose="020B0604020202020204" pitchFamily="34" charset="0"/>
                <a:cs typeface="Arial" panose="020B0604020202020204" pitchFamily="34" charset="0"/>
              </a:rPr>
              <a:t>Instead, for the ARRB, he returned for a second day just to stare (helplessly) at the 6.5 mm fake. </a:t>
            </a:r>
            <a:r>
              <a:rPr lang="en-US" sz="3200" u="sng" dirty="0">
                <a:latin typeface="Arial" panose="020B0604020202020204" pitchFamily="34" charset="0"/>
                <a:cs typeface="Arial" panose="020B0604020202020204" pitchFamily="34" charset="0"/>
              </a:rPr>
              <a:t>He never explained it.</a:t>
            </a:r>
          </a:p>
          <a:p>
            <a:r>
              <a:rPr lang="en-US" dirty="0">
                <a:latin typeface="Arial" panose="020B0604020202020204" pitchFamily="34" charset="0"/>
                <a:cs typeface="Arial" panose="020B0604020202020204" pitchFamily="34" charset="0"/>
              </a:rPr>
              <a:t>Ironically, his expertise was in childhood brain trauma—not in X-ray forgery.</a:t>
            </a:r>
            <a:endParaRPr lang="en-US" sz="3200" dirty="0">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26102047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52400"/>
            <a:ext cx="7120110" cy="1524000"/>
          </a:xfrm>
          <a:solidFill>
            <a:srgbClr val="FFFF00"/>
          </a:solidFill>
          <a:ln w="38100">
            <a:solidFill>
              <a:schemeClr val="accent3">
                <a:lumMod val="50000"/>
              </a:schemeClr>
            </a:solidFill>
          </a:ln>
        </p:spPr>
        <p:txBody>
          <a:bodyPr>
            <a:noAutofit/>
          </a:bodyPr>
          <a:lstStyle/>
          <a:p>
            <a:r>
              <a:rPr lang="en-US" sz="3200" dirty="0"/>
              <a:t>Persistent and Preposterous Paradoxes (not quite the Perpetual Peter Principle—but close)</a:t>
            </a:r>
          </a:p>
        </p:txBody>
      </p:sp>
      <p:sp>
        <p:nvSpPr>
          <p:cNvPr id="3" name="Subtitle 2"/>
          <p:cNvSpPr>
            <a:spLocks noGrp="1"/>
          </p:cNvSpPr>
          <p:nvPr>
            <p:ph type="subTitle" idx="1"/>
          </p:nvPr>
        </p:nvSpPr>
        <p:spPr>
          <a:xfrm>
            <a:off x="947910" y="1905000"/>
            <a:ext cx="7281690" cy="4648200"/>
          </a:xfrm>
          <a:solidFill>
            <a:schemeClr val="accent3">
              <a:lumMod val="60000"/>
              <a:lumOff val="40000"/>
            </a:schemeClr>
          </a:solidFill>
          <a:ln w="57150">
            <a:solidFill>
              <a:schemeClr val="accent3">
                <a:lumMod val="50000"/>
              </a:schemeClr>
            </a:solidFill>
          </a:ln>
        </p:spPr>
        <p:txBody>
          <a:bodyPr>
            <a:normAutofit fontScale="92500"/>
          </a:bodyPr>
          <a:lstStyle/>
          <a:p>
            <a:pPr marL="342900" marR="0" lvl="0" indent="-342900" algn="l">
              <a:lnSpc>
                <a:spcPct val="107000"/>
              </a:lnSpc>
              <a:spcBef>
                <a:spcPts val="0"/>
              </a:spcBef>
              <a:spcAft>
                <a:spcPts val="0"/>
              </a:spcAft>
              <a:buFont typeface="+mj-lt"/>
              <a:buAutoNum type="arabicPeriod"/>
            </a:pPr>
            <a:r>
              <a:rPr lang="en-US" sz="2600" dirty="0">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lang="en-US" sz="2600"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wo</a:t>
            </a:r>
            <a:r>
              <a:rPr lang="en-US" sz="2600" dirty="0">
                <a:solidFill>
                  <a:schemeClr val="tx1"/>
                </a:solidFill>
                <a:effectLst/>
                <a:latin typeface="Arial" panose="020B0604020202020204" pitchFamily="34" charset="0"/>
                <a:ea typeface="Calibri" panose="020F0502020204030204" pitchFamily="34" charset="0"/>
                <a:cs typeface="Arial" panose="020B0604020202020204" pitchFamily="34" charset="0"/>
              </a:rPr>
              <a:t> FBI bullets—not </a:t>
            </a:r>
            <a:r>
              <a:rPr lang="en-US" sz="2600"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one</a:t>
            </a:r>
            <a:r>
              <a:rPr lang="en-US" sz="2600" dirty="0">
                <a:solidFill>
                  <a:schemeClr val="tx1"/>
                </a:solidFill>
                <a:effectLst/>
                <a:latin typeface="Arial" panose="020B0604020202020204" pitchFamily="34" charset="0"/>
                <a:ea typeface="Calibri" panose="020F0502020204030204" pitchFamily="34" charset="0"/>
                <a:cs typeface="Arial" panose="020B0604020202020204" pitchFamily="34" charset="0"/>
              </a:rPr>
              <a:t> Magic Bullet</a:t>
            </a:r>
          </a:p>
          <a:p>
            <a:pPr marL="342900" marR="0" lvl="0" indent="-342900" algn="l">
              <a:lnSpc>
                <a:spcPct val="107000"/>
              </a:lnSpc>
              <a:spcBef>
                <a:spcPts val="0"/>
              </a:spcBef>
              <a:spcAft>
                <a:spcPts val="0"/>
              </a:spcAft>
              <a:buFont typeface="+mj-lt"/>
              <a:buAutoNum type="arabicPeriod"/>
            </a:pPr>
            <a:r>
              <a:rPr lang="en-US" sz="26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lateral skull X-rays do not match the brain photographs.</a:t>
            </a:r>
          </a:p>
          <a:p>
            <a:pPr marL="342900" marR="0" lvl="0" indent="-342900" algn="l">
              <a:lnSpc>
                <a:spcPct val="107000"/>
              </a:lnSpc>
              <a:spcBef>
                <a:spcPts val="0"/>
              </a:spcBef>
              <a:spcAft>
                <a:spcPts val="0"/>
              </a:spcAft>
              <a:buFont typeface="+mj-lt"/>
              <a:buAutoNum type="arabicPeriod"/>
            </a:pPr>
            <a:r>
              <a:rPr lang="en-US" sz="26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lateral skull X-ray </a:t>
            </a:r>
            <a:r>
              <a:rPr lang="en-US" sz="2600" dirty="0">
                <a:solidFill>
                  <a:schemeClr val="tx1"/>
                </a:solidFill>
                <a:latin typeface="Arial" panose="020B0604020202020204" pitchFamily="34" charset="0"/>
                <a:ea typeface="Calibri" panose="020F0502020204030204" pitchFamily="34" charset="0"/>
                <a:cs typeface="Arial" panose="020B0604020202020204" pitchFamily="34" charset="0"/>
              </a:rPr>
              <a:t>does not match</a:t>
            </a:r>
            <a:r>
              <a:rPr lang="en-US" sz="2600" dirty="0">
                <a:solidFill>
                  <a:schemeClr val="tx1"/>
                </a:solidFill>
                <a:effectLst/>
                <a:latin typeface="Arial" panose="020B0604020202020204" pitchFamily="34" charset="0"/>
                <a:ea typeface="Calibri" panose="020F0502020204030204" pitchFamily="34" charset="0"/>
                <a:cs typeface="Arial" panose="020B0604020202020204" pitchFamily="34" charset="0"/>
              </a:rPr>
              <a:t> Z-312.</a:t>
            </a:r>
          </a:p>
          <a:p>
            <a:pPr marL="342900" marR="0" lvl="0" indent="-342900" algn="l">
              <a:lnSpc>
                <a:spcPct val="107000"/>
              </a:lnSpc>
              <a:spcBef>
                <a:spcPts val="0"/>
              </a:spcBef>
              <a:spcAft>
                <a:spcPts val="0"/>
              </a:spcAft>
              <a:buFont typeface="+mj-lt"/>
              <a:buAutoNum type="arabicPeriod"/>
            </a:pPr>
            <a:r>
              <a:rPr lang="en-US" sz="2600" dirty="0">
                <a:solidFill>
                  <a:schemeClr val="tx1"/>
                </a:solidFill>
                <a:effectLst/>
                <a:latin typeface="Arial" panose="020B0604020202020204" pitchFamily="34" charset="0"/>
                <a:ea typeface="Calibri" panose="020F0502020204030204" pitchFamily="34" charset="0"/>
                <a:cs typeface="Arial" panose="020B0604020202020204" pitchFamily="34" charset="0"/>
              </a:rPr>
              <a:t>No blood is seen on the hair, but the shirt is soaked.</a:t>
            </a:r>
          </a:p>
          <a:p>
            <a:pPr marL="342900" marR="0" lvl="0" indent="-342900" algn="l">
              <a:lnSpc>
                <a:spcPct val="107000"/>
              </a:lnSpc>
              <a:spcBef>
                <a:spcPts val="0"/>
              </a:spcBef>
              <a:spcAft>
                <a:spcPts val="0"/>
              </a:spcAft>
              <a:buFont typeface="+mj-lt"/>
              <a:buAutoNum type="arabicPeriod"/>
            </a:pPr>
            <a:r>
              <a:rPr lang="en-US" sz="2600" dirty="0">
                <a:solidFill>
                  <a:schemeClr val="tx1"/>
                </a:solidFill>
                <a:effectLst/>
                <a:latin typeface="Arial" panose="020B0604020202020204" pitchFamily="34" charset="0"/>
                <a:ea typeface="Calibri" panose="020F0502020204030204" pitchFamily="34" charset="0"/>
                <a:cs typeface="Arial" panose="020B0604020202020204" pitchFamily="34" charset="0"/>
              </a:rPr>
              <a:t>Lateral skull X-ray: the 6.5 mm object is missing.</a:t>
            </a:r>
          </a:p>
          <a:p>
            <a:pPr marL="342900" marR="0" lvl="0" indent="-342900" algn="l">
              <a:lnSpc>
                <a:spcPct val="107000"/>
              </a:lnSpc>
              <a:spcBef>
                <a:spcPts val="0"/>
              </a:spcBef>
              <a:spcAft>
                <a:spcPts val="800"/>
              </a:spcAft>
              <a:buFont typeface="+mj-lt"/>
              <a:buAutoNum type="arabicPeriod"/>
            </a:pPr>
            <a:r>
              <a:rPr lang="en-US" sz="26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White Patch is absent from </a:t>
            </a:r>
            <a:r>
              <a:rPr lang="en-US" sz="2600" dirty="0">
                <a:solidFill>
                  <a:schemeClr val="tx1"/>
                </a:solidFill>
                <a:latin typeface="Arial" panose="020B0604020202020204" pitchFamily="34" charset="0"/>
                <a:ea typeface="Calibri" panose="020F0502020204030204" pitchFamily="34" charset="0"/>
                <a:cs typeface="Arial" panose="020B0604020202020204" pitchFamily="34" charset="0"/>
              </a:rPr>
              <a:t>JFK’s</a:t>
            </a:r>
            <a:r>
              <a:rPr lang="en-US" sz="2600" dirty="0">
                <a:solidFill>
                  <a:schemeClr val="tx1"/>
                </a:solidFill>
                <a:effectLst/>
                <a:latin typeface="Arial" panose="020B0604020202020204" pitchFamily="34" charset="0"/>
                <a:ea typeface="Calibri" panose="020F0502020204030204" pitchFamily="34" charset="0"/>
                <a:cs typeface="Arial" panose="020B0604020202020204" pitchFamily="34" charset="0"/>
              </a:rPr>
              <a:t> pre-mortem X-ray (and from all other human skull X-rays).</a:t>
            </a:r>
          </a:p>
          <a:p>
            <a:pPr marL="342900" indent="-342900" algn="l">
              <a:lnSpc>
                <a:spcPct val="107000"/>
              </a:lnSpc>
              <a:spcBef>
                <a:spcPts val="0"/>
              </a:spcBef>
              <a:spcAft>
                <a:spcPts val="800"/>
              </a:spcAft>
              <a:buFont typeface="+mj-lt"/>
              <a:buAutoNum type="arabicPeriod"/>
            </a:pPr>
            <a:r>
              <a:rPr lang="en-US" sz="2600" dirty="0">
                <a:solidFill>
                  <a:schemeClr val="tx1"/>
                </a:solidFill>
                <a:latin typeface="Arial" panose="020B0604020202020204" pitchFamily="34" charset="0"/>
                <a:ea typeface="Calibri" panose="020F0502020204030204" pitchFamily="34" charset="0"/>
                <a:cs typeface="Arial" panose="020B0604020202020204" pitchFamily="34" charset="0"/>
              </a:rPr>
              <a:t>An</a:t>
            </a:r>
            <a:r>
              <a:rPr lang="en-US" sz="2600" dirty="0">
                <a:solidFill>
                  <a:schemeClr val="tx1"/>
                </a:solidFill>
                <a:effectLst/>
                <a:latin typeface="Arial" panose="020B0604020202020204" pitchFamily="34" charset="0"/>
                <a:ea typeface="Calibri" panose="020F0502020204030204" pitchFamily="34" charset="0"/>
                <a:cs typeface="Arial" panose="020B0604020202020204" pitchFamily="34" charset="0"/>
              </a:rPr>
              <a:t> impossible blur exists in Z-232 (1963 </a:t>
            </a:r>
            <a:r>
              <a:rPr lang="en-US" sz="2600" i="1" dirty="0">
                <a:solidFill>
                  <a:schemeClr val="tx1"/>
                </a:solidFill>
                <a:effectLst/>
                <a:latin typeface="Arial" panose="020B0604020202020204" pitchFamily="34" charset="0"/>
                <a:ea typeface="Calibri" panose="020F0502020204030204" pitchFamily="34" charset="0"/>
                <a:cs typeface="Arial" panose="020B0604020202020204" pitchFamily="34" charset="0"/>
              </a:rPr>
              <a:t>LIFE MEMORIAL EDITION</a:t>
            </a:r>
            <a:r>
              <a:rPr lang="en-US" sz="26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marL="342900" marR="0" lvl="0" indent="-342900">
              <a:lnSpc>
                <a:spcPct val="107000"/>
              </a:lnSpc>
              <a:spcBef>
                <a:spcPts val="0"/>
              </a:spcBef>
              <a:spcAft>
                <a:spcPts val="800"/>
              </a:spcAft>
              <a:buFont typeface="+mj-lt"/>
              <a:buAutoNum type="arabicPeriod"/>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chemeClr val="tx1"/>
              </a:solidFill>
            </a:endParaRPr>
          </a:p>
          <a:p>
            <a:pPr marL="514350" indent="-514350">
              <a:buAutoNum type="arabicPeriod"/>
            </a:pP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0F6F9B-D018-46AC-8DAD-4A8154E79E10}"/>
              </a:ext>
            </a:extLst>
          </p:cNvPr>
          <p:cNvSpPr>
            <a:spLocks noGrp="1"/>
          </p:cNvSpPr>
          <p:nvPr>
            <p:ph type="title"/>
          </p:nvPr>
        </p:nvSpPr>
        <p:spPr>
          <a:xfrm>
            <a:off x="685800" y="381000"/>
            <a:ext cx="7600809" cy="567224"/>
          </a:xfrm>
          <a:solidFill>
            <a:srgbClr val="FFFF00"/>
          </a:solidFill>
          <a:ln w="57150">
            <a:solidFill>
              <a:srgbClr val="C00000"/>
            </a:solidFill>
          </a:ln>
        </p:spPr>
        <p:txBody>
          <a:bodyPr vert="horz" lIns="91440" tIns="45720" rIns="91440" bIns="45720" rtlCol="0" anchor="b">
            <a:normAutofit fontScale="90000"/>
          </a:bodyPr>
          <a:lstStyle/>
          <a:p>
            <a:pPr>
              <a:lnSpc>
                <a:spcPct val="90000"/>
              </a:lnSpc>
            </a:pPr>
            <a:r>
              <a:rPr lang="en-US" sz="3600" dirty="0"/>
              <a:t>Choose one: The X-rays—or the photos?</a:t>
            </a:r>
          </a:p>
        </p:txBody>
      </p:sp>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6899670-45D4-4192-A550-F2B8DB7D4378}"/>
              </a:ext>
            </a:extLst>
          </p:cNvPr>
          <p:cNvPicPr>
            <a:picLocks noChangeAspect="1"/>
          </p:cNvPicPr>
          <p:nvPr/>
        </p:nvPicPr>
        <p:blipFill>
          <a:blip r:embed="rId2" cstate="print"/>
          <a:stretch>
            <a:fillRect/>
          </a:stretch>
        </p:blipFill>
        <p:spPr>
          <a:xfrm>
            <a:off x="228600" y="2434577"/>
            <a:ext cx="4103121" cy="4271023"/>
          </a:xfrm>
          <a:prstGeom prst="rect">
            <a:avLst/>
          </a:prstGeom>
          <a:ln w="57150">
            <a:solidFill>
              <a:srgbClr val="00B0F0"/>
            </a:solidFill>
          </a:ln>
        </p:spPr>
      </p:pic>
      <p:pic>
        <p:nvPicPr>
          <p:cNvPr id="20" name="Picture 19">
            <a:extLst>
              <a:ext uri="{FF2B5EF4-FFF2-40B4-BE49-F238E27FC236}">
                <a16:creationId xmlns:a16="http://schemas.microsoft.com/office/drawing/2014/main" id="{2F1B4056-983B-48F3-8FDD-B3A5F57D30A6}"/>
              </a:ext>
            </a:extLst>
          </p:cNvPr>
          <p:cNvPicPr>
            <a:picLocks noChangeAspect="1"/>
          </p:cNvPicPr>
          <p:nvPr/>
        </p:nvPicPr>
        <p:blipFill>
          <a:blip r:embed="rId3" cstate="print"/>
          <a:stretch>
            <a:fillRect/>
          </a:stretch>
        </p:blipFill>
        <p:spPr>
          <a:xfrm>
            <a:off x="4495800" y="2426435"/>
            <a:ext cx="4457059" cy="4278094"/>
          </a:xfrm>
          <a:prstGeom prst="rect">
            <a:avLst/>
          </a:prstGeom>
          <a:ln w="57150">
            <a:solidFill>
              <a:srgbClr val="00B0F0"/>
            </a:solidFill>
          </a:ln>
        </p:spPr>
      </p:pic>
      <p:sp>
        <p:nvSpPr>
          <p:cNvPr id="3" name="TextBox 2">
            <a:extLst>
              <a:ext uri="{FF2B5EF4-FFF2-40B4-BE49-F238E27FC236}">
                <a16:creationId xmlns:a16="http://schemas.microsoft.com/office/drawing/2014/main" id="{BD7B00F0-2802-415A-8D53-4419B13AA0CD}"/>
              </a:ext>
            </a:extLst>
          </p:cNvPr>
          <p:cNvSpPr txBox="1"/>
          <p:nvPr/>
        </p:nvSpPr>
        <p:spPr>
          <a:xfrm>
            <a:off x="474651" y="1143000"/>
            <a:ext cx="8212149" cy="923330"/>
          </a:xfrm>
          <a:prstGeom prst="rect">
            <a:avLst/>
          </a:prstGeom>
          <a:solidFill>
            <a:schemeClr val="accent3">
              <a:lumMod val="60000"/>
              <a:lumOff val="40000"/>
            </a:schemeClr>
          </a:solidFill>
          <a:ln w="38100">
            <a:solidFill>
              <a:srgbClr val="C00000"/>
            </a:solidFill>
          </a:ln>
        </p:spPr>
        <p:txBody>
          <a:bodyPr wrap="square" rtlCol="0">
            <a:spAutoFit/>
          </a:bodyPr>
          <a:lstStyle/>
          <a:p>
            <a:r>
              <a:rPr lang="en-US" dirty="0"/>
              <a:t>The supplement brain exam described the “longitudinal laceration” seen here, but Boswell claimed that the </a:t>
            </a:r>
            <a:r>
              <a:rPr lang="en-US" u="sng" dirty="0"/>
              <a:t>Nov 22</a:t>
            </a:r>
            <a:r>
              <a:rPr lang="en-US" dirty="0"/>
              <a:t> brain was “so torn up it would not have shown a tract (sic).”</a:t>
            </a:r>
          </a:p>
        </p:txBody>
      </p:sp>
      <p:sp>
        <p:nvSpPr>
          <p:cNvPr id="9" name="TextBox 8"/>
          <p:cNvSpPr txBox="1"/>
          <p:nvPr/>
        </p:nvSpPr>
        <p:spPr>
          <a:xfrm>
            <a:off x="304800" y="2514600"/>
            <a:ext cx="1828800" cy="1200329"/>
          </a:xfrm>
          <a:prstGeom prst="rect">
            <a:avLst/>
          </a:prstGeom>
          <a:noFill/>
        </p:spPr>
        <p:txBody>
          <a:bodyPr wrap="square" rtlCol="0">
            <a:spAutoFit/>
          </a:bodyPr>
          <a:lstStyle/>
          <a:p>
            <a:r>
              <a:rPr lang="en-US" dirty="0"/>
              <a:t>The X-rays show no brain in the yellow area.</a:t>
            </a:r>
          </a:p>
        </p:txBody>
      </p:sp>
      <p:sp>
        <p:nvSpPr>
          <p:cNvPr id="10" name="TextBox 9"/>
          <p:cNvSpPr txBox="1"/>
          <p:nvPr/>
        </p:nvSpPr>
        <p:spPr>
          <a:xfrm>
            <a:off x="304800" y="6400800"/>
            <a:ext cx="3886200" cy="276999"/>
          </a:xfrm>
          <a:prstGeom prst="rect">
            <a:avLst/>
          </a:prstGeom>
          <a:solidFill>
            <a:schemeClr val="bg2">
              <a:lumMod val="90000"/>
              <a:alpha val="20000"/>
            </a:schemeClr>
          </a:solidFill>
        </p:spPr>
        <p:txBody>
          <a:bodyPr wrap="square" rtlCol="0">
            <a:spAutoFit/>
          </a:bodyPr>
          <a:lstStyle/>
          <a:p>
            <a:r>
              <a:rPr lang="en-US" sz="1200" dirty="0">
                <a:solidFill>
                  <a:srgbClr val="FF0000"/>
                </a:solidFill>
              </a:rPr>
              <a:t>The two teams of forgers failed to communicate.</a:t>
            </a:r>
          </a:p>
        </p:txBody>
      </p:sp>
    </p:spTree>
    <p:extLst>
      <p:ext uri="{BB962C8B-B14F-4D97-AF65-F5344CB8AC3E}">
        <p14:creationId xmlns:p14="http://schemas.microsoft.com/office/powerpoint/2010/main" val="34014806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EA90F-A6BA-47A1-8480-A26F720D13E5}"/>
              </a:ext>
            </a:extLst>
          </p:cNvPr>
          <p:cNvSpPr>
            <a:spLocks noGrp="1"/>
          </p:cNvSpPr>
          <p:nvPr>
            <p:ph type="title"/>
          </p:nvPr>
        </p:nvSpPr>
        <p:spPr>
          <a:xfrm>
            <a:off x="1066800" y="350838"/>
            <a:ext cx="7086600" cy="1096962"/>
          </a:xfrm>
          <a:ln w="38100">
            <a:solidFill>
              <a:schemeClr val="tx1"/>
            </a:solidFill>
          </a:ln>
        </p:spPr>
        <p:txBody>
          <a:bodyPr>
            <a:normAutofit fontScale="90000"/>
          </a:bodyPr>
          <a:lstStyle/>
          <a:p>
            <a:r>
              <a:rPr lang="en-US" dirty="0"/>
              <a:t>More about the “Official” Brain</a:t>
            </a:r>
          </a:p>
        </p:txBody>
      </p:sp>
      <p:sp>
        <p:nvSpPr>
          <p:cNvPr id="3" name="Content Placeholder 2">
            <a:extLst>
              <a:ext uri="{FF2B5EF4-FFF2-40B4-BE49-F238E27FC236}">
                <a16:creationId xmlns:a16="http://schemas.microsoft.com/office/drawing/2014/main" id="{9C82FDBB-125C-4645-82BC-BA663CA9D986}"/>
              </a:ext>
            </a:extLst>
          </p:cNvPr>
          <p:cNvSpPr>
            <a:spLocks noGrp="1"/>
          </p:cNvSpPr>
          <p:nvPr>
            <p:ph idx="1"/>
          </p:nvPr>
        </p:nvSpPr>
        <p:spPr>
          <a:xfrm>
            <a:off x="457200" y="1828800"/>
            <a:ext cx="8382000" cy="4419600"/>
          </a:xfrm>
          <a:ln w="57150">
            <a:solidFill>
              <a:schemeClr val="tx1"/>
            </a:solidFill>
          </a:ln>
        </p:spPr>
        <p:txBody>
          <a:bodyPr>
            <a:normAutofit fontScale="77500" lnSpcReduction="20000"/>
          </a:bodyPr>
          <a:lstStyle/>
          <a:p>
            <a:r>
              <a:rPr lang="en-US" sz="3200" dirty="0">
                <a:latin typeface="+mj-lt"/>
              </a:rPr>
              <a:t>Humes stated that the brain was </a:t>
            </a:r>
            <a:r>
              <a:rPr lang="en-US" sz="3200" u="sng" dirty="0">
                <a:latin typeface="+mj-lt"/>
              </a:rPr>
              <a:t>not</a:t>
            </a:r>
            <a:r>
              <a:rPr lang="en-US" sz="3200" dirty="0">
                <a:latin typeface="+mj-lt"/>
              </a:rPr>
              <a:t> perfused (i.e., preservative was not inserted </a:t>
            </a:r>
            <a:r>
              <a:rPr lang="en-US" dirty="0">
                <a:latin typeface="+mj-lt"/>
              </a:rPr>
              <a:t>via </a:t>
            </a:r>
            <a:r>
              <a:rPr lang="en-US" sz="3200" dirty="0">
                <a:latin typeface="+mj-lt"/>
              </a:rPr>
              <a:t>major vessels).</a:t>
            </a:r>
          </a:p>
          <a:p>
            <a:r>
              <a:rPr lang="en-US" dirty="0"/>
              <a:t>The </a:t>
            </a:r>
            <a:r>
              <a:rPr lang="en-US" i="1" dirty="0"/>
              <a:t>Blumberg Report</a:t>
            </a:r>
            <a:r>
              <a:rPr lang="en-US" dirty="0"/>
              <a:t>: Finck stated that the brain looked </a:t>
            </a:r>
            <a:r>
              <a:rPr lang="en-US" u="sng" dirty="0"/>
              <a:t>different</a:t>
            </a:r>
            <a:r>
              <a:rPr lang="en-US" dirty="0"/>
              <a:t> at the supplemental exam than it did at autopsy. [It wasn’t the same brain!]</a:t>
            </a:r>
          </a:p>
          <a:p>
            <a:r>
              <a:rPr lang="en-US" dirty="0"/>
              <a:t>Horne: “According to numerous medical professionals, this is a very well-fixed brain. It appears very gray and very firm (i.e., it is not pink at all, and does not appear to be soft in any way) and seems as it would appear after at least 10-14 days of fixation.” </a:t>
            </a:r>
          </a:p>
          <a:p>
            <a:r>
              <a:rPr lang="en-US" dirty="0"/>
              <a:t>Since Humes directed the weekly brain cutting sessions, he would have had no shortage of substitute brains to use. No one needed to volunteer for this.</a:t>
            </a:r>
          </a:p>
        </p:txBody>
      </p:sp>
      <p:sp>
        <p:nvSpPr>
          <p:cNvPr id="4" name="5-Point Star 3"/>
          <p:cNvSpPr/>
          <p:nvPr/>
        </p:nvSpPr>
        <p:spPr>
          <a:xfrm>
            <a:off x="8229600" y="6324600"/>
            <a:ext cx="381000" cy="4572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723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FEA63-7CFA-4099-953C-EF088AC197C7}"/>
              </a:ext>
            </a:extLst>
          </p:cNvPr>
          <p:cNvSpPr>
            <a:spLocks noGrp="1"/>
          </p:cNvSpPr>
          <p:nvPr>
            <p:ph type="title"/>
          </p:nvPr>
        </p:nvSpPr>
        <p:spPr>
          <a:xfrm>
            <a:off x="1063625" y="302696"/>
            <a:ext cx="6400800" cy="639762"/>
          </a:xfrm>
          <a:solidFill>
            <a:srgbClr val="FFFF00"/>
          </a:solidFill>
          <a:ln w="38100">
            <a:solidFill>
              <a:schemeClr val="tx1"/>
            </a:solidFill>
          </a:ln>
        </p:spPr>
        <p:txBody>
          <a:bodyPr>
            <a:normAutofit fontScale="90000"/>
          </a:bodyPr>
          <a:lstStyle/>
          <a:p>
            <a:r>
              <a:rPr lang="en-US" sz="3600" dirty="0"/>
              <a:t>The Puzzling Autopsy Photo</a:t>
            </a:r>
          </a:p>
        </p:txBody>
      </p:sp>
      <p:sp>
        <p:nvSpPr>
          <p:cNvPr id="3" name="Text Placeholder 2">
            <a:extLst>
              <a:ext uri="{FF2B5EF4-FFF2-40B4-BE49-F238E27FC236}">
                <a16:creationId xmlns:a16="http://schemas.microsoft.com/office/drawing/2014/main" id="{7F1772B3-AA31-4090-904B-82EE9CFE4686}"/>
              </a:ext>
            </a:extLst>
          </p:cNvPr>
          <p:cNvSpPr>
            <a:spLocks noGrp="1"/>
          </p:cNvSpPr>
          <p:nvPr>
            <p:ph type="body" idx="1"/>
          </p:nvPr>
        </p:nvSpPr>
        <p:spPr>
          <a:xfrm>
            <a:off x="457200" y="1224756"/>
            <a:ext cx="3581400" cy="639762"/>
          </a:xfrm>
          <a:solidFill>
            <a:schemeClr val="accent3">
              <a:lumMod val="60000"/>
              <a:lumOff val="40000"/>
            </a:schemeClr>
          </a:solidFill>
          <a:ln w="38100">
            <a:solidFill>
              <a:schemeClr val="tx1"/>
            </a:solidFill>
          </a:ln>
        </p:spPr>
        <p:txBody>
          <a:bodyPr>
            <a:normAutofit fontScale="92500" lnSpcReduction="20000"/>
          </a:bodyPr>
          <a:lstStyle/>
          <a:p>
            <a:r>
              <a:rPr lang="en-US" dirty="0"/>
              <a:t>16 Parkland MDs did not recognize this photo</a:t>
            </a:r>
          </a:p>
        </p:txBody>
      </p:sp>
      <p:sp>
        <p:nvSpPr>
          <p:cNvPr id="4" name="Content Placeholder 3">
            <a:extLst>
              <a:ext uri="{FF2B5EF4-FFF2-40B4-BE49-F238E27FC236}">
                <a16:creationId xmlns:a16="http://schemas.microsoft.com/office/drawing/2014/main" id="{A2672F72-C2BD-44B3-AFAF-EABB4B7F5061}"/>
              </a:ext>
            </a:extLst>
          </p:cNvPr>
          <p:cNvSpPr>
            <a:spLocks noGrp="1"/>
          </p:cNvSpPr>
          <p:nvPr>
            <p:ph sz="half" idx="2"/>
          </p:nvPr>
        </p:nvSpPr>
        <p:spPr>
          <a:xfrm>
            <a:off x="914400" y="2114281"/>
            <a:ext cx="2438400" cy="4210319"/>
          </a:xfrm>
          <a:solidFill>
            <a:schemeClr val="accent3">
              <a:lumMod val="40000"/>
              <a:lumOff val="60000"/>
            </a:schemeClr>
          </a:solidFill>
          <a:ln w="38100">
            <a:solidFill>
              <a:schemeClr val="tx1"/>
            </a:solidFill>
          </a:ln>
        </p:spPr>
        <p:txBody>
          <a:bodyPr>
            <a:normAutofit fontScale="70000" lnSpcReduction="20000"/>
          </a:bodyPr>
          <a:lstStyle/>
          <a:p>
            <a:r>
              <a:rPr lang="en-US" dirty="0"/>
              <a:t>Kemp Clark</a:t>
            </a:r>
          </a:p>
          <a:p>
            <a:r>
              <a:rPr lang="en-US" dirty="0"/>
              <a:t>Joe Goldsmith</a:t>
            </a:r>
          </a:p>
          <a:p>
            <a:r>
              <a:rPr lang="en-US" dirty="0"/>
              <a:t>Gene Akin</a:t>
            </a:r>
          </a:p>
          <a:p>
            <a:r>
              <a:rPr lang="en-US" dirty="0"/>
              <a:t>Richard Dulaney</a:t>
            </a:r>
          </a:p>
          <a:p>
            <a:r>
              <a:rPr lang="en-US" dirty="0"/>
              <a:t>Marion Jenkins</a:t>
            </a:r>
          </a:p>
          <a:p>
            <a:r>
              <a:rPr lang="en-US" dirty="0"/>
              <a:t>Jim Carrico</a:t>
            </a:r>
          </a:p>
          <a:p>
            <a:r>
              <a:rPr lang="en-US" dirty="0"/>
              <a:t>Paul Peters</a:t>
            </a:r>
          </a:p>
          <a:p>
            <a:r>
              <a:rPr lang="en-US" dirty="0"/>
              <a:t>Fouad Basour</a:t>
            </a:r>
          </a:p>
          <a:p>
            <a:r>
              <a:rPr lang="en-US" dirty="0"/>
              <a:t>Jackie Hunt</a:t>
            </a:r>
          </a:p>
          <a:p>
            <a:r>
              <a:rPr lang="en-US" dirty="0"/>
              <a:t>Ronald Jones</a:t>
            </a:r>
          </a:p>
          <a:p>
            <a:r>
              <a:rPr lang="en-US" dirty="0"/>
              <a:t>Charles Baxter</a:t>
            </a:r>
          </a:p>
          <a:p>
            <a:r>
              <a:rPr lang="en-US" dirty="0"/>
              <a:t>Kenneth Salyer</a:t>
            </a:r>
          </a:p>
          <a:p>
            <a:r>
              <a:rPr lang="en-US" dirty="0"/>
              <a:t>Malcom Perry</a:t>
            </a:r>
          </a:p>
          <a:p>
            <a:r>
              <a:rPr lang="en-US" dirty="0"/>
              <a:t>Robert McClelland</a:t>
            </a:r>
          </a:p>
          <a:p>
            <a:r>
              <a:rPr lang="en-US" dirty="0"/>
              <a:t>Charles Crenshaw</a:t>
            </a:r>
          </a:p>
          <a:p>
            <a:r>
              <a:rPr lang="en-US" dirty="0"/>
              <a:t>Adolph Gieseke</a:t>
            </a:r>
          </a:p>
        </p:txBody>
      </p:sp>
      <p:sp>
        <p:nvSpPr>
          <p:cNvPr id="5" name="Text Placeholder 4">
            <a:extLst>
              <a:ext uri="{FF2B5EF4-FFF2-40B4-BE49-F238E27FC236}">
                <a16:creationId xmlns:a16="http://schemas.microsoft.com/office/drawing/2014/main" id="{DB622ED0-9909-4816-B488-A4341AFB82B2}"/>
              </a:ext>
            </a:extLst>
          </p:cNvPr>
          <p:cNvSpPr>
            <a:spLocks noGrp="1"/>
          </p:cNvSpPr>
          <p:nvPr>
            <p:ph type="body" sz="quarter" idx="3"/>
          </p:nvPr>
        </p:nvSpPr>
        <p:spPr>
          <a:xfrm>
            <a:off x="4953000" y="1371600"/>
            <a:ext cx="2593975" cy="446087"/>
          </a:xfrm>
          <a:solidFill>
            <a:schemeClr val="accent3">
              <a:lumMod val="60000"/>
              <a:lumOff val="40000"/>
            </a:schemeClr>
          </a:solidFill>
          <a:ln w="38100">
            <a:solidFill>
              <a:schemeClr val="tx1"/>
            </a:solidFill>
          </a:ln>
        </p:spPr>
        <p:txBody>
          <a:bodyPr>
            <a:normAutofit fontScale="92500"/>
          </a:bodyPr>
          <a:lstStyle/>
          <a:p>
            <a:r>
              <a:rPr lang="en-US" dirty="0"/>
              <a:t>Is this authentic?</a:t>
            </a:r>
          </a:p>
        </p:txBody>
      </p:sp>
      <p:pic>
        <p:nvPicPr>
          <p:cNvPr id="7" name="Content Placeholder 6">
            <a:extLst>
              <a:ext uri="{FF2B5EF4-FFF2-40B4-BE49-F238E27FC236}">
                <a16:creationId xmlns:a16="http://schemas.microsoft.com/office/drawing/2014/main" id="{AD218761-0A1E-43EF-BF0E-F98550177619}"/>
              </a:ext>
            </a:extLst>
          </p:cNvPr>
          <p:cNvPicPr>
            <a:picLocks noGrp="1" noChangeAspect="1"/>
          </p:cNvPicPr>
          <p:nvPr>
            <p:ph sz="quarter" idx="4"/>
          </p:nvPr>
        </p:nvPicPr>
        <p:blipFill>
          <a:blip r:embed="rId2" cstate="print"/>
          <a:stretch>
            <a:fillRect/>
          </a:stretch>
        </p:blipFill>
        <p:spPr>
          <a:xfrm>
            <a:off x="4572000" y="2096570"/>
            <a:ext cx="3717650" cy="4380429"/>
          </a:xfrm>
          <a:prstGeom prst="rect">
            <a:avLst/>
          </a:prstGeom>
          <a:ln w="76200">
            <a:solidFill>
              <a:srgbClr val="00B0F0"/>
            </a:solidFill>
          </a:ln>
        </p:spPr>
      </p:pic>
    </p:spTree>
    <p:extLst>
      <p:ext uri="{BB962C8B-B14F-4D97-AF65-F5344CB8AC3E}">
        <p14:creationId xmlns:p14="http://schemas.microsoft.com/office/powerpoint/2010/main" val="19222826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606" y="1187311"/>
            <a:ext cx="3817164" cy="4483379"/>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6814848-248A-47DD-88E0-95099D951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975" y="1178924"/>
            <a:ext cx="3817164" cy="448337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18BDA89-0D2C-4C4E-99F6-D7A220FE4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840" y="1130846"/>
            <a:ext cx="3779606" cy="4439266"/>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38">
            <a:extLst>
              <a:ext uri="{FF2B5EF4-FFF2-40B4-BE49-F238E27FC236}">
                <a16:creationId xmlns:a16="http://schemas.microsoft.com/office/drawing/2014/main" id="{6B67BE95-96EF-433C-9F29-B0732AA6B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280" y="1424181"/>
            <a:ext cx="1016653" cy="503582"/>
            <a:chOff x="2267504" y="2540250"/>
            <a:chExt cx="1990951" cy="739640"/>
          </a:xfrm>
          <a:solidFill>
            <a:schemeClr val="bg1"/>
          </a:solidFill>
        </p:grpSpPr>
        <p:sp>
          <p:nvSpPr>
            <p:cNvPr id="17" name="Freeform: Shape 16">
              <a:extLst>
                <a:ext uri="{FF2B5EF4-FFF2-40B4-BE49-F238E27FC236}">
                  <a16:creationId xmlns:a16="http://schemas.microsoft.com/office/drawing/2014/main" id="{AD324976-1596-4B76-A61C-5626816B2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C44DEF24-FB22-48A2-8257-B97AD7E1A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dirty="0"/>
            </a:p>
          </p:txBody>
        </p:sp>
      </p:grpSp>
      <p:sp>
        <p:nvSpPr>
          <p:cNvPr id="20" name="Graphic 212">
            <a:extLst>
              <a:ext uri="{FF2B5EF4-FFF2-40B4-BE49-F238E27FC236}">
                <a16:creationId xmlns:a16="http://schemas.microsoft.com/office/drawing/2014/main" id="{7CE98B01-ED41-482F-AFA1-19C7FA7C0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1876" y="629793"/>
            <a:ext cx="685924"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2" name="Graphic 212">
            <a:extLst>
              <a:ext uri="{FF2B5EF4-FFF2-40B4-BE49-F238E27FC236}">
                <a16:creationId xmlns:a16="http://schemas.microsoft.com/office/drawing/2014/main" id="{B9CABDD0-8DF6-4974-A224-9A2A81778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1876" y="629793"/>
            <a:ext cx="685924"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24" name="Graphic 4">
            <a:extLst>
              <a:ext uri="{FF2B5EF4-FFF2-40B4-BE49-F238E27FC236}">
                <a16:creationId xmlns:a16="http://schemas.microsoft.com/office/drawing/2014/main" id="{D6E8B984-55B9-4A62-A043-997D00F0A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49521" y="5188771"/>
            <a:ext cx="807591" cy="1076789"/>
            <a:chOff x="5829300" y="3162300"/>
            <a:chExt cx="532256" cy="532257"/>
          </a:xfrm>
          <a:solidFill>
            <a:schemeClr val="bg1"/>
          </a:solidFill>
        </p:grpSpPr>
        <p:sp>
          <p:nvSpPr>
            <p:cNvPr id="25" name="Freeform: Shape 24">
              <a:extLst>
                <a:ext uri="{FF2B5EF4-FFF2-40B4-BE49-F238E27FC236}">
                  <a16:creationId xmlns:a16="http://schemas.microsoft.com/office/drawing/2014/main" id="{D4FAF4A8-82EB-4F6F-B601-43EBF0BD1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26F2473F-E069-4558-9B41-E285BBE030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FC9A4A76-2C9F-486C-9663-6A30A022D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88431DC7-D4CB-479A-AFA4-5B0C597A2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30755DA1-6F28-4612-A4A7-B915468C6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4616ED79-5475-49E6-A5FE-8D9DB12FB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21DCEB47-7140-4682-8DBF-7667BE28F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EA931BD3-5A56-42F2-B6B5-647B28D1C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820E4C8E-4190-498D-9556-6DA668A81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54B2F30F-0B57-4D60-A087-CD6A471F68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FC5E8C73-ED41-4214-AEE6-3C5F49384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B1F94534-FE3E-476C-870B-E714E4A66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8DE6C1B0-4D58-4937-B2B7-B1207CA18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C26481AF-931B-48CB-B7A6-A0EC5BC16586}"/>
              </a:ext>
            </a:extLst>
          </p:cNvPr>
          <p:cNvSpPr>
            <a:spLocks noGrp="1"/>
          </p:cNvSpPr>
          <p:nvPr>
            <p:ph type="title"/>
          </p:nvPr>
        </p:nvSpPr>
        <p:spPr>
          <a:xfrm>
            <a:off x="628650" y="2174151"/>
            <a:ext cx="3632441" cy="3259664"/>
          </a:xfrm>
          <a:ln w="57150">
            <a:solidFill>
              <a:srgbClr val="C00000"/>
            </a:solidFill>
          </a:ln>
        </p:spPr>
        <p:txBody>
          <a:bodyPr>
            <a:normAutofit/>
          </a:bodyPr>
          <a:lstStyle/>
          <a:p>
            <a:r>
              <a:rPr lang="en-US" dirty="0"/>
              <a:t>Missing Body Parts</a:t>
            </a:r>
          </a:p>
        </p:txBody>
      </p:sp>
      <p:sp>
        <p:nvSpPr>
          <p:cNvPr id="3" name="Content Placeholder 2">
            <a:extLst>
              <a:ext uri="{FF2B5EF4-FFF2-40B4-BE49-F238E27FC236}">
                <a16:creationId xmlns:a16="http://schemas.microsoft.com/office/drawing/2014/main" id="{D653EF73-49DE-43CE-AFFF-18A20290A7B0}"/>
              </a:ext>
            </a:extLst>
          </p:cNvPr>
          <p:cNvSpPr>
            <a:spLocks noGrp="1"/>
          </p:cNvSpPr>
          <p:nvPr>
            <p:ph idx="1"/>
          </p:nvPr>
        </p:nvSpPr>
        <p:spPr>
          <a:xfrm>
            <a:off x="4791282" y="413023"/>
            <a:ext cx="4127093" cy="4775748"/>
          </a:xfrm>
          <a:ln w="76200">
            <a:solidFill>
              <a:srgbClr val="00B050"/>
            </a:solidFill>
          </a:ln>
        </p:spPr>
        <p:txBody>
          <a:bodyPr>
            <a:normAutofit/>
          </a:bodyPr>
          <a:lstStyle/>
          <a:p>
            <a:pPr marL="0" indent="0">
              <a:buNone/>
            </a:pPr>
            <a:r>
              <a:rPr lang="en-US" b="1" i="0" dirty="0">
                <a:effectLst/>
                <a:latin typeface="+mj-lt"/>
              </a:rPr>
              <a:t>Besides JFK, these luminaries are also missing body parts: Einstein, Beethoven, Galileo.</a:t>
            </a:r>
          </a:p>
          <a:p>
            <a:pPr marL="0" indent="0">
              <a:buNone/>
            </a:pPr>
            <a:r>
              <a:rPr lang="en-US" b="1" dirty="0">
                <a:latin typeface="+mj-lt"/>
              </a:rPr>
              <a:t>The Moral: Plan a head (a pun)—and </a:t>
            </a:r>
            <a:r>
              <a:rPr lang="en-US" b="1" i="1" dirty="0">
                <a:effectLst/>
                <a:latin typeface="+mj-lt"/>
              </a:rPr>
              <a:t>requiescat in pace </a:t>
            </a:r>
            <a:r>
              <a:rPr lang="en-US" b="1" i="0" dirty="0">
                <a:effectLst/>
                <a:latin typeface="+mj-lt"/>
              </a:rPr>
              <a:t>(not in pieces)</a:t>
            </a:r>
          </a:p>
          <a:p>
            <a:pPr marL="0" indent="0">
              <a:buNone/>
            </a:pPr>
            <a:endParaRPr lang="en-US" sz="3600" dirty="0">
              <a:latin typeface="+mj-lt"/>
            </a:endParaRPr>
          </a:p>
        </p:txBody>
      </p:sp>
    </p:spTree>
    <p:extLst>
      <p:ext uri="{BB962C8B-B14F-4D97-AF65-F5344CB8AC3E}">
        <p14:creationId xmlns:p14="http://schemas.microsoft.com/office/powerpoint/2010/main" val="15811936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E1F4E-9203-48C3-AF5A-61FF01B06AD2}"/>
              </a:ext>
            </a:extLst>
          </p:cNvPr>
          <p:cNvSpPr>
            <a:spLocks noGrp="1"/>
          </p:cNvSpPr>
          <p:nvPr>
            <p:ph type="title"/>
          </p:nvPr>
        </p:nvSpPr>
        <p:spPr>
          <a:ln w="38100">
            <a:solidFill>
              <a:schemeClr val="tx1"/>
            </a:solidFill>
          </a:ln>
        </p:spPr>
        <p:txBody>
          <a:bodyPr>
            <a:normAutofit fontScale="90000"/>
          </a:bodyPr>
          <a:lstStyle/>
          <a:p>
            <a:r>
              <a:rPr lang="en-US" dirty="0"/>
              <a:t>Immaculate, freshly washed hair (!) vs. bloody shirt</a:t>
            </a:r>
          </a:p>
        </p:txBody>
      </p:sp>
      <p:pic>
        <p:nvPicPr>
          <p:cNvPr id="4" name="Content Placeholder 3">
            <a:extLst>
              <a:ext uri="{FF2B5EF4-FFF2-40B4-BE49-F238E27FC236}">
                <a16:creationId xmlns:a16="http://schemas.microsoft.com/office/drawing/2014/main" id="{9C19FAF1-775F-4BCF-871E-226E115626BB}"/>
              </a:ext>
            </a:extLst>
          </p:cNvPr>
          <p:cNvPicPr>
            <a:picLocks noGrp="1" noChangeAspect="1"/>
          </p:cNvPicPr>
          <p:nvPr>
            <p:ph idx="1"/>
          </p:nvPr>
        </p:nvPicPr>
        <p:blipFill>
          <a:blip r:embed="rId2" cstate="print"/>
          <a:stretch>
            <a:fillRect/>
          </a:stretch>
        </p:blipFill>
        <p:spPr>
          <a:xfrm>
            <a:off x="236953" y="1828800"/>
            <a:ext cx="8670094" cy="4830762"/>
          </a:xfrm>
          <a:prstGeom prst="rect">
            <a:avLst/>
          </a:prstGeom>
          <a:solidFill>
            <a:schemeClr val="accent6">
              <a:lumMod val="20000"/>
              <a:lumOff val="80000"/>
            </a:schemeClr>
          </a:solidFill>
          <a:ln w="76200">
            <a:solidFill>
              <a:schemeClr val="tx1"/>
            </a:solidFill>
          </a:ln>
        </p:spPr>
      </p:pic>
      <p:sp>
        <p:nvSpPr>
          <p:cNvPr id="3" name="TextBox 2">
            <a:extLst>
              <a:ext uri="{FF2B5EF4-FFF2-40B4-BE49-F238E27FC236}">
                <a16:creationId xmlns:a16="http://schemas.microsoft.com/office/drawing/2014/main" id="{68E714A4-3DD3-4204-96F0-EED7BF70ADBA}"/>
              </a:ext>
            </a:extLst>
          </p:cNvPr>
          <p:cNvSpPr txBox="1"/>
          <p:nvPr/>
        </p:nvSpPr>
        <p:spPr>
          <a:xfrm>
            <a:off x="2667000" y="5754469"/>
            <a:ext cx="4267200" cy="646331"/>
          </a:xfrm>
          <a:prstGeom prst="rect">
            <a:avLst/>
          </a:prstGeom>
          <a:solidFill>
            <a:schemeClr val="accent3">
              <a:lumMod val="60000"/>
              <a:lumOff val="40000"/>
            </a:schemeClr>
          </a:solidFill>
          <a:ln w="38100">
            <a:solidFill>
              <a:schemeClr val="tx1"/>
            </a:solidFill>
          </a:ln>
        </p:spPr>
        <p:txBody>
          <a:bodyPr wrap="square" rtlCol="0">
            <a:spAutoFit/>
          </a:bodyPr>
          <a:lstStyle/>
          <a:p>
            <a:r>
              <a:rPr lang="en-US" dirty="0"/>
              <a:t>The back wound was superficial and could not cause such profuse bleeding.</a:t>
            </a:r>
          </a:p>
        </p:txBody>
      </p:sp>
    </p:spTree>
    <p:extLst>
      <p:ext uri="{BB962C8B-B14F-4D97-AF65-F5344CB8AC3E}">
        <p14:creationId xmlns:p14="http://schemas.microsoft.com/office/powerpoint/2010/main" val="20068974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E741B-4BA9-4B36-A36C-51F68C4C7A50}"/>
              </a:ext>
            </a:extLst>
          </p:cNvPr>
          <p:cNvSpPr>
            <a:spLocks noGrp="1"/>
          </p:cNvSpPr>
          <p:nvPr>
            <p:ph type="title"/>
          </p:nvPr>
        </p:nvSpPr>
        <p:spPr>
          <a:xfrm>
            <a:off x="457200" y="274638"/>
            <a:ext cx="8229600" cy="1325562"/>
          </a:xfrm>
          <a:ln w="38100">
            <a:solidFill>
              <a:schemeClr val="tx1"/>
            </a:solidFill>
          </a:ln>
        </p:spPr>
        <p:txBody>
          <a:bodyPr>
            <a:normAutofit fontScale="90000"/>
          </a:bodyPr>
          <a:lstStyle/>
          <a:p>
            <a:r>
              <a:rPr lang="en-US" sz="3600" dirty="0"/>
              <a:t>Two authentic fragments: The left one is 6.5 mm—but what is the right (JFK) one?</a:t>
            </a:r>
          </a:p>
        </p:txBody>
      </p:sp>
      <p:pic>
        <p:nvPicPr>
          <p:cNvPr id="5" name="Content Placeholder 4">
            <a:extLst>
              <a:ext uri="{FF2B5EF4-FFF2-40B4-BE49-F238E27FC236}">
                <a16:creationId xmlns:a16="http://schemas.microsoft.com/office/drawing/2014/main" id="{163E1D67-41E7-451A-835B-69CB15D69233}"/>
              </a:ext>
            </a:extLst>
          </p:cNvPr>
          <p:cNvPicPr>
            <a:picLocks noGrp="1" noChangeAspect="1"/>
          </p:cNvPicPr>
          <p:nvPr>
            <p:ph idx="1"/>
          </p:nvPr>
        </p:nvPicPr>
        <p:blipFill>
          <a:blip r:embed="rId2" cstate="print"/>
          <a:stretch>
            <a:fillRect/>
          </a:stretch>
        </p:blipFill>
        <p:spPr>
          <a:xfrm>
            <a:off x="381000" y="1772950"/>
            <a:ext cx="8422799" cy="3828545"/>
          </a:xfrm>
          <a:ln w="76200">
            <a:solidFill>
              <a:srgbClr val="00B0F0"/>
            </a:solidFill>
          </a:ln>
        </p:spPr>
      </p:pic>
    </p:spTree>
    <p:extLst>
      <p:ext uri="{BB962C8B-B14F-4D97-AF65-F5344CB8AC3E}">
        <p14:creationId xmlns:p14="http://schemas.microsoft.com/office/powerpoint/2010/main" val="15816524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6E7F1-463F-4EF0-B79F-BFCDD4DD6A15}"/>
              </a:ext>
            </a:extLst>
          </p:cNvPr>
          <p:cNvPicPr/>
          <p:nvPr/>
        </p:nvPicPr>
        <p:blipFill>
          <a:blip r:embed="rId2" cstate="print"/>
          <a:srcRect/>
          <a:stretch>
            <a:fillRect/>
          </a:stretch>
        </p:blipFill>
        <p:spPr bwMode="auto">
          <a:xfrm>
            <a:off x="12843" y="685800"/>
            <a:ext cx="9144000" cy="5486400"/>
          </a:xfrm>
          <a:prstGeom prst="rect">
            <a:avLst/>
          </a:prstGeom>
          <a:noFill/>
          <a:ln w="9525">
            <a:noFill/>
            <a:miter lim="800000"/>
            <a:headEnd/>
            <a:tailEnd/>
          </a:ln>
        </p:spPr>
      </p:pic>
      <p:sp>
        <p:nvSpPr>
          <p:cNvPr id="3" name="TextBox 2">
            <a:extLst>
              <a:ext uri="{FF2B5EF4-FFF2-40B4-BE49-F238E27FC236}">
                <a16:creationId xmlns:a16="http://schemas.microsoft.com/office/drawing/2014/main" id="{E029F9D3-FAC5-4C74-8FBA-7F47B0F4620E}"/>
              </a:ext>
            </a:extLst>
          </p:cNvPr>
          <p:cNvSpPr txBox="1"/>
          <p:nvPr/>
        </p:nvSpPr>
        <p:spPr>
          <a:xfrm rot="10800000" flipV="1">
            <a:off x="914399" y="6310699"/>
            <a:ext cx="4419600" cy="369332"/>
          </a:xfrm>
          <a:prstGeom prst="rect">
            <a:avLst/>
          </a:prstGeom>
          <a:solidFill>
            <a:schemeClr val="accent3">
              <a:lumMod val="60000"/>
              <a:lumOff val="40000"/>
            </a:schemeClr>
          </a:solidFill>
          <a:ln w="38100">
            <a:solidFill>
              <a:schemeClr val="tx1"/>
            </a:solidFill>
          </a:ln>
        </p:spPr>
        <p:txBody>
          <a:bodyPr wrap="square" rtlCol="0">
            <a:spAutoFit/>
          </a:bodyPr>
          <a:lstStyle/>
          <a:p>
            <a:r>
              <a:rPr lang="en-US" dirty="0"/>
              <a:t>Data were taken from the lateral X-rays.</a:t>
            </a:r>
          </a:p>
        </p:txBody>
      </p:sp>
    </p:spTree>
    <p:extLst>
      <p:ext uri="{BB962C8B-B14F-4D97-AF65-F5344CB8AC3E}">
        <p14:creationId xmlns:p14="http://schemas.microsoft.com/office/powerpoint/2010/main" val="16588168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8"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C03038-1A05-44B0-963A-B2646F1EAF78}"/>
              </a:ext>
            </a:extLst>
          </p:cNvPr>
          <p:cNvSpPr>
            <a:spLocks noGrp="1"/>
          </p:cNvSpPr>
          <p:nvPr>
            <p:ph type="title"/>
          </p:nvPr>
        </p:nvSpPr>
        <p:spPr>
          <a:xfrm>
            <a:off x="664843" y="304800"/>
            <a:ext cx="7620383" cy="1178960"/>
          </a:xfrm>
          <a:ln w="57150">
            <a:solidFill>
              <a:srgbClr val="C00000"/>
            </a:solidFill>
          </a:ln>
        </p:spPr>
        <p:txBody>
          <a:bodyPr vert="horz" lIns="91440" tIns="45720" rIns="91440" bIns="45720" rtlCol="0">
            <a:normAutofit fontScale="90000"/>
          </a:bodyPr>
          <a:lstStyle/>
          <a:p>
            <a:pPr>
              <a:lnSpc>
                <a:spcPct val="90000"/>
              </a:lnSpc>
            </a:pPr>
            <a:br>
              <a:rPr lang="en-US" sz="2800" kern="1200" dirty="0">
                <a:solidFill>
                  <a:schemeClr val="bg1"/>
                </a:solidFill>
                <a:latin typeface="+mj-lt"/>
                <a:ea typeface="+mj-ea"/>
                <a:cs typeface="+mj-cs"/>
              </a:rPr>
            </a:br>
            <a:r>
              <a:rPr lang="en-US" sz="2800" kern="1200" dirty="0">
                <a:solidFill>
                  <a:schemeClr val="bg1"/>
                </a:solidFill>
                <a:latin typeface="+mj-lt"/>
                <a:ea typeface="+mj-ea"/>
                <a:cs typeface="+mj-cs"/>
              </a:rPr>
              <a:t>Optical Density: A Profound Difference Between Real and Fake Objects (10 data points/mm)</a:t>
            </a:r>
            <a:br>
              <a:rPr lang="en-US" sz="2400" kern="1200" dirty="0">
                <a:latin typeface="+mj-lt"/>
                <a:ea typeface="+mj-ea"/>
                <a:cs typeface="+mj-cs"/>
              </a:rPr>
            </a:br>
            <a:endParaRPr lang="en-US" sz="2400" kern="1200" dirty="0">
              <a:latin typeface="+mj-lt"/>
              <a:ea typeface="+mj-ea"/>
              <a:cs typeface="+mj-cs"/>
            </a:endParaRPr>
          </a:p>
        </p:txBody>
      </p:sp>
      <p:sp>
        <p:nvSpPr>
          <p:cNvPr id="20"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585216"/>
            <a:ext cx="6858"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14">
            <a:extLst>
              <a:ext uri="{FF2B5EF4-FFF2-40B4-BE49-F238E27FC236}">
                <a16:creationId xmlns:a16="http://schemas.microsoft.com/office/drawing/2014/main" id="{C5B1D244-624E-4843-9535-8503967D7F8D}"/>
              </a:ext>
            </a:extLst>
          </p:cNvPr>
          <p:cNvSpPr>
            <a:spLocks noGrp="1"/>
          </p:cNvSpPr>
          <p:nvPr>
            <p:ph idx="1"/>
          </p:nvPr>
        </p:nvSpPr>
        <p:spPr>
          <a:xfrm>
            <a:off x="5996763" y="2017160"/>
            <a:ext cx="2867644" cy="4171568"/>
          </a:xfrm>
          <a:ln w="57150">
            <a:solidFill>
              <a:srgbClr val="00B050"/>
            </a:solidFill>
          </a:ln>
        </p:spPr>
        <p:txBody>
          <a:bodyPr anchor="ctr">
            <a:normAutofit/>
          </a:bodyPr>
          <a:lstStyle/>
          <a:p>
            <a:r>
              <a:rPr lang="en-US" sz="2400" dirty="0">
                <a:solidFill>
                  <a:schemeClr val="bg1"/>
                </a:solidFill>
              </a:rPr>
              <a:t>All JFK data were taken at NARA from the extant X-rays.</a:t>
            </a:r>
          </a:p>
          <a:p>
            <a:pPr marL="0" indent="0">
              <a:buNone/>
            </a:pPr>
            <a:endParaRPr lang="en-US" sz="2400" dirty="0">
              <a:solidFill>
                <a:schemeClr val="bg1"/>
              </a:solidFill>
            </a:endParaRPr>
          </a:p>
          <a:p>
            <a:r>
              <a:rPr lang="en-US" sz="2400" dirty="0">
                <a:solidFill>
                  <a:schemeClr val="bg1"/>
                </a:solidFill>
              </a:rPr>
              <a:t>My peer-reviewed article:</a:t>
            </a:r>
          </a:p>
          <a:p>
            <a:endParaRPr lang="en-US" sz="2400" dirty="0">
              <a:solidFill>
                <a:schemeClr val="bg1"/>
              </a:solidFill>
            </a:endParaRPr>
          </a:p>
          <a:p>
            <a:r>
              <a:rPr lang="en-US" sz="2400" dirty="0">
                <a:solidFill>
                  <a:schemeClr val="bg1"/>
                </a:solidFill>
              </a:rPr>
              <a:t>“JFK 6.5 Saga”</a:t>
            </a:r>
          </a:p>
        </p:txBody>
      </p:sp>
      <p:pic>
        <p:nvPicPr>
          <p:cNvPr id="10" name="Picture 9">
            <a:extLst>
              <a:ext uri="{FF2B5EF4-FFF2-40B4-BE49-F238E27FC236}">
                <a16:creationId xmlns:a16="http://schemas.microsoft.com/office/drawing/2014/main" id="{2EAFEEE7-F438-43A8-AE0A-A48107964971}"/>
              </a:ext>
            </a:extLst>
          </p:cNvPr>
          <p:cNvPicPr>
            <a:picLocks noChangeAspect="1"/>
          </p:cNvPicPr>
          <p:nvPr/>
        </p:nvPicPr>
        <p:blipFill>
          <a:blip r:embed="rId2" cstate="print"/>
          <a:stretch>
            <a:fillRect/>
          </a:stretch>
        </p:blipFill>
        <p:spPr>
          <a:xfrm>
            <a:off x="228600" y="2017160"/>
            <a:ext cx="5465746" cy="4273193"/>
          </a:xfrm>
          <a:prstGeom prst="rect">
            <a:avLst/>
          </a:prstGeom>
          <a:ln w="57150">
            <a:solidFill>
              <a:srgbClr val="C00000"/>
            </a:solidFill>
          </a:ln>
        </p:spPr>
      </p:pic>
    </p:spTree>
    <p:extLst>
      <p:ext uri="{BB962C8B-B14F-4D97-AF65-F5344CB8AC3E}">
        <p14:creationId xmlns:p14="http://schemas.microsoft.com/office/powerpoint/2010/main" val="3949363325"/>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16F42E0-28DF-4093-AFC5-CA01F54C88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Video 4" descr="A screen shot of a window&#10;&#10;Description automatically generated with low confidence">
            <a:extLst>
              <a:ext uri="{FF2B5EF4-FFF2-40B4-BE49-F238E27FC236}">
                <a16:creationId xmlns:a16="http://schemas.microsoft.com/office/drawing/2014/main" id="{D144B83B-12C1-4A46-AACA-46D6BB6C7C8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cstate="print"/>
          <a:srcRect l="5594" r="19193" b="1"/>
          <a:stretch/>
        </p:blipFill>
        <p:spPr>
          <a:xfrm>
            <a:off x="31620" y="0"/>
            <a:ext cx="9143998" cy="6858022"/>
          </a:xfrm>
          <a:prstGeom prst="rect">
            <a:avLst/>
          </a:prstGeom>
        </p:spPr>
      </p:pic>
      <p:sp>
        <p:nvSpPr>
          <p:cNvPr id="11" name="Rectangle 1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11893"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70780"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18A3E0-3972-4AC4-8CC8-04E24558D5A7}"/>
              </a:ext>
            </a:extLst>
          </p:cNvPr>
          <p:cNvSpPr>
            <a:spLocks noGrp="1"/>
          </p:cNvSpPr>
          <p:nvPr>
            <p:ph type="ctrTitle"/>
          </p:nvPr>
        </p:nvSpPr>
        <p:spPr>
          <a:xfrm>
            <a:off x="-179701" y="2209800"/>
            <a:ext cx="5745912" cy="4267201"/>
          </a:xfrm>
          <a:noFill/>
        </p:spPr>
        <p:txBody>
          <a:bodyPr anchor="t">
            <a:normAutofit/>
          </a:bodyPr>
          <a:lstStyle/>
          <a:p>
            <a:pPr algn="r">
              <a:lnSpc>
                <a:spcPct val="90000"/>
              </a:lnSpc>
            </a:pPr>
            <a:r>
              <a:rPr lang="en-US" sz="3800" dirty="0"/>
              <a:t>Greg Henkelmann, MD: physics major and radiation oncologist </a:t>
            </a:r>
            <a:br>
              <a:rPr lang="en-US" sz="3800" dirty="0"/>
            </a:br>
            <a:r>
              <a:rPr lang="en-US" sz="3800" dirty="0"/>
              <a:t>(for 30+ years):</a:t>
            </a:r>
          </a:p>
        </p:txBody>
      </p:sp>
      <p:sp>
        <p:nvSpPr>
          <p:cNvPr id="3" name="Subtitle 2">
            <a:extLst>
              <a:ext uri="{FF2B5EF4-FFF2-40B4-BE49-F238E27FC236}">
                <a16:creationId xmlns:a16="http://schemas.microsoft.com/office/drawing/2014/main" id="{1269A00C-CEB2-4ABD-9ED7-3B6D033BA958}"/>
              </a:ext>
            </a:extLst>
          </p:cNvPr>
          <p:cNvSpPr>
            <a:spLocks noGrp="1"/>
          </p:cNvSpPr>
          <p:nvPr>
            <p:ph type="subTitle" idx="1"/>
          </p:nvPr>
        </p:nvSpPr>
        <p:spPr>
          <a:xfrm>
            <a:off x="2209800" y="4800600"/>
            <a:ext cx="4120136" cy="1600201"/>
          </a:xfrm>
          <a:solidFill>
            <a:schemeClr val="bg1">
              <a:lumMod val="85000"/>
            </a:schemeClr>
          </a:solidFill>
          <a:ln w="38100">
            <a:solidFill>
              <a:schemeClr val="tx1"/>
            </a:solidFill>
          </a:ln>
        </p:spPr>
        <p:txBody>
          <a:bodyPr anchor="b">
            <a:normAutofit/>
          </a:bodyPr>
          <a:lstStyle/>
          <a:p>
            <a:pPr algn="r">
              <a:lnSpc>
                <a:spcPct val="90000"/>
              </a:lnSpc>
            </a:pPr>
            <a:r>
              <a:rPr lang="en-US" sz="1200" b="0" i="0" dirty="0">
                <a:solidFill>
                  <a:schemeClr val="tx1"/>
                </a:solidFill>
                <a:effectLst/>
                <a:latin typeface="+mj-lt"/>
              </a:rPr>
              <a:t>Dr. Mantik’s optical density analysis is the single most important piece of scientific evidence in the JFK assassination. Unlike other evidence, optical density data are as “theory free” as possible, as this data deals only with physical measurements. To reject alteration of the JFK skull X-rays is to reject basic physics and radiology. Dr. Mantik has a PhD in physics and has practiced radiation oncology for nearly 40 years; he is thus eminently qualified in both physics and radiology.</a:t>
            </a:r>
            <a:r>
              <a:rPr lang="en-US" sz="1000" b="0" i="0" dirty="0">
                <a:solidFill>
                  <a:srgbClr val="FFFFFF"/>
                </a:solidFill>
                <a:effectLst/>
                <a:latin typeface="+mj-lt"/>
              </a:rPr>
              <a:t>. </a:t>
            </a:r>
            <a:endParaRPr lang="en-US" sz="1000" dirty="0">
              <a:solidFill>
                <a:srgbClr val="FFFFFF"/>
              </a:solidFill>
              <a:latin typeface="+mj-lt"/>
            </a:endParaRPr>
          </a:p>
        </p:txBody>
      </p:sp>
    </p:spTree>
    <p:extLst>
      <p:ext uri="{BB962C8B-B14F-4D97-AF65-F5344CB8AC3E}">
        <p14:creationId xmlns:p14="http://schemas.microsoft.com/office/powerpoint/2010/main" val="402794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854F5-3F90-4F5C-969E-226EE018FE85}"/>
              </a:ext>
            </a:extLst>
          </p:cNvPr>
          <p:cNvSpPr>
            <a:spLocks noGrp="1"/>
          </p:cNvSpPr>
          <p:nvPr>
            <p:ph type="title"/>
          </p:nvPr>
        </p:nvSpPr>
        <p:spPr>
          <a:xfrm>
            <a:off x="423231" y="304800"/>
            <a:ext cx="8229600" cy="1143000"/>
          </a:xfrm>
          <a:ln w="38100">
            <a:solidFill>
              <a:schemeClr val="tx1"/>
            </a:solidFill>
          </a:ln>
        </p:spPr>
        <p:txBody>
          <a:bodyPr>
            <a:normAutofit/>
          </a:bodyPr>
          <a:lstStyle/>
          <a:p>
            <a:r>
              <a:rPr lang="en-US" sz="3200" dirty="0"/>
              <a:t>Henkelmann, MD (radiation oncologist): </a:t>
            </a:r>
            <a:br>
              <a:rPr lang="en-US" sz="3200" dirty="0"/>
            </a:br>
            <a:r>
              <a:rPr lang="en-US" sz="3200" dirty="0"/>
              <a:t>His Review on Amazon</a:t>
            </a:r>
          </a:p>
        </p:txBody>
      </p:sp>
      <p:sp>
        <p:nvSpPr>
          <p:cNvPr id="3" name="Content Placeholder 2">
            <a:extLst>
              <a:ext uri="{FF2B5EF4-FFF2-40B4-BE49-F238E27FC236}">
                <a16:creationId xmlns:a16="http://schemas.microsoft.com/office/drawing/2014/main" id="{B28EB5D9-F744-40C3-ADBF-BCA38E453D2C}"/>
              </a:ext>
            </a:extLst>
          </p:cNvPr>
          <p:cNvSpPr>
            <a:spLocks noGrp="1"/>
          </p:cNvSpPr>
          <p:nvPr>
            <p:ph idx="1"/>
          </p:nvPr>
        </p:nvSpPr>
        <p:spPr>
          <a:xfrm>
            <a:off x="457200" y="1752600"/>
            <a:ext cx="8229600" cy="4724400"/>
          </a:xfrm>
          <a:ln w="57150">
            <a:solidFill>
              <a:schemeClr val="tx1"/>
            </a:solidFill>
          </a:ln>
        </p:spPr>
        <p:txBody>
          <a:bodyPr>
            <a:normAutofit fontScale="92500"/>
          </a:bodyPr>
          <a:lstStyle/>
          <a:p>
            <a:pPr marL="0" indent="0">
              <a:buNone/>
            </a:pPr>
            <a:r>
              <a:rPr lang="en-US" b="0" i="0" dirty="0">
                <a:solidFill>
                  <a:srgbClr val="0F1111"/>
                </a:solidFill>
                <a:effectLst/>
                <a:latin typeface="Amazon Ember"/>
              </a:rPr>
              <a:t>“Dr. Mantik’s optical density analysis is the single most important piece of scientific evidence in the JFK assassination. Unlike other evidence, optical density data are as “theory free” as possible, as this data deals only with physical measurements. To reject alteration of the JFK skull X-rays is to reject basic physics and radiology. Dr. Mantik has a PhD in physics and has practiced radiation oncology for nearly 40 years; he is thus eminently qualified in both physics and radiology.” </a:t>
            </a:r>
            <a:endParaRPr lang="en-US" dirty="0">
              <a:solidFill>
                <a:schemeClr val="tx1"/>
              </a:solidFill>
            </a:endParaRPr>
          </a:p>
          <a:p>
            <a:endParaRPr lang="en-US" dirty="0"/>
          </a:p>
        </p:txBody>
      </p:sp>
    </p:spTree>
    <p:extLst>
      <p:ext uri="{BB962C8B-B14F-4D97-AF65-F5344CB8AC3E}">
        <p14:creationId xmlns:p14="http://schemas.microsoft.com/office/powerpoint/2010/main" val="37032196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2B5B4-9736-4D37-95E1-C46961E47205}"/>
              </a:ext>
            </a:extLst>
          </p:cNvPr>
          <p:cNvSpPr>
            <a:spLocks noGrp="1"/>
          </p:cNvSpPr>
          <p:nvPr>
            <p:ph type="title"/>
          </p:nvPr>
        </p:nvSpPr>
        <p:spPr>
          <a:xfrm>
            <a:off x="464048" y="1143000"/>
            <a:ext cx="8298951" cy="1295400"/>
          </a:xfrm>
          <a:ln w="57150">
            <a:solidFill>
              <a:srgbClr val="FF0000"/>
            </a:solidFill>
          </a:ln>
        </p:spPr>
        <p:txBody>
          <a:bodyPr>
            <a:normAutofit fontScale="90000"/>
          </a:bodyPr>
          <a:lstStyle/>
          <a:p>
            <a:r>
              <a:rPr lang="en-US" dirty="0"/>
              <a:t>Brugioni Disagrees with the Extant Zapruder Film</a:t>
            </a:r>
          </a:p>
        </p:txBody>
      </p:sp>
      <p:sp>
        <p:nvSpPr>
          <p:cNvPr id="3" name="Content Placeholder 2">
            <a:extLst>
              <a:ext uri="{FF2B5EF4-FFF2-40B4-BE49-F238E27FC236}">
                <a16:creationId xmlns:a16="http://schemas.microsoft.com/office/drawing/2014/main" id="{E969A04D-BF70-4292-A422-F69CD80A0C0F}"/>
              </a:ext>
            </a:extLst>
          </p:cNvPr>
          <p:cNvSpPr>
            <a:spLocks noGrp="1"/>
          </p:cNvSpPr>
          <p:nvPr>
            <p:ph idx="1"/>
          </p:nvPr>
        </p:nvSpPr>
        <p:spPr>
          <a:xfrm>
            <a:off x="457200" y="3352800"/>
            <a:ext cx="8229600" cy="609600"/>
          </a:xfrm>
          <a:ln w="38100">
            <a:solidFill>
              <a:schemeClr val="tx1"/>
            </a:solidFill>
          </a:ln>
        </p:spPr>
        <p:txBody>
          <a:bodyPr/>
          <a:lstStyle/>
          <a:p>
            <a:pPr marL="0" indent="0">
              <a:buNone/>
            </a:pPr>
            <a:r>
              <a:rPr lang="en-US" sz="2800" dirty="0">
                <a:solidFill>
                  <a:schemeClr val="accent1">
                    <a:lumMod val="75000"/>
                  </a:schemeClr>
                </a:solidFill>
              </a:rPr>
              <a:t>https://www.youtube.com/watch?v=J_QIuu6hsAc</a:t>
            </a:r>
          </a:p>
        </p:txBody>
      </p:sp>
    </p:spTree>
    <p:extLst>
      <p:ext uri="{BB962C8B-B14F-4D97-AF65-F5344CB8AC3E}">
        <p14:creationId xmlns:p14="http://schemas.microsoft.com/office/powerpoint/2010/main" val="19142227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C973F-2E7C-40DC-A51B-362C5248D2DA}"/>
              </a:ext>
            </a:extLst>
          </p:cNvPr>
          <p:cNvSpPr>
            <a:spLocks noGrp="1"/>
          </p:cNvSpPr>
          <p:nvPr>
            <p:ph type="title"/>
          </p:nvPr>
        </p:nvSpPr>
        <p:spPr>
          <a:xfrm>
            <a:off x="1143000" y="297656"/>
            <a:ext cx="6629400" cy="868362"/>
          </a:xfrm>
          <a:solidFill>
            <a:srgbClr val="FFFF00"/>
          </a:solidFill>
          <a:ln w="38100">
            <a:solidFill>
              <a:schemeClr val="tx1"/>
            </a:solidFill>
          </a:ln>
        </p:spPr>
        <p:txBody>
          <a:bodyPr>
            <a:normAutofit/>
          </a:bodyPr>
          <a:lstStyle/>
          <a:p>
            <a:r>
              <a:rPr lang="en-US" sz="3600" dirty="0"/>
              <a:t>Brugioni was a Photo Expert</a:t>
            </a:r>
          </a:p>
        </p:txBody>
      </p:sp>
      <p:pic>
        <p:nvPicPr>
          <p:cNvPr id="6" name="Content Placeholder 5">
            <a:extLst>
              <a:ext uri="{FF2B5EF4-FFF2-40B4-BE49-F238E27FC236}">
                <a16:creationId xmlns:a16="http://schemas.microsoft.com/office/drawing/2014/main" id="{EC84A8C6-F170-4D5A-BFDD-76351372BA9C}"/>
              </a:ext>
            </a:extLst>
          </p:cNvPr>
          <p:cNvPicPr>
            <a:picLocks noGrp="1" noChangeAspect="1"/>
          </p:cNvPicPr>
          <p:nvPr>
            <p:ph sz="half" idx="1"/>
          </p:nvPr>
        </p:nvPicPr>
        <p:blipFill>
          <a:blip r:embed="rId3" cstate="print"/>
          <a:stretch>
            <a:fillRect/>
          </a:stretch>
        </p:blipFill>
        <p:spPr>
          <a:xfrm>
            <a:off x="734179" y="1600200"/>
            <a:ext cx="3484642" cy="4525963"/>
          </a:xfrm>
          <a:ln w="57150">
            <a:solidFill>
              <a:srgbClr val="C00000"/>
            </a:solidFill>
          </a:ln>
        </p:spPr>
      </p:pic>
      <p:pic>
        <p:nvPicPr>
          <p:cNvPr id="8" name="Content Placeholder 7">
            <a:extLst>
              <a:ext uri="{FF2B5EF4-FFF2-40B4-BE49-F238E27FC236}">
                <a16:creationId xmlns:a16="http://schemas.microsoft.com/office/drawing/2014/main" id="{8F7B96F4-DB4C-4A52-9224-78D78F4C5A35}"/>
              </a:ext>
            </a:extLst>
          </p:cNvPr>
          <p:cNvPicPr>
            <a:picLocks noGrp="1" noChangeAspect="1"/>
          </p:cNvPicPr>
          <p:nvPr>
            <p:ph sz="half" idx="2"/>
          </p:nvPr>
        </p:nvPicPr>
        <p:blipFill>
          <a:blip r:embed="rId4" cstate="print"/>
          <a:stretch>
            <a:fillRect/>
          </a:stretch>
        </p:blipFill>
        <p:spPr>
          <a:xfrm>
            <a:off x="4894684" y="1600200"/>
            <a:ext cx="3545631" cy="4525963"/>
          </a:xfrm>
          <a:ln w="57150">
            <a:solidFill>
              <a:srgbClr val="C00000"/>
            </a:solidFill>
          </a:ln>
        </p:spPr>
      </p:pic>
      <p:sp>
        <p:nvSpPr>
          <p:cNvPr id="5" name="5-Point Star 4"/>
          <p:cNvSpPr/>
          <p:nvPr/>
        </p:nvSpPr>
        <p:spPr>
          <a:xfrm>
            <a:off x="8305800" y="6248400"/>
            <a:ext cx="228600" cy="2286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17059057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F8BE9-CC19-4DB4-AE0F-CEE0FAD36AD6}"/>
              </a:ext>
            </a:extLst>
          </p:cNvPr>
          <p:cNvSpPr>
            <a:spLocks noGrp="1"/>
          </p:cNvSpPr>
          <p:nvPr>
            <p:ph type="title"/>
          </p:nvPr>
        </p:nvSpPr>
        <p:spPr>
          <a:xfrm>
            <a:off x="570814" y="536192"/>
            <a:ext cx="8229600" cy="1143000"/>
          </a:xfrm>
          <a:ln w="38100">
            <a:solidFill>
              <a:schemeClr val="tx1"/>
            </a:solidFill>
          </a:ln>
        </p:spPr>
        <p:txBody>
          <a:bodyPr/>
          <a:lstStyle/>
          <a:p>
            <a:r>
              <a:rPr lang="en-US" dirty="0"/>
              <a:t>Photofakery in the USSR</a:t>
            </a:r>
          </a:p>
        </p:txBody>
      </p:sp>
      <p:pic>
        <p:nvPicPr>
          <p:cNvPr id="5" name="Content Placeholder 4">
            <a:extLst>
              <a:ext uri="{FF2B5EF4-FFF2-40B4-BE49-F238E27FC236}">
                <a16:creationId xmlns:a16="http://schemas.microsoft.com/office/drawing/2014/main" id="{8420445E-49EE-42DC-AA37-E81A512FD40F}"/>
              </a:ext>
            </a:extLst>
          </p:cNvPr>
          <p:cNvPicPr>
            <a:picLocks noGrp="1" noChangeAspect="1"/>
          </p:cNvPicPr>
          <p:nvPr>
            <p:ph idx="1"/>
          </p:nvPr>
        </p:nvPicPr>
        <p:blipFill>
          <a:blip r:embed="rId2" cstate="print"/>
          <a:stretch>
            <a:fillRect/>
          </a:stretch>
        </p:blipFill>
        <p:spPr>
          <a:xfrm>
            <a:off x="2209800" y="2514599"/>
            <a:ext cx="4799229" cy="2779881"/>
          </a:xfrm>
          <a:ln w="57150">
            <a:solidFill>
              <a:srgbClr val="C00000"/>
            </a:solidFill>
          </a:ln>
        </p:spPr>
      </p:pic>
    </p:spTree>
    <p:extLst>
      <p:ext uri="{BB962C8B-B14F-4D97-AF65-F5344CB8AC3E}">
        <p14:creationId xmlns:p14="http://schemas.microsoft.com/office/powerpoint/2010/main" val="3207978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993D9-213B-46C2-A3DE-2ADF168D0F95}"/>
              </a:ext>
            </a:extLst>
          </p:cNvPr>
          <p:cNvSpPr>
            <a:spLocks noGrp="1"/>
          </p:cNvSpPr>
          <p:nvPr>
            <p:ph type="title"/>
          </p:nvPr>
        </p:nvSpPr>
        <p:spPr>
          <a:xfrm>
            <a:off x="1238250" y="381000"/>
            <a:ext cx="5943600" cy="639762"/>
          </a:xfrm>
          <a:solidFill>
            <a:srgbClr val="FFFF00"/>
          </a:solidFill>
          <a:ln w="38100">
            <a:solidFill>
              <a:schemeClr val="tx1"/>
            </a:solidFill>
          </a:ln>
        </p:spPr>
        <p:txBody>
          <a:bodyPr>
            <a:normAutofit fontScale="90000"/>
          </a:bodyPr>
          <a:lstStyle/>
          <a:p>
            <a:r>
              <a:rPr lang="en-US" sz="3600" dirty="0"/>
              <a:t>Were all the doctors wrong?</a:t>
            </a:r>
          </a:p>
        </p:txBody>
      </p:sp>
      <p:sp>
        <p:nvSpPr>
          <p:cNvPr id="3" name="Content Placeholder 2">
            <a:extLst>
              <a:ext uri="{FF2B5EF4-FFF2-40B4-BE49-F238E27FC236}">
                <a16:creationId xmlns:a16="http://schemas.microsoft.com/office/drawing/2014/main" id="{21A99C09-7BE5-4D23-9AE4-92A8832C85C4}"/>
              </a:ext>
            </a:extLst>
          </p:cNvPr>
          <p:cNvSpPr>
            <a:spLocks noGrp="1"/>
          </p:cNvSpPr>
          <p:nvPr>
            <p:ph sz="half" idx="1"/>
          </p:nvPr>
        </p:nvSpPr>
        <p:spPr>
          <a:xfrm>
            <a:off x="140842" y="1524000"/>
            <a:ext cx="2247900" cy="4648200"/>
          </a:xfrm>
          <a:solidFill>
            <a:schemeClr val="accent3">
              <a:lumMod val="60000"/>
              <a:lumOff val="40000"/>
            </a:schemeClr>
          </a:solidFill>
          <a:ln w="38100">
            <a:solidFill>
              <a:schemeClr val="tx1"/>
            </a:solidFill>
          </a:ln>
        </p:spPr>
        <p:txBody>
          <a:bodyPr>
            <a:noAutofit/>
          </a:bodyPr>
          <a:lstStyle/>
          <a:p>
            <a:pPr marL="0" indent="0">
              <a:buNone/>
            </a:pPr>
            <a:r>
              <a:rPr lang="en-US" sz="1800" dirty="0"/>
              <a:t>Michael Kurtz cites </a:t>
            </a:r>
            <a:r>
              <a:rPr lang="en-US" sz="1800" u="sng" dirty="0"/>
              <a:t>eight Bethesda MDs </a:t>
            </a:r>
            <a:r>
              <a:rPr lang="en-US" sz="1800" dirty="0"/>
              <a:t>who described the same posterior head wound that the Parkland MDs had seen: </a:t>
            </a:r>
          </a:p>
          <a:p>
            <a:pPr marL="0" indent="0">
              <a:buNone/>
            </a:pPr>
            <a:r>
              <a:rPr lang="en-US" sz="2000" dirty="0"/>
              <a:t>George Burkley, Robert Canada, John Ebersole, Calvin Galloway, Robert Karnei, Edward Kenny, David Osborne,  John Stover. </a:t>
            </a:r>
          </a:p>
        </p:txBody>
      </p:sp>
      <p:pic>
        <p:nvPicPr>
          <p:cNvPr id="5" name="Content Placeholder 4">
            <a:extLst>
              <a:ext uri="{FF2B5EF4-FFF2-40B4-BE49-F238E27FC236}">
                <a16:creationId xmlns:a16="http://schemas.microsoft.com/office/drawing/2014/main" id="{8BA9AA5C-F0B8-4B2F-B86A-2F889C4F83F0}"/>
              </a:ext>
            </a:extLst>
          </p:cNvPr>
          <p:cNvPicPr>
            <a:picLocks noGrp="1" noChangeAspect="1"/>
          </p:cNvPicPr>
          <p:nvPr>
            <p:ph sz="half" idx="2"/>
          </p:nvPr>
        </p:nvPicPr>
        <p:blipFill>
          <a:blip r:embed="rId2" cstate="print"/>
          <a:stretch>
            <a:fillRect/>
          </a:stretch>
        </p:blipFill>
        <p:spPr>
          <a:xfrm>
            <a:off x="2633846" y="1270820"/>
            <a:ext cx="6281554" cy="5206180"/>
          </a:xfrm>
          <a:ln w="76200">
            <a:solidFill>
              <a:srgbClr val="00B0F0"/>
            </a:solidFill>
          </a:ln>
        </p:spPr>
      </p:pic>
    </p:spTree>
    <p:extLst>
      <p:ext uri="{BB962C8B-B14F-4D97-AF65-F5344CB8AC3E}">
        <p14:creationId xmlns:p14="http://schemas.microsoft.com/office/powerpoint/2010/main" val="10814286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03665-DE70-43CC-8172-37FAB0786DA8}"/>
              </a:ext>
            </a:extLst>
          </p:cNvPr>
          <p:cNvSpPr>
            <a:spLocks noGrp="1"/>
          </p:cNvSpPr>
          <p:nvPr>
            <p:ph type="title"/>
          </p:nvPr>
        </p:nvSpPr>
        <p:spPr>
          <a:ln w="38100">
            <a:solidFill>
              <a:schemeClr val="tx1"/>
            </a:solidFill>
          </a:ln>
        </p:spPr>
        <p:txBody>
          <a:bodyPr>
            <a:normAutofit/>
          </a:bodyPr>
          <a:lstStyle/>
          <a:p>
            <a:r>
              <a:rPr lang="en-US" sz="2800" b="1" i="0" dirty="0">
                <a:solidFill>
                  <a:srgbClr val="333333"/>
                </a:solidFill>
                <a:effectLst/>
              </a:rPr>
              <a:t>The lateral X-ray superimposed on Z-312, as composed by David Josephs</a:t>
            </a:r>
            <a:endParaRPr lang="en-US" sz="2800" dirty="0"/>
          </a:p>
        </p:txBody>
      </p:sp>
      <p:pic>
        <p:nvPicPr>
          <p:cNvPr id="5" name="Content Placeholder 4">
            <a:extLst>
              <a:ext uri="{FF2B5EF4-FFF2-40B4-BE49-F238E27FC236}">
                <a16:creationId xmlns:a16="http://schemas.microsoft.com/office/drawing/2014/main" id="{236B1722-A3E5-4E06-89D1-0A6474824C3E}"/>
              </a:ext>
            </a:extLst>
          </p:cNvPr>
          <p:cNvPicPr>
            <a:picLocks noGrp="1" noChangeAspect="1"/>
          </p:cNvPicPr>
          <p:nvPr>
            <p:ph idx="1"/>
          </p:nvPr>
        </p:nvPicPr>
        <p:blipFill>
          <a:blip r:embed="rId2" cstate="print"/>
          <a:stretch>
            <a:fillRect/>
          </a:stretch>
        </p:blipFill>
        <p:spPr>
          <a:xfrm>
            <a:off x="1295400" y="1600200"/>
            <a:ext cx="6749345" cy="4983162"/>
          </a:xfrm>
          <a:ln w="57150">
            <a:solidFill>
              <a:srgbClr val="00B0F0"/>
            </a:solidFill>
          </a:ln>
        </p:spPr>
      </p:pic>
    </p:spTree>
    <p:extLst>
      <p:ext uri="{BB962C8B-B14F-4D97-AF65-F5344CB8AC3E}">
        <p14:creationId xmlns:p14="http://schemas.microsoft.com/office/powerpoint/2010/main" val="41869608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F659B-9CA5-4DFB-B77E-BA72176B3048}"/>
              </a:ext>
            </a:extLst>
          </p:cNvPr>
          <p:cNvSpPr>
            <a:spLocks noGrp="1"/>
          </p:cNvSpPr>
          <p:nvPr>
            <p:ph type="title"/>
          </p:nvPr>
        </p:nvSpPr>
        <p:spPr>
          <a:xfrm>
            <a:off x="457200" y="274638"/>
            <a:ext cx="8305800" cy="1477962"/>
          </a:xfrm>
          <a:ln w="38100">
            <a:solidFill>
              <a:schemeClr val="tx1"/>
            </a:solidFill>
          </a:ln>
        </p:spPr>
        <p:txBody>
          <a:bodyPr>
            <a:normAutofit fontScale="90000"/>
          </a:bodyPr>
          <a:lstStyle/>
          <a:p>
            <a:r>
              <a:rPr lang="en-US" dirty="0"/>
              <a:t>The White Patch Magically Appears (the pre-mortem is on the left)</a:t>
            </a:r>
          </a:p>
        </p:txBody>
      </p:sp>
      <p:pic>
        <p:nvPicPr>
          <p:cNvPr id="5" name="Content Placeholder 4">
            <a:extLst>
              <a:ext uri="{FF2B5EF4-FFF2-40B4-BE49-F238E27FC236}">
                <a16:creationId xmlns:a16="http://schemas.microsoft.com/office/drawing/2014/main" id="{83A62374-C5ED-451C-AD78-1045E91EDDE5}"/>
              </a:ext>
            </a:extLst>
          </p:cNvPr>
          <p:cNvPicPr>
            <a:picLocks noGrp="1" noChangeAspect="1"/>
          </p:cNvPicPr>
          <p:nvPr>
            <p:ph idx="1"/>
          </p:nvPr>
        </p:nvPicPr>
        <p:blipFill>
          <a:blip r:embed="rId3" cstate="print"/>
          <a:stretch>
            <a:fillRect/>
          </a:stretch>
        </p:blipFill>
        <p:spPr>
          <a:xfrm>
            <a:off x="70765" y="2181726"/>
            <a:ext cx="8997035" cy="3457074"/>
          </a:xfrm>
        </p:spPr>
      </p:pic>
      <p:sp>
        <p:nvSpPr>
          <p:cNvPr id="4" name="5-Point Star 3"/>
          <p:cNvSpPr/>
          <p:nvPr/>
        </p:nvSpPr>
        <p:spPr>
          <a:xfrm>
            <a:off x="8458200" y="5943600"/>
            <a:ext cx="304800" cy="2286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24226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0E5BB-E401-43EB-A2EA-9BF84A21C887}"/>
              </a:ext>
            </a:extLst>
          </p:cNvPr>
          <p:cNvPicPr/>
          <p:nvPr/>
        </p:nvPicPr>
        <p:blipFill>
          <a:blip r:embed="rId2" cstate="print"/>
          <a:srcRect/>
          <a:stretch>
            <a:fillRect/>
          </a:stretch>
        </p:blipFill>
        <p:spPr bwMode="auto">
          <a:xfrm>
            <a:off x="0" y="11935"/>
            <a:ext cx="9144000" cy="6858000"/>
          </a:xfrm>
          <a:prstGeom prst="rect">
            <a:avLst/>
          </a:prstGeom>
          <a:noFill/>
          <a:ln w="9525">
            <a:noFill/>
            <a:miter lim="800000"/>
            <a:headEnd/>
            <a:tailEnd/>
          </a:ln>
        </p:spPr>
      </p:pic>
    </p:spTree>
    <p:extLst>
      <p:ext uri="{BB962C8B-B14F-4D97-AF65-F5344CB8AC3E}">
        <p14:creationId xmlns:p14="http://schemas.microsoft.com/office/powerpoint/2010/main" val="27635812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E56C20-7A04-430A-8A16-59AD59D679FB}"/>
              </a:ext>
            </a:extLst>
          </p:cNvPr>
          <p:cNvPicPr/>
          <p:nvPr/>
        </p:nvPicPr>
        <p:blipFill rotWithShape="1">
          <a:blip r:embed="rId2" cstate="print"/>
          <a:srcRect l="16786" r="4468"/>
          <a:stretch/>
        </p:blipFill>
        <p:spPr bwMode="auto">
          <a:xfrm>
            <a:off x="1" y="76200"/>
            <a:ext cx="9067800" cy="6781800"/>
          </a:xfrm>
          <a:prstGeom prst="rect">
            <a:avLst/>
          </a:prstGeom>
          <a:noFill/>
          <a:ln w="57150">
            <a:solidFill>
              <a:srgbClr val="C00000"/>
            </a:solidFill>
          </a:ln>
        </p:spPr>
      </p:pic>
    </p:spTree>
    <p:extLst>
      <p:ext uri="{BB962C8B-B14F-4D97-AF65-F5344CB8AC3E}">
        <p14:creationId xmlns:p14="http://schemas.microsoft.com/office/powerpoint/2010/main" val="989447906"/>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DD98B-EFF8-486D-810C-21BFFE17D59A}"/>
              </a:ext>
            </a:extLst>
          </p:cNvPr>
          <p:cNvSpPr>
            <a:spLocks noGrp="1"/>
          </p:cNvSpPr>
          <p:nvPr>
            <p:ph type="title"/>
          </p:nvPr>
        </p:nvSpPr>
        <p:spPr>
          <a:xfrm>
            <a:off x="1981200" y="160795"/>
            <a:ext cx="4419600" cy="832644"/>
          </a:xfrm>
          <a:solidFill>
            <a:srgbClr val="FFFF00"/>
          </a:solidFill>
          <a:ln w="38100">
            <a:solidFill>
              <a:schemeClr val="tx1"/>
            </a:solidFill>
          </a:ln>
        </p:spPr>
        <p:txBody>
          <a:bodyPr>
            <a:normAutofit fontScale="90000"/>
          </a:bodyPr>
          <a:lstStyle/>
          <a:p>
            <a:r>
              <a:rPr lang="en-US" sz="3200" dirty="0"/>
              <a:t>JFK’s Two Lateral X-rays</a:t>
            </a:r>
          </a:p>
        </p:txBody>
      </p:sp>
      <p:sp>
        <p:nvSpPr>
          <p:cNvPr id="3" name="Text Placeholder 2">
            <a:extLst>
              <a:ext uri="{FF2B5EF4-FFF2-40B4-BE49-F238E27FC236}">
                <a16:creationId xmlns:a16="http://schemas.microsoft.com/office/drawing/2014/main" id="{E6CCFD26-974F-43E4-8C8B-37C0CA85D8A9}"/>
              </a:ext>
            </a:extLst>
          </p:cNvPr>
          <p:cNvSpPr>
            <a:spLocks noGrp="1"/>
          </p:cNvSpPr>
          <p:nvPr>
            <p:ph type="body" idx="1"/>
          </p:nvPr>
        </p:nvSpPr>
        <p:spPr>
          <a:xfrm>
            <a:off x="259280" y="1215232"/>
            <a:ext cx="4040188" cy="639762"/>
          </a:xfrm>
          <a:solidFill>
            <a:schemeClr val="accent3">
              <a:lumMod val="60000"/>
              <a:lumOff val="40000"/>
            </a:schemeClr>
          </a:solidFill>
          <a:ln w="38100">
            <a:solidFill>
              <a:schemeClr val="tx1"/>
            </a:solidFill>
          </a:ln>
        </p:spPr>
        <p:txBody>
          <a:bodyPr>
            <a:normAutofit fontScale="85000" lnSpcReduction="20000"/>
          </a:bodyPr>
          <a:lstStyle/>
          <a:p>
            <a:r>
              <a:rPr lang="en-US" dirty="0"/>
              <a:t>JFK pre-mortem: Chesser data in </a:t>
            </a:r>
            <a:r>
              <a:rPr lang="en-US" dirty="0">
                <a:solidFill>
                  <a:srgbClr val="00B0F0"/>
                </a:solidFill>
              </a:rPr>
              <a:t>blue</a:t>
            </a:r>
          </a:p>
        </p:txBody>
      </p:sp>
      <p:pic>
        <p:nvPicPr>
          <p:cNvPr id="8" name="Content Placeholder 7">
            <a:extLst>
              <a:ext uri="{FF2B5EF4-FFF2-40B4-BE49-F238E27FC236}">
                <a16:creationId xmlns:a16="http://schemas.microsoft.com/office/drawing/2014/main" id="{7EB0DA46-34B3-4662-A5E6-268D2C663F32}"/>
              </a:ext>
            </a:extLst>
          </p:cNvPr>
          <p:cNvPicPr>
            <a:picLocks noGrp="1" noChangeAspect="1"/>
          </p:cNvPicPr>
          <p:nvPr>
            <p:ph sz="half" idx="2"/>
          </p:nvPr>
        </p:nvPicPr>
        <p:blipFill>
          <a:blip r:embed="rId2" cstate="print"/>
          <a:stretch>
            <a:fillRect/>
          </a:stretch>
        </p:blipFill>
        <p:spPr>
          <a:xfrm>
            <a:off x="154722" y="2209800"/>
            <a:ext cx="4347594" cy="3918683"/>
          </a:xfrm>
          <a:ln w="57150">
            <a:solidFill>
              <a:srgbClr val="00B0F0"/>
            </a:solidFill>
          </a:ln>
        </p:spPr>
      </p:pic>
      <p:sp>
        <p:nvSpPr>
          <p:cNvPr id="5" name="Text Placeholder 4">
            <a:extLst>
              <a:ext uri="{FF2B5EF4-FFF2-40B4-BE49-F238E27FC236}">
                <a16:creationId xmlns:a16="http://schemas.microsoft.com/office/drawing/2014/main" id="{BB71EA1C-86B2-49A6-8A1E-A69F1559257D}"/>
              </a:ext>
            </a:extLst>
          </p:cNvPr>
          <p:cNvSpPr>
            <a:spLocks noGrp="1"/>
          </p:cNvSpPr>
          <p:nvPr>
            <p:ph type="body" sz="quarter" idx="3"/>
          </p:nvPr>
        </p:nvSpPr>
        <p:spPr>
          <a:xfrm>
            <a:off x="4562582" y="1240044"/>
            <a:ext cx="4041775" cy="639762"/>
          </a:xfrm>
          <a:solidFill>
            <a:schemeClr val="accent3">
              <a:lumMod val="60000"/>
              <a:lumOff val="40000"/>
            </a:schemeClr>
          </a:solidFill>
          <a:ln w="38100">
            <a:solidFill>
              <a:schemeClr val="tx1"/>
            </a:solidFill>
          </a:ln>
        </p:spPr>
        <p:txBody>
          <a:bodyPr>
            <a:normAutofit fontScale="85000" lnSpcReduction="20000"/>
          </a:bodyPr>
          <a:lstStyle/>
          <a:p>
            <a:r>
              <a:rPr lang="en-US" dirty="0"/>
              <a:t>JFK post-mortem: Mantik data in </a:t>
            </a:r>
            <a:r>
              <a:rPr lang="en-US" dirty="0">
                <a:solidFill>
                  <a:srgbClr val="FF0000"/>
                </a:solidFill>
              </a:rPr>
              <a:t>red</a:t>
            </a:r>
            <a:r>
              <a:rPr lang="en-US" dirty="0"/>
              <a:t> (shown on the left)</a:t>
            </a:r>
          </a:p>
        </p:txBody>
      </p:sp>
      <p:pic>
        <p:nvPicPr>
          <p:cNvPr id="10" name="Content Placeholder 9">
            <a:extLst>
              <a:ext uri="{FF2B5EF4-FFF2-40B4-BE49-F238E27FC236}">
                <a16:creationId xmlns:a16="http://schemas.microsoft.com/office/drawing/2014/main" id="{4765C8F6-C0D9-43B9-8E7A-1D242125CCB8}"/>
              </a:ext>
            </a:extLst>
          </p:cNvPr>
          <p:cNvPicPr>
            <a:picLocks noGrp="1" noChangeAspect="1"/>
          </p:cNvPicPr>
          <p:nvPr>
            <p:ph sz="quarter" idx="4"/>
          </p:nvPr>
        </p:nvPicPr>
        <p:blipFill>
          <a:blip r:embed="rId3" cstate="print"/>
          <a:stretch>
            <a:fillRect/>
          </a:stretch>
        </p:blipFill>
        <p:spPr>
          <a:xfrm>
            <a:off x="4712271" y="2455069"/>
            <a:ext cx="4290778" cy="3336131"/>
          </a:xfrm>
          <a:ln w="57150">
            <a:solidFill>
              <a:srgbClr val="00B0F0"/>
            </a:solidFill>
          </a:ln>
        </p:spPr>
      </p:pic>
    </p:spTree>
    <p:extLst>
      <p:ext uri="{BB962C8B-B14F-4D97-AF65-F5344CB8AC3E}">
        <p14:creationId xmlns:p14="http://schemas.microsoft.com/office/powerpoint/2010/main" val="11585474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755DA-2E4D-460D-A5A3-08DE22A9E65C}"/>
              </a:ext>
            </a:extLst>
          </p:cNvPr>
          <p:cNvSpPr>
            <a:spLocks noGrp="1"/>
          </p:cNvSpPr>
          <p:nvPr>
            <p:ph type="ctrTitle"/>
          </p:nvPr>
        </p:nvSpPr>
        <p:spPr>
          <a:xfrm>
            <a:off x="1887124" y="304800"/>
            <a:ext cx="5029200" cy="685800"/>
          </a:xfrm>
          <a:solidFill>
            <a:srgbClr val="FFFF00"/>
          </a:solidFill>
          <a:ln w="38100">
            <a:solidFill>
              <a:schemeClr val="tx1"/>
            </a:solidFill>
          </a:ln>
        </p:spPr>
        <p:txBody>
          <a:bodyPr>
            <a:normAutofit/>
          </a:bodyPr>
          <a:lstStyle/>
          <a:p>
            <a:r>
              <a:rPr lang="en-US" sz="3600" dirty="0"/>
              <a:t>A Magnified View</a:t>
            </a:r>
          </a:p>
        </p:txBody>
      </p:sp>
      <p:sp>
        <p:nvSpPr>
          <p:cNvPr id="3" name="Subtitle 2">
            <a:extLst>
              <a:ext uri="{FF2B5EF4-FFF2-40B4-BE49-F238E27FC236}">
                <a16:creationId xmlns:a16="http://schemas.microsoft.com/office/drawing/2014/main" id="{9A04FF89-4451-4A74-B557-836F321E6C38}"/>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FE10F38A-428C-44C2-AACA-F9FF2506D2ED}"/>
              </a:ext>
            </a:extLst>
          </p:cNvPr>
          <p:cNvPicPr>
            <a:picLocks noChangeAspect="1"/>
          </p:cNvPicPr>
          <p:nvPr/>
        </p:nvPicPr>
        <p:blipFill>
          <a:blip r:embed="rId2" cstate="print"/>
          <a:stretch>
            <a:fillRect/>
          </a:stretch>
        </p:blipFill>
        <p:spPr>
          <a:xfrm>
            <a:off x="1295400" y="1143000"/>
            <a:ext cx="6212648" cy="5561322"/>
          </a:xfrm>
          <a:prstGeom prst="rect">
            <a:avLst/>
          </a:prstGeom>
          <a:ln w="57150">
            <a:solidFill>
              <a:srgbClr val="00B0F0"/>
            </a:solidFill>
          </a:ln>
        </p:spPr>
      </p:pic>
    </p:spTree>
    <p:extLst>
      <p:ext uri="{BB962C8B-B14F-4D97-AF65-F5344CB8AC3E}">
        <p14:creationId xmlns:p14="http://schemas.microsoft.com/office/powerpoint/2010/main" val="18386791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C481C-1960-4AE7-BD7C-CE7958512983}"/>
              </a:ext>
            </a:extLst>
          </p:cNvPr>
          <p:cNvSpPr>
            <a:spLocks noGrp="1"/>
          </p:cNvSpPr>
          <p:nvPr>
            <p:ph type="title"/>
          </p:nvPr>
        </p:nvSpPr>
        <p:spPr>
          <a:ln w="38100">
            <a:solidFill>
              <a:schemeClr val="tx1"/>
            </a:solidFill>
          </a:ln>
        </p:spPr>
        <p:txBody>
          <a:bodyPr/>
          <a:lstStyle/>
          <a:p>
            <a:r>
              <a:rPr lang="en-US" dirty="0"/>
              <a:t>Humes: On the lateral X-rays</a:t>
            </a:r>
          </a:p>
        </p:txBody>
      </p:sp>
      <p:sp>
        <p:nvSpPr>
          <p:cNvPr id="3" name="Content Placeholder 2">
            <a:extLst>
              <a:ext uri="{FF2B5EF4-FFF2-40B4-BE49-F238E27FC236}">
                <a16:creationId xmlns:a16="http://schemas.microsoft.com/office/drawing/2014/main" id="{7A3734D6-CA6A-4535-B897-779D771B7CDF}"/>
              </a:ext>
            </a:extLst>
          </p:cNvPr>
          <p:cNvSpPr>
            <a:spLocks noGrp="1"/>
          </p:cNvSpPr>
          <p:nvPr>
            <p:ph idx="1"/>
          </p:nvPr>
        </p:nvSpPr>
        <p:spPr>
          <a:xfrm>
            <a:off x="457200" y="1752600"/>
            <a:ext cx="8229600" cy="4525963"/>
          </a:xfrm>
          <a:ln w="57150">
            <a:solidFill>
              <a:schemeClr val="tx1"/>
            </a:solidFill>
          </a:ln>
        </p:spPr>
        <p:txBody>
          <a:bodyPr>
            <a:normAutofit/>
          </a:bodyPr>
          <a:lstStyle/>
          <a:p>
            <a:r>
              <a:rPr lang="en-US" sz="2800" dirty="0"/>
              <a:t>That the White Patch was indeed </a:t>
            </a:r>
            <a:r>
              <a:rPr lang="en-US" sz="2800" u="sng" dirty="0"/>
              <a:t>not</a:t>
            </a:r>
            <a:r>
              <a:rPr lang="en-US" sz="2800" dirty="0"/>
              <a:t> on the original X-rays is consistent with Humes’s weird reaction to these X-rays during his ARRB deposition: </a:t>
            </a:r>
          </a:p>
          <a:p>
            <a:r>
              <a:rPr lang="en-US" i="1" dirty="0"/>
              <a:t>“I don’t understand why that is…. You’d have to have some radiologist tell me about that. I can’t make that out…. I don’t understand this great void there. I don’t know what that’s all about.”</a:t>
            </a:r>
          </a:p>
        </p:txBody>
      </p:sp>
    </p:spTree>
    <p:extLst>
      <p:ext uri="{BB962C8B-B14F-4D97-AF65-F5344CB8AC3E}">
        <p14:creationId xmlns:p14="http://schemas.microsoft.com/office/powerpoint/2010/main" val="15742367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DDAC0-92C2-49F9-8372-1CF7EC8DD37A}"/>
              </a:ext>
            </a:extLst>
          </p:cNvPr>
          <p:cNvSpPr>
            <a:spLocks noGrp="1"/>
          </p:cNvSpPr>
          <p:nvPr>
            <p:ph type="title"/>
          </p:nvPr>
        </p:nvSpPr>
        <p:spPr>
          <a:ln w="38100">
            <a:solidFill>
              <a:schemeClr val="tx1"/>
            </a:solidFill>
          </a:ln>
        </p:spPr>
        <p:txBody>
          <a:bodyPr>
            <a:normAutofit/>
          </a:bodyPr>
          <a:lstStyle/>
          <a:p>
            <a:r>
              <a:rPr lang="en-US" dirty="0"/>
              <a:t>The Magic Rabbit Appears</a:t>
            </a:r>
          </a:p>
        </p:txBody>
      </p:sp>
      <p:pic>
        <p:nvPicPr>
          <p:cNvPr id="5" name="Content Placeholder 4">
            <a:extLst>
              <a:ext uri="{FF2B5EF4-FFF2-40B4-BE49-F238E27FC236}">
                <a16:creationId xmlns:a16="http://schemas.microsoft.com/office/drawing/2014/main" id="{83956003-C0E7-4E78-A9FE-2F8AC61A0A75}"/>
              </a:ext>
            </a:extLst>
          </p:cNvPr>
          <p:cNvPicPr>
            <a:picLocks noGrp="1" noChangeAspect="1"/>
          </p:cNvPicPr>
          <p:nvPr>
            <p:ph idx="1"/>
          </p:nvPr>
        </p:nvPicPr>
        <p:blipFill>
          <a:blip r:embed="rId3" cstate="print"/>
          <a:stretch>
            <a:fillRect/>
          </a:stretch>
        </p:blipFill>
        <p:spPr>
          <a:xfrm>
            <a:off x="1981200" y="1736103"/>
            <a:ext cx="5401439" cy="4842669"/>
          </a:xfrm>
          <a:ln w="57150">
            <a:solidFill>
              <a:srgbClr val="00B0F0"/>
            </a:solidFill>
          </a:ln>
        </p:spPr>
      </p:pic>
      <p:sp>
        <p:nvSpPr>
          <p:cNvPr id="4" name="5-Point Star 3"/>
          <p:cNvSpPr/>
          <p:nvPr/>
        </p:nvSpPr>
        <p:spPr>
          <a:xfrm>
            <a:off x="8153400" y="6019800"/>
            <a:ext cx="304800" cy="3810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1072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E118A-7F5F-45CF-95E8-1CD006F38B75}"/>
              </a:ext>
            </a:extLst>
          </p:cNvPr>
          <p:cNvSpPr>
            <a:spLocks noGrp="1"/>
          </p:cNvSpPr>
          <p:nvPr>
            <p:ph type="title"/>
          </p:nvPr>
        </p:nvSpPr>
        <p:spPr>
          <a:xfrm>
            <a:off x="533400" y="228600"/>
            <a:ext cx="8229600" cy="1306513"/>
          </a:xfrm>
          <a:solidFill>
            <a:srgbClr val="FFFF00"/>
          </a:solidFill>
          <a:ln w="38100">
            <a:solidFill>
              <a:schemeClr val="tx1"/>
            </a:solidFill>
          </a:ln>
        </p:spPr>
        <p:txBody>
          <a:bodyPr>
            <a:normAutofit/>
          </a:bodyPr>
          <a:lstStyle/>
          <a:p>
            <a:r>
              <a:rPr lang="en-US" sz="3600" dirty="0"/>
              <a:t>A JFK Photo Paradox: Double Exposures</a:t>
            </a:r>
          </a:p>
        </p:txBody>
      </p:sp>
      <p:sp>
        <p:nvSpPr>
          <p:cNvPr id="3" name="Text Placeholder 2">
            <a:extLst>
              <a:ext uri="{FF2B5EF4-FFF2-40B4-BE49-F238E27FC236}">
                <a16:creationId xmlns:a16="http://schemas.microsoft.com/office/drawing/2014/main" id="{9909AB51-B4A6-4FF6-B8B3-85D70673127B}"/>
              </a:ext>
            </a:extLst>
          </p:cNvPr>
          <p:cNvSpPr>
            <a:spLocks noGrp="1"/>
          </p:cNvSpPr>
          <p:nvPr>
            <p:ph type="body" idx="1"/>
          </p:nvPr>
        </p:nvSpPr>
        <p:spPr>
          <a:xfrm>
            <a:off x="814225" y="1816832"/>
            <a:ext cx="3174288" cy="381000"/>
          </a:xfrm>
          <a:solidFill>
            <a:schemeClr val="accent3">
              <a:lumMod val="60000"/>
              <a:lumOff val="40000"/>
            </a:schemeClr>
          </a:solidFill>
          <a:ln w="38100">
            <a:solidFill>
              <a:schemeClr val="tx1"/>
            </a:solidFill>
          </a:ln>
        </p:spPr>
        <p:txBody>
          <a:bodyPr>
            <a:noAutofit/>
          </a:bodyPr>
          <a:lstStyle/>
          <a:p>
            <a:r>
              <a:rPr lang="en-US" sz="1600" dirty="0"/>
              <a:t>JFK: The 6.5 mm bogus object</a:t>
            </a:r>
          </a:p>
        </p:txBody>
      </p:sp>
      <p:sp>
        <p:nvSpPr>
          <p:cNvPr id="5" name="Text Placeholder 4">
            <a:extLst>
              <a:ext uri="{FF2B5EF4-FFF2-40B4-BE49-F238E27FC236}">
                <a16:creationId xmlns:a16="http://schemas.microsoft.com/office/drawing/2014/main" id="{4E30B133-2E2B-4C07-A4A4-BC64A8D3D4FE}"/>
              </a:ext>
            </a:extLst>
          </p:cNvPr>
          <p:cNvSpPr>
            <a:spLocks noGrp="1"/>
          </p:cNvSpPr>
          <p:nvPr>
            <p:ph type="body" sz="quarter" idx="3"/>
          </p:nvPr>
        </p:nvSpPr>
        <p:spPr>
          <a:xfrm>
            <a:off x="4953000" y="1752600"/>
            <a:ext cx="3810000" cy="609600"/>
          </a:xfrm>
          <a:solidFill>
            <a:schemeClr val="accent3">
              <a:lumMod val="60000"/>
              <a:lumOff val="40000"/>
            </a:schemeClr>
          </a:solidFill>
          <a:ln w="38100">
            <a:solidFill>
              <a:schemeClr val="tx1"/>
            </a:solidFill>
          </a:ln>
        </p:spPr>
        <p:txBody>
          <a:bodyPr>
            <a:normAutofit fontScale="25000" lnSpcReduction="20000"/>
          </a:bodyPr>
          <a:lstStyle/>
          <a:p>
            <a:endParaRPr lang="en-US" dirty="0"/>
          </a:p>
          <a:p>
            <a:endParaRPr lang="en-US" dirty="0"/>
          </a:p>
          <a:p>
            <a:r>
              <a:rPr lang="en-US" sz="6400" dirty="0"/>
              <a:t>Fielding: </a:t>
            </a:r>
            <a:r>
              <a:rPr lang="en-US" sz="6400" b="1" i="1" dirty="0">
                <a:solidFill>
                  <a:srgbClr val="0F1111"/>
                </a:solidFill>
                <a:effectLst/>
                <a:latin typeface="Amazon Ember"/>
              </a:rPr>
              <a:t>Special Effects Cinematography</a:t>
            </a:r>
          </a:p>
          <a:p>
            <a:endParaRPr lang="en-US" dirty="0"/>
          </a:p>
        </p:txBody>
      </p:sp>
      <p:pic>
        <p:nvPicPr>
          <p:cNvPr id="7" name="Content Placeholder 6">
            <a:extLst>
              <a:ext uri="{FF2B5EF4-FFF2-40B4-BE49-F238E27FC236}">
                <a16:creationId xmlns:a16="http://schemas.microsoft.com/office/drawing/2014/main" id="{22EFCD1A-B535-4130-9C4B-2AE3990968A1}"/>
              </a:ext>
            </a:extLst>
          </p:cNvPr>
          <p:cNvPicPr>
            <a:picLocks noGrp="1"/>
          </p:cNvPicPr>
          <p:nvPr>
            <p:ph sz="half" idx="2"/>
          </p:nvPr>
        </p:nvPicPr>
        <p:blipFill>
          <a:blip r:embed="rId3" cstate="print"/>
          <a:srcRect/>
          <a:stretch>
            <a:fillRect/>
          </a:stretch>
        </p:blipFill>
        <p:spPr bwMode="auto">
          <a:xfrm>
            <a:off x="381000" y="2607771"/>
            <a:ext cx="4038600" cy="3894058"/>
          </a:xfrm>
          <a:prstGeom prst="rect">
            <a:avLst/>
          </a:prstGeom>
          <a:noFill/>
          <a:ln w="57150">
            <a:solidFill>
              <a:srgbClr val="00B0F0"/>
            </a:solidFill>
            <a:miter lim="800000"/>
            <a:headEnd/>
            <a:tailEnd/>
          </a:ln>
        </p:spPr>
      </p:pic>
      <p:pic>
        <p:nvPicPr>
          <p:cNvPr id="8" name="Content Placeholder 7">
            <a:extLst>
              <a:ext uri="{FF2B5EF4-FFF2-40B4-BE49-F238E27FC236}">
                <a16:creationId xmlns:a16="http://schemas.microsoft.com/office/drawing/2014/main" id="{95F5A7E6-7D4A-48E9-94B2-BA37336200FC}"/>
              </a:ext>
            </a:extLst>
          </p:cNvPr>
          <p:cNvPicPr>
            <a:picLocks noGrp="1"/>
          </p:cNvPicPr>
          <p:nvPr>
            <p:ph sz="quarter" idx="4"/>
          </p:nvPr>
        </p:nvPicPr>
        <p:blipFill>
          <a:blip r:embed="rId4" cstate="print"/>
          <a:srcRect/>
          <a:stretch>
            <a:fillRect/>
          </a:stretch>
        </p:blipFill>
        <p:spPr bwMode="auto">
          <a:xfrm>
            <a:off x="4953000" y="2607771"/>
            <a:ext cx="3733800" cy="3845940"/>
          </a:xfrm>
          <a:prstGeom prst="rect">
            <a:avLst/>
          </a:prstGeom>
          <a:noFill/>
          <a:ln w="57150">
            <a:solidFill>
              <a:srgbClr val="00B0F0"/>
            </a:solidFill>
            <a:miter lim="800000"/>
            <a:headEnd/>
            <a:tailEnd/>
          </a:ln>
        </p:spPr>
      </p:pic>
      <p:sp>
        <p:nvSpPr>
          <p:cNvPr id="4" name="TextBox 3">
            <a:extLst>
              <a:ext uri="{FF2B5EF4-FFF2-40B4-BE49-F238E27FC236}">
                <a16:creationId xmlns:a16="http://schemas.microsoft.com/office/drawing/2014/main" id="{BBB4258D-9C25-47A4-845E-B5C3D358A514}"/>
              </a:ext>
            </a:extLst>
          </p:cNvPr>
          <p:cNvSpPr txBox="1"/>
          <p:nvPr/>
        </p:nvSpPr>
        <p:spPr>
          <a:xfrm>
            <a:off x="3340813" y="3810000"/>
            <a:ext cx="1295400" cy="646331"/>
          </a:xfrm>
          <a:prstGeom prst="rect">
            <a:avLst/>
          </a:prstGeom>
          <a:noFill/>
        </p:spPr>
        <p:txBody>
          <a:bodyPr wrap="square" rtlCol="0">
            <a:spAutoFit/>
          </a:bodyPr>
          <a:lstStyle/>
          <a:p>
            <a:r>
              <a:rPr lang="en-US" dirty="0"/>
              <a:t>Double Exposure</a:t>
            </a:r>
          </a:p>
        </p:txBody>
      </p:sp>
      <p:sp>
        <p:nvSpPr>
          <p:cNvPr id="9" name="5-Point Star 8"/>
          <p:cNvSpPr/>
          <p:nvPr/>
        </p:nvSpPr>
        <p:spPr>
          <a:xfrm>
            <a:off x="8458200" y="6477000"/>
            <a:ext cx="304800" cy="3810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10739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0E1BF-DAAF-4466-A6DD-A3086F052DE5}"/>
              </a:ext>
            </a:extLst>
          </p:cNvPr>
          <p:cNvSpPr>
            <a:spLocks noGrp="1"/>
          </p:cNvSpPr>
          <p:nvPr>
            <p:ph type="title"/>
          </p:nvPr>
        </p:nvSpPr>
        <p:spPr>
          <a:xfrm>
            <a:off x="457200" y="1295400"/>
            <a:ext cx="8229600" cy="1371600"/>
          </a:xfrm>
          <a:ln w="38100">
            <a:solidFill>
              <a:schemeClr val="tx1"/>
            </a:solidFill>
          </a:ln>
        </p:spPr>
        <p:txBody>
          <a:bodyPr>
            <a:normAutofit fontScale="90000"/>
          </a:bodyPr>
          <a:lstStyle/>
          <a:p>
            <a:r>
              <a:rPr lang="en-US" dirty="0"/>
              <a:t>Why could I see a double exposure that no other radiologist could see?</a:t>
            </a:r>
          </a:p>
        </p:txBody>
      </p:sp>
      <p:sp>
        <p:nvSpPr>
          <p:cNvPr id="3" name="Content Placeholder 2">
            <a:extLst>
              <a:ext uri="{FF2B5EF4-FFF2-40B4-BE49-F238E27FC236}">
                <a16:creationId xmlns:a16="http://schemas.microsoft.com/office/drawing/2014/main" id="{9F101B1B-161B-4587-B37D-19E04186A181}"/>
              </a:ext>
            </a:extLst>
          </p:cNvPr>
          <p:cNvSpPr>
            <a:spLocks noGrp="1"/>
          </p:cNvSpPr>
          <p:nvPr>
            <p:ph idx="1"/>
          </p:nvPr>
        </p:nvSpPr>
        <p:spPr>
          <a:xfrm>
            <a:off x="304801" y="3810000"/>
            <a:ext cx="8381999" cy="762001"/>
          </a:xfrm>
          <a:ln w="76200">
            <a:solidFill>
              <a:srgbClr val="FF0000"/>
            </a:solidFill>
          </a:ln>
        </p:spPr>
        <p:txBody>
          <a:bodyPr/>
          <a:lstStyle/>
          <a:p>
            <a:pPr marL="0" indent="0">
              <a:buNone/>
            </a:pPr>
            <a:r>
              <a:rPr lang="en-US" dirty="0"/>
              <a:t>     Ironically, because I was nearly blind!</a:t>
            </a:r>
          </a:p>
        </p:txBody>
      </p:sp>
    </p:spTree>
    <p:extLst>
      <p:ext uri="{BB962C8B-B14F-4D97-AF65-F5344CB8AC3E}">
        <p14:creationId xmlns:p14="http://schemas.microsoft.com/office/powerpoint/2010/main" val="3375219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98A8-B27B-4AC5-8003-CF902683ABB8}"/>
              </a:ext>
            </a:extLst>
          </p:cNvPr>
          <p:cNvSpPr>
            <a:spLocks noGrp="1"/>
          </p:cNvSpPr>
          <p:nvPr>
            <p:ph type="title"/>
          </p:nvPr>
        </p:nvSpPr>
        <p:spPr>
          <a:xfrm>
            <a:off x="1828800" y="685799"/>
            <a:ext cx="5334000" cy="762000"/>
          </a:xfrm>
          <a:ln w="38100">
            <a:solidFill>
              <a:schemeClr val="tx1"/>
            </a:solidFill>
          </a:ln>
        </p:spPr>
        <p:txBody>
          <a:bodyPr>
            <a:normAutofit/>
          </a:bodyPr>
          <a:lstStyle/>
          <a:p>
            <a:r>
              <a:rPr lang="en-US" dirty="0"/>
              <a:t>Government Secrets</a:t>
            </a:r>
          </a:p>
        </p:txBody>
      </p:sp>
      <p:sp>
        <p:nvSpPr>
          <p:cNvPr id="3" name="Content Placeholder 2">
            <a:extLst>
              <a:ext uri="{FF2B5EF4-FFF2-40B4-BE49-F238E27FC236}">
                <a16:creationId xmlns:a16="http://schemas.microsoft.com/office/drawing/2014/main" id="{185D7050-F42E-470B-9310-9BCD5C01F2A5}"/>
              </a:ext>
            </a:extLst>
          </p:cNvPr>
          <p:cNvSpPr>
            <a:spLocks noGrp="1"/>
          </p:cNvSpPr>
          <p:nvPr>
            <p:ph idx="1"/>
          </p:nvPr>
        </p:nvSpPr>
        <p:spPr>
          <a:xfrm>
            <a:off x="457200" y="1828801"/>
            <a:ext cx="8382000" cy="4343400"/>
          </a:xfrm>
          <a:ln w="76200">
            <a:solidFill>
              <a:srgbClr val="7030A0"/>
            </a:solidFill>
          </a:ln>
          <a:scene3d>
            <a:camera prst="orthographicFront"/>
            <a:lightRig rig="threePt" dir="t"/>
          </a:scene3d>
          <a:sp3d contourW="12700">
            <a:contourClr>
              <a:srgbClr val="FF0000"/>
            </a:contourClr>
          </a:sp3d>
        </p:spPr>
        <p:txBody>
          <a:bodyPr>
            <a:normAutofit fontScale="92500" lnSpcReduction="10000"/>
          </a:bodyPr>
          <a:lstStyle/>
          <a:p>
            <a:r>
              <a:rPr lang="en-US" dirty="0">
                <a:solidFill>
                  <a:srgbClr val="7030A0"/>
                </a:solidFill>
              </a:rPr>
              <a:t>“The reality unknown to the public and to most members of Congress and the press is that secrets that would be of the greatest import to many of them can be kept from them reliably for decades by the executive branch, even though they are known to thousands of insiders.” </a:t>
            </a:r>
          </a:p>
          <a:p>
            <a:r>
              <a:rPr lang="en-US" sz="3000" dirty="0"/>
              <a:t>Daniel Ellsberg (who gave the Pentagon Papers to the </a:t>
            </a:r>
            <a:r>
              <a:rPr lang="en-US" sz="3000" i="1" dirty="0"/>
              <a:t>NY Times</a:t>
            </a:r>
            <a:r>
              <a:rPr lang="en-US" sz="3000" dirty="0"/>
              <a:t>)</a:t>
            </a:r>
          </a:p>
          <a:p>
            <a:r>
              <a:rPr lang="en-US" sz="2600" dirty="0">
                <a:solidFill>
                  <a:schemeClr val="accent2"/>
                </a:solidFill>
              </a:rPr>
              <a:t>https://www.dailykos.com/stories/2006/1/22/180382/-</a:t>
            </a:r>
          </a:p>
        </p:txBody>
      </p:sp>
    </p:spTree>
    <p:extLst>
      <p:ext uri="{BB962C8B-B14F-4D97-AF65-F5344CB8AC3E}">
        <p14:creationId xmlns:p14="http://schemas.microsoft.com/office/powerpoint/2010/main" val="27921295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46836-A6F3-4C74-A32C-EC95268309A1}"/>
              </a:ext>
            </a:extLst>
          </p:cNvPr>
          <p:cNvSpPr>
            <a:spLocks noGrp="1"/>
          </p:cNvSpPr>
          <p:nvPr>
            <p:ph type="title"/>
          </p:nvPr>
        </p:nvSpPr>
        <p:spPr>
          <a:ln w="38100">
            <a:solidFill>
              <a:schemeClr val="tx1"/>
            </a:solidFill>
          </a:ln>
        </p:spPr>
        <p:txBody>
          <a:bodyPr>
            <a:normAutofit fontScale="90000"/>
          </a:bodyPr>
          <a:lstStyle/>
          <a:p>
            <a:r>
              <a:rPr lang="en-US" dirty="0"/>
              <a:t>High myopia is like wearing a low power microscope</a:t>
            </a:r>
          </a:p>
        </p:txBody>
      </p:sp>
      <p:pic>
        <p:nvPicPr>
          <p:cNvPr id="5" name="Content Placeholder 4">
            <a:extLst>
              <a:ext uri="{FF2B5EF4-FFF2-40B4-BE49-F238E27FC236}">
                <a16:creationId xmlns:a16="http://schemas.microsoft.com/office/drawing/2014/main" id="{F3C2FF5F-B496-40B7-A544-ED732ECED1F1}"/>
              </a:ext>
            </a:extLst>
          </p:cNvPr>
          <p:cNvPicPr>
            <a:picLocks noGrp="1" noChangeAspect="1"/>
          </p:cNvPicPr>
          <p:nvPr>
            <p:ph idx="1"/>
          </p:nvPr>
        </p:nvPicPr>
        <p:blipFill>
          <a:blip r:embed="rId3" cstate="print"/>
          <a:stretch>
            <a:fillRect/>
          </a:stretch>
        </p:blipFill>
        <p:spPr>
          <a:xfrm>
            <a:off x="594129" y="1798637"/>
            <a:ext cx="7955741" cy="4525963"/>
          </a:xfrm>
          <a:ln w="57150">
            <a:solidFill>
              <a:srgbClr val="C00000"/>
            </a:solidFill>
          </a:ln>
        </p:spPr>
      </p:pic>
      <p:sp>
        <p:nvSpPr>
          <p:cNvPr id="4" name="5-Point Star 3"/>
          <p:cNvSpPr/>
          <p:nvPr/>
        </p:nvSpPr>
        <p:spPr>
          <a:xfrm>
            <a:off x="8763000" y="6477000"/>
            <a:ext cx="228600" cy="2286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59829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85BBE-E303-4E40-9028-9E09314EE664}"/>
              </a:ext>
            </a:extLst>
          </p:cNvPr>
          <p:cNvSpPr>
            <a:spLocks noGrp="1"/>
          </p:cNvSpPr>
          <p:nvPr>
            <p:ph type="title"/>
          </p:nvPr>
        </p:nvSpPr>
        <p:spPr>
          <a:ln w="38100">
            <a:solidFill>
              <a:schemeClr val="tx1"/>
            </a:solidFill>
          </a:ln>
        </p:spPr>
        <p:txBody>
          <a:bodyPr>
            <a:normAutofit fontScale="90000"/>
          </a:bodyPr>
          <a:lstStyle/>
          <a:p>
            <a:r>
              <a:rPr lang="en-US" sz="3600" dirty="0"/>
              <a:t>My X-ray Double Exposures: 1963 Variety</a:t>
            </a:r>
          </a:p>
        </p:txBody>
      </p:sp>
      <p:sp>
        <p:nvSpPr>
          <p:cNvPr id="4" name="Content Placeholder 3">
            <a:extLst>
              <a:ext uri="{FF2B5EF4-FFF2-40B4-BE49-F238E27FC236}">
                <a16:creationId xmlns:a16="http://schemas.microsoft.com/office/drawing/2014/main" id="{2E5E696F-F125-4472-980F-078F834C4E21}"/>
              </a:ext>
            </a:extLst>
          </p:cNvPr>
          <p:cNvSpPr>
            <a:spLocks noGrp="1"/>
          </p:cNvSpPr>
          <p:nvPr>
            <p:ph idx="1"/>
          </p:nvPr>
        </p:nvSpPr>
        <p:spPr>
          <a:solidFill>
            <a:srgbClr val="00B050"/>
          </a:solidFill>
        </p:spPr>
        <p:txBody>
          <a:bodyPr/>
          <a:lstStyle/>
          <a:p>
            <a:endParaRPr lang="en-US" dirty="0"/>
          </a:p>
        </p:txBody>
      </p:sp>
      <p:pic>
        <p:nvPicPr>
          <p:cNvPr id="7" name="Picture 6">
            <a:extLst>
              <a:ext uri="{FF2B5EF4-FFF2-40B4-BE49-F238E27FC236}">
                <a16:creationId xmlns:a16="http://schemas.microsoft.com/office/drawing/2014/main" id="{CB824612-C8B6-4506-AAEA-FF26FE361B46}"/>
              </a:ext>
            </a:extLst>
          </p:cNvPr>
          <p:cNvPicPr>
            <a:picLocks noChangeAspect="1"/>
          </p:cNvPicPr>
          <p:nvPr/>
        </p:nvPicPr>
        <p:blipFill>
          <a:blip r:embed="rId2" cstate="print"/>
          <a:stretch>
            <a:fillRect/>
          </a:stretch>
        </p:blipFill>
        <p:spPr>
          <a:xfrm>
            <a:off x="158297" y="1752600"/>
            <a:ext cx="8792723" cy="3581399"/>
          </a:xfrm>
          <a:prstGeom prst="rect">
            <a:avLst/>
          </a:prstGeom>
          <a:ln w="57150">
            <a:solidFill>
              <a:srgbClr val="00B0F0"/>
            </a:solidFill>
          </a:ln>
        </p:spPr>
      </p:pic>
    </p:spTree>
    <p:extLst>
      <p:ext uri="{BB962C8B-B14F-4D97-AF65-F5344CB8AC3E}">
        <p14:creationId xmlns:p14="http://schemas.microsoft.com/office/powerpoint/2010/main" val="16583778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756A6-C2F2-491A-B1B8-82E6B4C0C0CD}"/>
              </a:ext>
            </a:extLst>
          </p:cNvPr>
          <p:cNvSpPr>
            <a:spLocks noGrp="1"/>
          </p:cNvSpPr>
          <p:nvPr>
            <p:ph type="title"/>
          </p:nvPr>
        </p:nvSpPr>
        <p:spPr>
          <a:ln w="38100">
            <a:solidFill>
              <a:schemeClr val="tx1"/>
            </a:solidFill>
          </a:ln>
        </p:spPr>
        <p:txBody>
          <a:bodyPr/>
          <a:lstStyle/>
          <a:p>
            <a:r>
              <a:rPr lang="en-US" dirty="0"/>
              <a:t>A Darkroom Escapade</a:t>
            </a:r>
          </a:p>
        </p:txBody>
      </p:sp>
      <p:pic>
        <p:nvPicPr>
          <p:cNvPr id="5" name="Content Placeholder 4">
            <a:extLst>
              <a:ext uri="{FF2B5EF4-FFF2-40B4-BE49-F238E27FC236}">
                <a16:creationId xmlns:a16="http://schemas.microsoft.com/office/drawing/2014/main" id="{BD1974C0-BD94-4FDE-B57B-F7F82750CBBA}"/>
              </a:ext>
            </a:extLst>
          </p:cNvPr>
          <p:cNvPicPr>
            <a:picLocks noGrp="1" noChangeAspect="1"/>
          </p:cNvPicPr>
          <p:nvPr>
            <p:ph idx="1"/>
          </p:nvPr>
        </p:nvPicPr>
        <p:blipFill>
          <a:blip r:embed="rId2" cstate="print"/>
          <a:stretch>
            <a:fillRect/>
          </a:stretch>
        </p:blipFill>
        <p:spPr>
          <a:xfrm>
            <a:off x="1371600" y="1675431"/>
            <a:ext cx="6254499" cy="4877769"/>
          </a:xfrm>
          <a:ln w="76200">
            <a:solidFill>
              <a:srgbClr val="00B0F0"/>
            </a:solidFill>
          </a:ln>
        </p:spPr>
      </p:pic>
    </p:spTree>
    <p:extLst>
      <p:ext uri="{BB962C8B-B14F-4D97-AF65-F5344CB8AC3E}">
        <p14:creationId xmlns:p14="http://schemas.microsoft.com/office/powerpoint/2010/main" val="6567350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B604-04E4-4156-9770-C0FEEC5CD3C6}"/>
              </a:ext>
            </a:extLst>
          </p:cNvPr>
          <p:cNvSpPr>
            <a:spLocks noGrp="1"/>
          </p:cNvSpPr>
          <p:nvPr>
            <p:ph type="title"/>
          </p:nvPr>
        </p:nvSpPr>
        <p:spPr>
          <a:ln w="38100">
            <a:solidFill>
              <a:schemeClr val="tx1"/>
            </a:solidFill>
          </a:ln>
        </p:spPr>
        <p:txBody>
          <a:bodyPr>
            <a:noAutofit/>
          </a:bodyPr>
          <a:lstStyle/>
          <a:p>
            <a:r>
              <a:rPr lang="en-US" sz="3600" dirty="0"/>
              <a:t>Larry Sturdivan (HSCA expert in physics) on the 6.5 mm object</a:t>
            </a:r>
          </a:p>
        </p:txBody>
      </p:sp>
      <p:sp>
        <p:nvSpPr>
          <p:cNvPr id="3" name="Content Placeholder 2">
            <a:extLst>
              <a:ext uri="{FF2B5EF4-FFF2-40B4-BE49-F238E27FC236}">
                <a16:creationId xmlns:a16="http://schemas.microsoft.com/office/drawing/2014/main" id="{E1D99509-0CD8-4ED3-8BDB-0F6D20AB83D4}"/>
              </a:ext>
            </a:extLst>
          </p:cNvPr>
          <p:cNvSpPr>
            <a:spLocks noGrp="1"/>
          </p:cNvSpPr>
          <p:nvPr>
            <p:ph idx="1"/>
          </p:nvPr>
        </p:nvSpPr>
        <p:spPr>
          <a:xfrm>
            <a:off x="432371" y="1752600"/>
            <a:ext cx="8229600" cy="4525963"/>
          </a:xfrm>
          <a:ln w="76200">
            <a:solidFill>
              <a:schemeClr val="tx1"/>
            </a:solidFill>
          </a:ln>
        </p:spPr>
        <p:txBody>
          <a:bodyPr>
            <a:normAutofit lnSpcReduction="10000"/>
          </a:bodyPr>
          <a:lstStyle/>
          <a:p>
            <a:r>
              <a:rPr lang="en-US" dirty="0"/>
              <a:t>“As radiologist David Mantik points out…there is </a:t>
            </a:r>
            <a:r>
              <a:rPr lang="en-US" u="sng" dirty="0"/>
              <a:t>no</a:t>
            </a:r>
            <a:r>
              <a:rPr lang="en-US" dirty="0"/>
              <a:t> corresponding density on the lateral x-ray.”</a:t>
            </a:r>
          </a:p>
          <a:p>
            <a:r>
              <a:rPr lang="en-US" dirty="0"/>
              <a:t>“…the apparently metallic fragment…was just as </a:t>
            </a:r>
            <a:r>
              <a:rPr lang="en-US" u="sng" dirty="0"/>
              <a:t>mysterious</a:t>
            </a:r>
            <a:r>
              <a:rPr lang="en-US" dirty="0"/>
              <a:t> as when we went in” [to the Archives].</a:t>
            </a:r>
          </a:p>
          <a:p>
            <a:r>
              <a:rPr lang="en-US" dirty="0"/>
              <a:t>In a previous e-mail he had declared that this object could not represent an authentic metal fragment.</a:t>
            </a:r>
          </a:p>
        </p:txBody>
      </p:sp>
    </p:spTree>
    <p:extLst>
      <p:ext uri="{BB962C8B-B14F-4D97-AF65-F5344CB8AC3E}">
        <p14:creationId xmlns:p14="http://schemas.microsoft.com/office/powerpoint/2010/main" val="18621022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540854-D17A-4229-A138-CEC34A2E58F4}"/>
              </a:ext>
            </a:extLst>
          </p:cNvPr>
          <p:cNvPicPr>
            <a:picLocks noChangeAspect="1"/>
          </p:cNvPicPr>
          <p:nvPr/>
        </p:nvPicPr>
        <p:blipFill>
          <a:blip r:embed="rId2" cstate="print"/>
          <a:stretch>
            <a:fillRect/>
          </a:stretch>
        </p:blipFill>
        <p:spPr>
          <a:xfrm>
            <a:off x="0" y="287532"/>
            <a:ext cx="9144000" cy="6282936"/>
          </a:xfrm>
          <a:prstGeom prst="rect">
            <a:avLst/>
          </a:prstGeom>
        </p:spPr>
      </p:pic>
    </p:spTree>
    <p:extLst>
      <p:ext uri="{BB962C8B-B14F-4D97-AF65-F5344CB8AC3E}">
        <p14:creationId xmlns:p14="http://schemas.microsoft.com/office/powerpoint/2010/main" val="39791822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60DDA2-8476-49A7-AA8A-5AADB833938C}"/>
              </a:ext>
            </a:extLst>
          </p:cNvPr>
          <p:cNvPicPr>
            <a:picLocks noChangeAspect="1"/>
          </p:cNvPicPr>
          <p:nvPr/>
        </p:nvPicPr>
        <p:blipFill>
          <a:blip r:embed="rId2" cstate="print"/>
          <a:stretch>
            <a:fillRect/>
          </a:stretch>
        </p:blipFill>
        <p:spPr>
          <a:xfrm>
            <a:off x="0" y="844502"/>
            <a:ext cx="9166351" cy="5168995"/>
          </a:xfrm>
          <a:prstGeom prst="rect">
            <a:avLst/>
          </a:prstGeom>
        </p:spPr>
      </p:pic>
      <p:sp>
        <p:nvSpPr>
          <p:cNvPr id="4" name="TextBox 3">
            <a:extLst>
              <a:ext uri="{FF2B5EF4-FFF2-40B4-BE49-F238E27FC236}">
                <a16:creationId xmlns:a16="http://schemas.microsoft.com/office/drawing/2014/main" id="{6F24ED36-77B1-4D26-8C12-27F8BCB37503}"/>
              </a:ext>
            </a:extLst>
          </p:cNvPr>
          <p:cNvSpPr txBox="1"/>
          <p:nvPr/>
        </p:nvSpPr>
        <p:spPr>
          <a:xfrm>
            <a:off x="228600" y="5181600"/>
            <a:ext cx="4191000" cy="1384995"/>
          </a:xfrm>
          <a:prstGeom prst="rect">
            <a:avLst/>
          </a:prstGeom>
          <a:solidFill>
            <a:schemeClr val="accent3">
              <a:lumMod val="60000"/>
              <a:lumOff val="40000"/>
            </a:schemeClr>
          </a:solidFill>
          <a:ln w="38100">
            <a:solidFill>
              <a:schemeClr val="tx1"/>
            </a:solidFill>
          </a:ln>
        </p:spPr>
        <p:txBody>
          <a:bodyPr wrap="square" rtlCol="0">
            <a:spAutoFit/>
          </a:bodyPr>
          <a:lstStyle/>
          <a:p>
            <a:r>
              <a:rPr lang="en-US" sz="2800" dirty="0"/>
              <a:t>This is not a smoking gun; rather, a la Moses, this is a burning bush!</a:t>
            </a:r>
          </a:p>
        </p:txBody>
      </p:sp>
    </p:spTree>
    <p:extLst>
      <p:ext uri="{BB962C8B-B14F-4D97-AF65-F5344CB8AC3E}">
        <p14:creationId xmlns:p14="http://schemas.microsoft.com/office/powerpoint/2010/main" val="31284512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AF98B-BE2B-4024-A660-EF24B37F9AFF}"/>
              </a:ext>
            </a:extLst>
          </p:cNvPr>
          <p:cNvSpPr>
            <a:spLocks noGrp="1"/>
          </p:cNvSpPr>
          <p:nvPr>
            <p:ph type="title"/>
          </p:nvPr>
        </p:nvSpPr>
        <p:spPr>
          <a:ln w="38100">
            <a:solidFill>
              <a:schemeClr val="tx1"/>
            </a:solidFill>
          </a:ln>
        </p:spPr>
        <p:txBody>
          <a:bodyPr/>
          <a:lstStyle/>
          <a:p>
            <a:r>
              <a:rPr lang="en-US" dirty="0"/>
              <a:t>The T-shaped Inscription</a:t>
            </a:r>
          </a:p>
        </p:txBody>
      </p:sp>
      <p:sp>
        <p:nvSpPr>
          <p:cNvPr id="3" name="Content Placeholder 2">
            <a:extLst>
              <a:ext uri="{FF2B5EF4-FFF2-40B4-BE49-F238E27FC236}">
                <a16:creationId xmlns:a16="http://schemas.microsoft.com/office/drawing/2014/main" id="{6598609C-D5D8-41A6-9C26-A9C6CBC7F8BE}"/>
              </a:ext>
            </a:extLst>
          </p:cNvPr>
          <p:cNvSpPr>
            <a:spLocks noGrp="1"/>
          </p:cNvSpPr>
          <p:nvPr>
            <p:ph idx="1"/>
          </p:nvPr>
        </p:nvSpPr>
        <p:spPr>
          <a:xfrm>
            <a:off x="457200" y="1828800"/>
            <a:ext cx="8229600" cy="4525963"/>
          </a:xfrm>
          <a:ln w="57150">
            <a:solidFill>
              <a:schemeClr val="tx1"/>
            </a:solidFill>
          </a:ln>
        </p:spPr>
        <p:txBody>
          <a:bodyPr>
            <a:normAutofit fontScale="92500" lnSpcReduction="10000"/>
          </a:bodyPr>
          <a:lstStyle/>
          <a:p>
            <a:r>
              <a:rPr lang="en-US" dirty="0"/>
              <a:t>An original film must show missing emulsion under the T.</a:t>
            </a:r>
          </a:p>
          <a:p>
            <a:r>
              <a:rPr lang="en-US" dirty="0"/>
              <a:t>Steve Tilley removed the film from its transparent envelope and I viewed each side separately under many angles of illumination.</a:t>
            </a:r>
          </a:p>
          <a:p>
            <a:r>
              <a:rPr lang="en-US" dirty="0"/>
              <a:t>No emulsion was missing—on either side.</a:t>
            </a:r>
          </a:p>
          <a:p>
            <a:r>
              <a:rPr lang="en-US" u="sng" dirty="0"/>
              <a:t>Conclusion: </a:t>
            </a:r>
            <a:r>
              <a:rPr lang="en-US" dirty="0"/>
              <a:t>This can only be a copy film—which opens the door wide to alteration.</a:t>
            </a:r>
          </a:p>
          <a:p>
            <a:r>
              <a:rPr lang="en-US" dirty="0"/>
              <a:t>And: where is the original?</a:t>
            </a:r>
          </a:p>
        </p:txBody>
      </p:sp>
    </p:spTree>
    <p:extLst>
      <p:ext uri="{BB962C8B-B14F-4D97-AF65-F5344CB8AC3E}">
        <p14:creationId xmlns:p14="http://schemas.microsoft.com/office/powerpoint/2010/main" val="31970314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A5475-D33F-4352-8F3A-3ECEB6F78ED8}"/>
              </a:ext>
            </a:extLst>
          </p:cNvPr>
          <p:cNvSpPr>
            <a:spLocks noGrp="1"/>
          </p:cNvSpPr>
          <p:nvPr>
            <p:ph type="title"/>
          </p:nvPr>
        </p:nvSpPr>
        <p:spPr>
          <a:xfrm>
            <a:off x="762000" y="147858"/>
            <a:ext cx="7848600" cy="563562"/>
          </a:xfrm>
          <a:ln w="38100">
            <a:solidFill>
              <a:schemeClr val="tx1"/>
            </a:solidFill>
          </a:ln>
        </p:spPr>
        <p:txBody>
          <a:bodyPr>
            <a:normAutofit fontScale="90000"/>
          </a:bodyPr>
          <a:lstStyle/>
          <a:p>
            <a:r>
              <a:rPr lang="en-US" sz="3600" dirty="0"/>
              <a:t>Z-232: Costella’s Impossible Blur</a:t>
            </a:r>
          </a:p>
        </p:txBody>
      </p:sp>
      <p:pic>
        <p:nvPicPr>
          <p:cNvPr id="7" name="Content Placeholder 6">
            <a:extLst>
              <a:ext uri="{FF2B5EF4-FFF2-40B4-BE49-F238E27FC236}">
                <a16:creationId xmlns:a16="http://schemas.microsoft.com/office/drawing/2014/main" id="{B7EBA43B-C1AC-4B0F-9AD8-B6DAED79B705}"/>
              </a:ext>
            </a:extLst>
          </p:cNvPr>
          <p:cNvPicPr>
            <a:picLocks noGrp="1" noChangeAspect="1"/>
          </p:cNvPicPr>
          <p:nvPr>
            <p:ph idx="1"/>
          </p:nvPr>
        </p:nvPicPr>
        <p:blipFill>
          <a:blip r:embed="rId2" cstate="print"/>
          <a:stretch>
            <a:fillRect/>
          </a:stretch>
        </p:blipFill>
        <p:spPr>
          <a:xfrm>
            <a:off x="1362241" y="914400"/>
            <a:ext cx="6486359" cy="4905069"/>
          </a:xfrm>
          <a:ln w="57150">
            <a:solidFill>
              <a:srgbClr val="00B0F0"/>
            </a:solidFill>
          </a:ln>
        </p:spPr>
      </p:pic>
      <p:sp>
        <p:nvSpPr>
          <p:cNvPr id="8" name="TextBox 7">
            <a:extLst>
              <a:ext uri="{FF2B5EF4-FFF2-40B4-BE49-F238E27FC236}">
                <a16:creationId xmlns:a16="http://schemas.microsoft.com/office/drawing/2014/main" id="{1E42F17B-11EC-448F-A71A-544F5AB6E5B0}"/>
              </a:ext>
            </a:extLst>
          </p:cNvPr>
          <p:cNvSpPr txBox="1"/>
          <p:nvPr/>
        </p:nvSpPr>
        <p:spPr>
          <a:xfrm>
            <a:off x="2319420" y="6017907"/>
            <a:ext cx="4572000" cy="646331"/>
          </a:xfrm>
          <a:prstGeom prst="rect">
            <a:avLst/>
          </a:prstGeom>
          <a:solidFill>
            <a:schemeClr val="accent3">
              <a:lumMod val="60000"/>
              <a:lumOff val="40000"/>
            </a:schemeClr>
          </a:solidFill>
          <a:ln w="38100">
            <a:solidFill>
              <a:schemeClr val="tx1"/>
            </a:solidFill>
          </a:ln>
        </p:spPr>
        <p:txBody>
          <a:bodyPr wrap="square" rtlCol="0">
            <a:spAutoFit/>
          </a:bodyPr>
          <a:lstStyle/>
          <a:p>
            <a:r>
              <a:rPr lang="en-US" dirty="0"/>
              <a:t>Watch the animation here: </a:t>
            </a:r>
            <a:r>
              <a:rPr lang="en-US" dirty="0">
                <a:solidFill>
                  <a:srgbClr val="0070C0"/>
                </a:solidFill>
              </a:rPr>
              <a:t>http://johncostella.com/jfk/intro/blur.html</a:t>
            </a:r>
          </a:p>
        </p:txBody>
      </p:sp>
    </p:spTree>
    <p:extLst>
      <p:ext uri="{BB962C8B-B14F-4D97-AF65-F5344CB8AC3E}">
        <p14:creationId xmlns:p14="http://schemas.microsoft.com/office/powerpoint/2010/main" val="36563233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51DE4-CA5D-4D4A-96DB-1AE499C9ADAE}"/>
              </a:ext>
            </a:extLst>
          </p:cNvPr>
          <p:cNvSpPr>
            <a:spLocks noGrp="1"/>
          </p:cNvSpPr>
          <p:nvPr>
            <p:ph type="title"/>
          </p:nvPr>
        </p:nvSpPr>
        <p:spPr>
          <a:ln w="38100">
            <a:solidFill>
              <a:schemeClr val="tx1"/>
            </a:solidFill>
          </a:ln>
        </p:spPr>
        <p:txBody>
          <a:bodyPr/>
          <a:lstStyle/>
          <a:p>
            <a:r>
              <a:rPr lang="en-US" dirty="0"/>
              <a:t>Zapruder Frame 232</a:t>
            </a:r>
          </a:p>
        </p:txBody>
      </p:sp>
      <p:sp>
        <p:nvSpPr>
          <p:cNvPr id="3" name="Content Placeholder 2">
            <a:extLst>
              <a:ext uri="{FF2B5EF4-FFF2-40B4-BE49-F238E27FC236}">
                <a16:creationId xmlns:a16="http://schemas.microsoft.com/office/drawing/2014/main" id="{8014717E-9CDF-42ED-9FD5-942F6B7E9AA0}"/>
              </a:ext>
            </a:extLst>
          </p:cNvPr>
          <p:cNvSpPr>
            <a:spLocks noGrp="1"/>
          </p:cNvSpPr>
          <p:nvPr>
            <p:ph idx="1"/>
          </p:nvPr>
        </p:nvSpPr>
        <p:spPr>
          <a:xfrm>
            <a:off x="472807" y="1828800"/>
            <a:ext cx="8229600" cy="4525963"/>
          </a:xfrm>
          <a:ln w="57150">
            <a:solidFill>
              <a:schemeClr val="tx1"/>
            </a:solidFill>
          </a:ln>
        </p:spPr>
        <p:txBody>
          <a:bodyPr>
            <a:normAutofit fontScale="92500" lnSpcReduction="20000"/>
          </a:bodyPr>
          <a:lstStyle/>
          <a:p>
            <a:r>
              <a:rPr lang="en-US" dirty="0"/>
              <a:t>Z-232 was published within the first week in </a:t>
            </a:r>
            <a:r>
              <a:rPr lang="en-US" i="1" dirty="0"/>
              <a:t>LIFE’s Memorial Edition</a:t>
            </a:r>
            <a:r>
              <a:rPr lang="en-US" dirty="0"/>
              <a:t>—which I retrieved from my mother.</a:t>
            </a:r>
          </a:p>
          <a:p>
            <a:r>
              <a:rPr lang="en-US" dirty="0"/>
              <a:t>Costella notes that the blurring of the background and the blurring on the limousine (due to motion) must add to a specific number (0.13</a:t>
            </a:r>
            <a:r>
              <a:rPr lang="en-US" b="0" i="0" dirty="0">
                <a:solidFill>
                  <a:srgbClr val="000000"/>
                </a:solidFill>
                <a:effectLst/>
                <a:latin typeface="Arial" panose="020B0604020202020204" pitchFamily="34" charset="0"/>
              </a:rPr>
              <a:t>°</a:t>
            </a:r>
            <a:r>
              <a:rPr lang="en-US" dirty="0"/>
              <a:t>)—but they don’t. This can only mean film alteration—or else a violation of the laws of physics.</a:t>
            </a:r>
          </a:p>
          <a:p>
            <a:r>
              <a:rPr lang="en-US" dirty="0"/>
              <a:t>See his discussion in </a:t>
            </a:r>
            <a:r>
              <a:rPr lang="en-US" i="1" dirty="0"/>
              <a:t>The Great Zapruder Film Hoax</a:t>
            </a:r>
            <a:r>
              <a:rPr lang="en-US" dirty="0"/>
              <a:t>, p. 183.</a:t>
            </a:r>
          </a:p>
        </p:txBody>
      </p:sp>
    </p:spTree>
    <p:extLst>
      <p:ext uri="{BB962C8B-B14F-4D97-AF65-F5344CB8AC3E}">
        <p14:creationId xmlns:p14="http://schemas.microsoft.com/office/powerpoint/2010/main" val="21108352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2AE1E-3E34-47A3-A846-47AA50B0A467}"/>
              </a:ext>
            </a:extLst>
          </p:cNvPr>
          <p:cNvSpPr>
            <a:spLocks noGrp="1"/>
          </p:cNvSpPr>
          <p:nvPr>
            <p:ph type="title"/>
          </p:nvPr>
        </p:nvSpPr>
        <p:spPr>
          <a:xfrm>
            <a:off x="571500" y="152400"/>
            <a:ext cx="8001000" cy="639762"/>
          </a:xfrm>
          <a:ln w="38100">
            <a:solidFill>
              <a:schemeClr val="tx1"/>
            </a:solidFill>
          </a:ln>
        </p:spPr>
        <p:txBody>
          <a:bodyPr>
            <a:normAutofit fontScale="90000"/>
          </a:bodyPr>
          <a:lstStyle/>
          <a:p>
            <a:r>
              <a:rPr lang="en-US" dirty="0"/>
              <a:t>LIFE Memorial Edition: Z-232</a:t>
            </a:r>
          </a:p>
        </p:txBody>
      </p:sp>
      <p:pic>
        <p:nvPicPr>
          <p:cNvPr id="4" name="Content Placeholder 3">
            <a:extLst>
              <a:ext uri="{FF2B5EF4-FFF2-40B4-BE49-F238E27FC236}">
                <a16:creationId xmlns:a16="http://schemas.microsoft.com/office/drawing/2014/main" id="{20CB8B6A-4799-45DD-836B-1AA908FD7AA5}"/>
              </a:ext>
            </a:extLst>
          </p:cNvPr>
          <p:cNvPicPr>
            <a:picLocks noGrp="1"/>
          </p:cNvPicPr>
          <p:nvPr>
            <p:ph idx="1"/>
          </p:nvPr>
        </p:nvPicPr>
        <p:blipFill>
          <a:blip r:embed="rId2" cstate="print"/>
          <a:srcRect/>
          <a:stretch>
            <a:fillRect/>
          </a:stretch>
        </p:blipFill>
        <p:spPr bwMode="auto">
          <a:xfrm rot="5400000">
            <a:off x="1714501" y="-571500"/>
            <a:ext cx="5714999" cy="8839203"/>
          </a:xfrm>
          <a:prstGeom prst="rect">
            <a:avLst/>
          </a:prstGeom>
          <a:noFill/>
          <a:ln w="57150">
            <a:solidFill>
              <a:srgbClr val="C00000"/>
            </a:solidFill>
            <a:miter lim="800000"/>
            <a:headEnd/>
            <a:tailEnd/>
          </a:ln>
        </p:spPr>
      </p:pic>
      <p:cxnSp>
        <p:nvCxnSpPr>
          <p:cNvPr id="7" name="Straight Connector 6">
            <a:extLst>
              <a:ext uri="{FF2B5EF4-FFF2-40B4-BE49-F238E27FC236}">
                <a16:creationId xmlns:a16="http://schemas.microsoft.com/office/drawing/2014/main" id="{A0414905-DA94-43B1-9992-ACC18309416E}"/>
              </a:ext>
            </a:extLst>
          </p:cNvPr>
          <p:cNvCxnSpPr/>
          <p:nvPr/>
        </p:nvCxnSpPr>
        <p:spPr>
          <a:xfrm>
            <a:off x="5486400" y="5638800"/>
            <a:ext cx="0" cy="609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489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Background pattern&#10;&#10;Description automatically generated">
            <a:extLst>
              <a:ext uri="{FF2B5EF4-FFF2-40B4-BE49-F238E27FC236}">
                <a16:creationId xmlns:a16="http://schemas.microsoft.com/office/drawing/2014/main" id="{ED41E803-572A-493D-952B-7D68EDC14377}"/>
              </a:ext>
            </a:extLst>
          </p:cNvPr>
          <p:cNvPicPr>
            <a:picLocks noChangeAspect="1"/>
          </p:cNvPicPr>
          <p:nvPr/>
        </p:nvPicPr>
        <p:blipFill rotWithShape="1">
          <a:blip r:embed="rId2" cstate="print">
            <a:alphaModFix amt="35000"/>
          </a:blip>
          <a:srcRect l="15143" r="11857"/>
          <a:stretch/>
        </p:blipFill>
        <p:spPr>
          <a:xfrm>
            <a:off x="20" y="10"/>
            <a:ext cx="9143980" cy="6857990"/>
          </a:xfrm>
          <a:prstGeom prst="rect">
            <a:avLst/>
          </a:prstGeom>
        </p:spPr>
      </p:pic>
      <p:sp>
        <p:nvSpPr>
          <p:cNvPr id="2" name="Title 1">
            <a:extLst>
              <a:ext uri="{FF2B5EF4-FFF2-40B4-BE49-F238E27FC236}">
                <a16:creationId xmlns:a16="http://schemas.microsoft.com/office/drawing/2014/main" id="{239A9CEB-E2AC-4736-9C51-1CB1FE2C4395}"/>
              </a:ext>
            </a:extLst>
          </p:cNvPr>
          <p:cNvSpPr>
            <a:spLocks noGrp="1"/>
          </p:cNvSpPr>
          <p:nvPr>
            <p:ph type="title"/>
          </p:nvPr>
        </p:nvSpPr>
        <p:spPr>
          <a:xfrm>
            <a:off x="628650" y="365125"/>
            <a:ext cx="7886700" cy="1158875"/>
          </a:xfrm>
          <a:ln w="76200">
            <a:solidFill>
              <a:srgbClr val="00B050"/>
            </a:solidFill>
          </a:ln>
        </p:spPr>
        <p:txBody>
          <a:bodyPr>
            <a:normAutofit fontScale="90000"/>
          </a:bodyPr>
          <a:lstStyle/>
          <a:p>
            <a:r>
              <a:rPr lang="en-US" dirty="0">
                <a:solidFill>
                  <a:schemeClr val="bg1"/>
                </a:solidFill>
              </a:rPr>
              <a:t>JFK: The Medical Quest</a:t>
            </a:r>
            <a:br>
              <a:rPr lang="en-US" dirty="0">
                <a:solidFill>
                  <a:schemeClr val="bg1"/>
                </a:solidFill>
              </a:rPr>
            </a:br>
            <a:r>
              <a:rPr lang="en-US" dirty="0">
                <a:solidFill>
                  <a:schemeClr val="bg1"/>
                </a:solidFill>
              </a:rPr>
              <a:t>--David W. Mantik, MD, PhD--</a:t>
            </a:r>
          </a:p>
        </p:txBody>
      </p:sp>
      <p:graphicFrame>
        <p:nvGraphicFramePr>
          <p:cNvPr id="5" name="Content Placeholder 2">
            <a:extLst>
              <a:ext uri="{FF2B5EF4-FFF2-40B4-BE49-F238E27FC236}">
                <a16:creationId xmlns:a16="http://schemas.microsoft.com/office/drawing/2014/main" id="{039D5A3E-08F0-4D3A-9474-23AF7BCBB61E}"/>
              </a:ext>
            </a:extLst>
          </p:cNvPr>
          <p:cNvGraphicFramePr>
            <a:graphicFrameLocks noGrp="1"/>
          </p:cNvGraphicFramePr>
          <p:nvPr>
            <p:ph idx="1"/>
            <p:extLst>
              <p:ext uri="{D42A27DB-BD31-4B8C-83A1-F6EECF244321}">
                <p14:modId xmlns:p14="http://schemas.microsoft.com/office/powerpoint/2010/main" val="759513003"/>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0048705"/>
      </p:ext>
    </p:extLst>
  </p:cSld>
  <p:clrMapOvr>
    <a:overrideClrMapping bg1="dk1" tx1="lt1" bg2="dk2" tx2="lt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6E51-BA48-4A69-86F9-F62537EB7A7B}"/>
              </a:ext>
            </a:extLst>
          </p:cNvPr>
          <p:cNvSpPr>
            <a:spLocks noGrp="1"/>
          </p:cNvSpPr>
          <p:nvPr>
            <p:ph type="title"/>
          </p:nvPr>
        </p:nvSpPr>
        <p:spPr>
          <a:solidFill>
            <a:srgbClr val="FFFF00"/>
          </a:solidFill>
          <a:ln w="38100">
            <a:solidFill>
              <a:schemeClr val="tx1"/>
            </a:solidFill>
          </a:ln>
        </p:spPr>
        <p:txBody>
          <a:bodyPr>
            <a:noAutofit/>
          </a:bodyPr>
          <a:lstStyle/>
          <a:p>
            <a:r>
              <a:rPr lang="en-US" sz="3600" dirty="0"/>
              <a:t>One Magic Bullet—or </a:t>
            </a:r>
            <a:r>
              <a:rPr lang="en-US" sz="3600" u="sng" dirty="0"/>
              <a:t>Two</a:t>
            </a:r>
            <a:r>
              <a:rPr lang="en-US" sz="3600" dirty="0"/>
              <a:t> Bullets at the FBI?</a:t>
            </a:r>
          </a:p>
        </p:txBody>
      </p:sp>
      <p:pic>
        <p:nvPicPr>
          <p:cNvPr id="6" name="Content Placeholder 5">
            <a:extLst>
              <a:ext uri="{FF2B5EF4-FFF2-40B4-BE49-F238E27FC236}">
                <a16:creationId xmlns:a16="http://schemas.microsoft.com/office/drawing/2014/main" id="{6ECB87BA-507B-430C-B4D8-CCE7A4508EF9}"/>
              </a:ext>
            </a:extLst>
          </p:cNvPr>
          <p:cNvPicPr>
            <a:picLocks noGrp="1" noChangeAspect="1"/>
          </p:cNvPicPr>
          <p:nvPr>
            <p:ph sz="half" idx="1"/>
          </p:nvPr>
        </p:nvPicPr>
        <p:blipFill>
          <a:blip r:embed="rId2" cstate="print"/>
          <a:stretch>
            <a:fillRect/>
          </a:stretch>
        </p:blipFill>
        <p:spPr>
          <a:xfrm>
            <a:off x="228600" y="1702651"/>
            <a:ext cx="3892506" cy="4164749"/>
          </a:xfrm>
          <a:ln w="57150">
            <a:solidFill>
              <a:srgbClr val="00B0F0"/>
            </a:solidFill>
          </a:ln>
        </p:spPr>
      </p:pic>
      <p:pic>
        <p:nvPicPr>
          <p:cNvPr id="8" name="Content Placeholder 7">
            <a:extLst>
              <a:ext uri="{FF2B5EF4-FFF2-40B4-BE49-F238E27FC236}">
                <a16:creationId xmlns:a16="http://schemas.microsoft.com/office/drawing/2014/main" id="{BF0E7311-5A9F-4AC4-B9C2-DC0C06084AEB}"/>
              </a:ext>
            </a:extLst>
          </p:cNvPr>
          <p:cNvPicPr>
            <a:picLocks noGrp="1" noChangeAspect="1"/>
          </p:cNvPicPr>
          <p:nvPr>
            <p:ph sz="half" idx="2"/>
          </p:nvPr>
        </p:nvPicPr>
        <p:blipFill>
          <a:blip r:embed="rId3" cstate="print"/>
          <a:stretch>
            <a:fillRect/>
          </a:stretch>
        </p:blipFill>
        <p:spPr>
          <a:xfrm>
            <a:off x="4419600" y="1702651"/>
            <a:ext cx="4492245" cy="4164749"/>
          </a:xfrm>
          <a:ln w="57150">
            <a:solidFill>
              <a:srgbClr val="00B0F0"/>
            </a:solidFill>
          </a:ln>
        </p:spPr>
      </p:pic>
    </p:spTree>
    <p:extLst>
      <p:ext uri="{BB962C8B-B14F-4D97-AF65-F5344CB8AC3E}">
        <p14:creationId xmlns:p14="http://schemas.microsoft.com/office/powerpoint/2010/main" val="30367811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8C7A4-B536-4609-BD48-35D69A183EC3}"/>
              </a:ext>
            </a:extLst>
          </p:cNvPr>
          <p:cNvSpPr>
            <a:spLocks noGrp="1"/>
          </p:cNvSpPr>
          <p:nvPr>
            <p:ph type="ctrTitle"/>
          </p:nvPr>
        </p:nvSpPr>
        <p:spPr>
          <a:xfrm>
            <a:off x="647700" y="257658"/>
            <a:ext cx="7848600" cy="1219201"/>
          </a:xfrm>
          <a:solidFill>
            <a:srgbClr val="FFFF00"/>
          </a:solidFill>
          <a:ln w="38100">
            <a:solidFill>
              <a:schemeClr val="tx1"/>
            </a:solidFill>
          </a:ln>
        </p:spPr>
        <p:txBody>
          <a:bodyPr>
            <a:normAutofit fontScale="90000"/>
          </a:bodyPr>
          <a:lstStyle/>
          <a:p>
            <a:pPr marL="0" marR="0">
              <a:lnSpc>
                <a:spcPct val="107000"/>
              </a:lnSpc>
              <a:spcBef>
                <a:spcPts val="0"/>
              </a:spcBef>
              <a:spcAft>
                <a:spcPts val="800"/>
              </a:spcAft>
            </a:pPr>
            <a:br>
              <a:rPr lang="en-US" sz="1800" b="1" u="sng" dirty="0">
                <a:effectLst/>
                <a:latin typeface="Arial" panose="020B0604020202020204" pitchFamily="34" charset="0"/>
                <a:ea typeface="Calibri" panose="020F0502020204030204" pitchFamily="34" charset="0"/>
                <a:cs typeface="Times New Roman" panose="02020603050405020304" pitchFamily="18" charset="0"/>
              </a:rPr>
            </a:br>
            <a:r>
              <a:rPr lang="en-US" sz="3100" b="1" dirty="0">
                <a:effectLst/>
                <a:ea typeface="Calibri" panose="020F0502020204030204" pitchFamily="34" charset="0"/>
                <a:cs typeface="Times New Roman" panose="02020603050405020304" pitchFamily="18" charset="0"/>
              </a:rPr>
              <a:t>Richard Johnsen (SS) delivers a bullet to USSS Chief Rowley at 7:30 PM</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888A0A90-C1CB-4448-8B28-8635FECE7427}"/>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4C991729-CED3-46F6-AB90-DBBD98A3C238}"/>
              </a:ext>
            </a:extLst>
          </p:cNvPr>
          <p:cNvPicPr>
            <a:picLocks noChangeAspect="1"/>
          </p:cNvPicPr>
          <p:nvPr/>
        </p:nvPicPr>
        <p:blipFill>
          <a:blip r:embed="rId2" cstate="print"/>
          <a:stretch>
            <a:fillRect/>
          </a:stretch>
        </p:blipFill>
        <p:spPr>
          <a:xfrm>
            <a:off x="1033462" y="1778976"/>
            <a:ext cx="7077075" cy="4850476"/>
          </a:xfrm>
          <a:prstGeom prst="rect">
            <a:avLst/>
          </a:prstGeom>
          <a:solidFill>
            <a:schemeClr val="accent3">
              <a:lumMod val="60000"/>
              <a:lumOff val="40000"/>
            </a:schemeClr>
          </a:solidFill>
          <a:ln w="57150">
            <a:solidFill>
              <a:srgbClr val="00B0F0"/>
            </a:solidFill>
          </a:ln>
        </p:spPr>
      </p:pic>
    </p:spTree>
    <p:extLst>
      <p:ext uri="{BB962C8B-B14F-4D97-AF65-F5344CB8AC3E}">
        <p14:creationId xmlns:p14="http://schemas.microsoft.com/office/powerpoint/2010/main" val="35403030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3C4D6-79F1-4EAF-A614-957E347F7C01}"/>
              </a:ext>
            </a:extLst>
          </p:cNvPr>
          <p:cNvSpPr>
            <a:spLocks noGrp="1"/>
          </p:cNvSpPr>
          <p:nvPr>
            <p:ph type="title"/>
          </p:nvPr>
        </p:nvSpPr>
        <p:spPr>
          <a:xfrm>
            <a:off x="457200" y="274637"/>
            <a:ext cx="8305800" cy="1341829"/>
          </a:xfrm>
          <a:ln w="38100">
            <a:solidFill>
              <a:schemeClr val="tx1"/>
            </a:solidFill>
          </a:ln>
        </p:spPr>
        <p:txBody>
          <a:bodyPr>
            <a:normAutofit fontScale="90000"/>
          </a:bodyPr>
          <a:lstStyle/>
          <a:p>
            <a:pPr marL="0" marR="0" indent="457200">
              <a:lnSpc>
                <a:spcPct val="107000"/>
              </a:lnSpc>
              <a:spcBef>
                <a:spcPts val="0"/>
              </a:spcBef>
              <a:spcAft>
                <a:spcPts val="800"/>
              </a:spcAft>
            </a:pPr>
            <a:br>
              <a:rPr lang="en-US" sz="2700" b="1" dirty="0">
                <a:effectLst/>
                <a:latin typeface="Arial" panose="020B0604020202020204" pitchFamily="34" charset="0"/>
                <a:ea typeface="Calibri" panose="020F0502020204030204" pitchFamily="34" charset="0"/>
                <a:cs typeface="Times New Roman" panose="02020603050405020304" pitchFamily="18" charset="0"/>
              </a:rPr>
            </a:br>
            <a:r>
              <a:rPr lang="en-US" sz="2700" b="1" dirty="0">
                <a:effectLst/>
                <a:latin typeface="Arial" panose="020B0604020202020204" pitchFamily="34" charset="0"/>
                <a:ea typeface="Calibri" panose="020F0502020204030204" pitchFamily="34" charset="0"/>
                <a:cs typeface="Times New Roman" panose="02020603050405020304" pitchFamily="18" charset="0"/>
              </a:rPr>
              <a:t>At the White House, Elmer Lee Todd receives a bullet at 8:50 PM from USSS Chief Rowley.</a:t>
            </a:r>
            <a:br>
              <a:rPr lang="en-US" sz="2700" b="1" dirty="0">
                <a:latin typeface="Arial" panose="020B0604020202020204" pitchFamily="34" charset="0"/>
                <a:ea typeface="Calibri" panose="020F0502020204030204" pitchFamily="34" charset="0"/>
                <a:cs typeface="Times New Roman" panose="02020603050405020304" pitchFamily="18" charset="0"/>
              </a:rPr>
            </a:br>
            <a:r>
              <a:rPr lang="en-US" sz="2700" b="1"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He places his initials on the bullet.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4" name="Content Placeholder 3">
            <a:extLst>
              <a:ext uri="{FF2B5EF4-FFF2-40B4-BE49-F238E27FC236}">
                <a16:creationId xmlns:a16="http://schemas.microsoft.com/office/drawing/2014/main" id="{8A373393-CA0B-4101-8295-4CF6CD2B7CCA}"/>
              </a:ext>
            </a:extLst>
          </p:cNvPr>
          <p:cNvPicPr>
            <a:picLocks noGrp="1"/>
          </p:cNvPicPr>
          <p:nvPr>
            <p:ph idx="1"/>
          </p:nvPr>
        </p:nvPicPr>
        <p:blipFill>
          <a:blip r:embed="rId2" cstate="print"/>
          <a:stretch>
            <a:fillRect/>
          </a:stretch>
        </p:blipFill>
        <p:spPr>
          <a:xfrm>
            <a:off x="2438400" y="1752600"/>
            <a:ext cx="4566114" cy="4983162"/>
          </a:xfrm>
          <a:prstGeom prst="rect">
            <a:avLst/>
          </a:prstGeom>
          <a:ln w="57150">
            <a:solidFill>
              <a:srgbClr val="00B0F0"/>
            </a:solidFill>
          </a:ln>
        </p:spPr>
      </p:pic>
      <p:sp>
        <p:nvSpPr>
          <p:cNvPr id="5" name="Left Arrow 4"/>
          <p:cNvSpPr/>
          <p:nvPr/>
        </p:nvSpPr>
        <p:spPr>
          <a:xfrm>
            <a:off x="6096000" y="6172200"/>
            <a:ext cx="609600" cy="762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22317367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4297-8484-4236-97C2-C8EAE825D5ED}"/>
              </a:ext>
            </a:extLst>
          </p:cNvPr>
          <p:cNvSpPr>
            <a:spLocks noGrp="1"/>
          </p:cNvSpPr>
          <p:nvPr>
            <p:ph type="ctrTitle"/>
          </p:nvPr>
        </p:nvSpPr>
        <p:spPr>
          <a:xfrm>
            <a:off x="1524000" y="228600"/>
            <a:ext cx="6248400" cy="914400"/>
          </a:xfrm>
          <a:solidFill>
            <a:srgbClr val="FFFF00"/>
          </a:solidFill>
          <a:ln w="38100">
            <a:solidFill>
              <a:schemeClr val="tx1"/>
            </a:solidFill>
          </a:ln>
        </p:spPr>
        <p:txBody>
          <a:bodyPr>
            <a:normAutofit/>
          </a:bodyPr>
          <a:lstStyle/>
          <a:p>
            <a:r>
              <a:rPr lang="en-US" sz="3600" dirty="0"/>
              <a:t>At the FBI: </a:t>
            </a:r>
            <a:r>
              <a:rPr lang="en-US" sz="3600" u="sng" dirty="0"/>
              <a:t>Who’s</a:t>
            </a:r>
            <a:r>
              <a:rPr lang="en-US" sz="3600" dirty="0"/>
              <a:t> on First?*</a:t>
            </a:r>
          </a:p>
        </p:txBody>
      </p:sp>
      <p:sp>
        <p:nvSpPr>
          <p:cNvPr id="3" name="Subtitle 2">
            <a:extLst>
              <a:ext uri="{FF2B5EF4-FFF2-40B4-BE49-F238E27FC236}">
                <a16:creationId xmlns:a16="http://schemas.microsoft.com/office/drawing/2014/main" id="{1F4BB381-101A-442F-9491-8A0BE6CDA55C}"/>
              </a:ext>
            </a:extLst>
          </p:cNvPr>
          <p:cNvSpPr>
            <a:spLocks noGrp="1"/>
          </p:cNvSpPr>
          <p:nvPr>
            <p:ph type="subTitle" idx="1"/>
          </p:nvPr>
        </p:nvSpPr>
        <p:spPr>
          <a:xfrm>
            <a:off x="1219200" y="1376308"/>
            <a:ext cx="6858000" cy="4643492"/>
          </a:xfrm>
          <a:solidFill>
            <a:schemeClr val="accent3">
              <a:lumMod val="60000"/>
              <a:lumOff val="40000"/>
            </a:schemeClr>
          </a:solidFill>
          <a:ln w="57150">
            <a:solidFill>
              <a:schemeClr val="tx1"/>
            </a:solidFill>
          </a:ln>
        </p:spPr>
        <p:txBody>
          <a:bodyPr>
            <a:noAutofit/>
          </a:bodyPr>
          <a:lstStyle/>
          <a:p>
            <a:pPr marL="457200" indent="-457200">
              <a:buFont typeface="Arial" panose="020B0604020202020204" pitchFamily="34" charset="0"/>
              <a:buChar char="•"/>
            </a:pPr>
            <a:r>
              <a:rPr lang="en-US" sz="2800" b="0" i="0" dirty="0">
                <a:solidFill>
                  <a:srgbClr val="000000"/>
                </a:solidFill>
                <a:effectLst/>
                <a:latin typeface="Arial" panose="020B0604020202020204" pitchFamily="34" charset="0"/>
              </a:rPr>
              <a:t>Frazier says the bullet arrived at 7:30 PM</a:t>
            </a:r>
            <a:r>
              <a:rPr lang="en-US" sz="2800" dirty="0">
                <a:solidFill>
                  <a:srgbClr val="000000"/>
                </a:solidFill>
                <a:latin typeface="Arial" panose="020B0604020202020204" pitchFamily="34" charset="0"/>
              </a:rPr>
              <a:t>.</a:t>
            </a:r>
            <a:r>
              <a:rPr lang="en-US" sz="2800" b="0" i="0" dirty="0">
                <a:solidFill>
                  <a:srgbClr val="000000"/>
                </a:solidFill>
                <a:effectLst/>
                <a:latin typeface="Arial" panose="020B0604020202020204" pitchFamily="34" charset="0"/>
              </a:rPr>
              <a:t> Todd took possession of </a:t>
            </a:r>
            <a:r>
              <a:rPr lang="en-US" sz="2800" dirty="0">
                <a:solidFill>
                  <a:srgbClr val="000000"/>
                </a:solidFill>
                <a:latin typeface="Arial" panose="020B0604020202020204" pitchFamily="34" charset="0"/>
              </a:rPr>
              <a:t>a</a:t>
            </a:r>
            <a:r>
              <a:rPr lang="en-US" sz="2800" b="0" i="0" dirty="0">
                <a:solidFill>
                  <a:srgbClr val="000000"/>
                </a:solidFill>
                <a:effectLst/>
                <a:latin typeface="Arial" panose="020B0604020202020204" pitchFamily="34" charset="0"/>
              </a:rPr>
              <a:t> bullet at the White House at 8:50 PM. </a:t>
            </a:r>
          </a:p>
          <a:p>
            <a:pPr marL="457200" indent="-457200">
              <a:buFont typeface="Arial" panose="020B0604020202020204" pitchFamily="34" charset="0"/>
              <a:buChar char="•"/>
            </a:pPr>
            <a:r>
              <a:rPr lang="en-US" sz="2800" b="0" i="0" dirty="0">
                <a:solidFill>
                  <a:srgbClr val="000000"/>
                </a:solidFill>
                <a:effectLst/>
                <a:latin typeface="Arial" panose="020B0604020202020204" pitchFamily="34" charset="0"/>
              </a:rPr>
              <a:t>How could Frazier receive a bullet in the lab from Todd at 7:30 PM </a:t>
            </a:r>
            <a:r>
              <a:rPr lang="en-US" sz="2800" dirty="0">
                <a:solidFill>
                  <a:srgbClr val="000000"/>
                </a:solidFill>
                <a:latin typeface="Arial" panose="020B0604020202020204" pitchFamily="34" charset="0"/>
              </a:rPr>
              <a:t>if</a:t>
            </a:r>
            <a:r>
              <a:rPr lang="en-US" sz="2800" b="0" i="0" dirty="0">
                <a:solidFill>
                  <a:srgbClr val="000000"/>
                </a:solidFill>
                <a:effectLst/>
                <a:latin typeface="Arial" panose="020B0604020202020204" pitchFamily="34" charset="0"/>
              </a:rPr>
              <a:t> Todd did not have the bullet until 8:50 PM? </a:t>
            </a:r>
          </a:p>
          <a:p>
            <a:pPr marL="457200" indent="-457200">
              <a:buFont typeface="Arial" panose="020B0604020202020204" pitchFamily="34" charset="0"/>
              <a:buChar char="•"/>
            </a:pPr>
            <a:r>
              <a:rPr lang="en-US" sz="2800" b="0" i="0" dirty="0">
                <a:solidFill>
                  <a:srgbClr val="000000"/>
                </a:solidFill>
                <a:effectLst/>
                <a:latin typeface="Arial" panose="020B0604020202020204" pitchFamily="34" charset="0"/>
              </a:rPr>
              <a:t>Frazier acknowledged receiving the Todd Bullet by putting his personal mark (RF) on the 8:50 PM Todd envelope.</a:t>
            </a:r>
            <a:endParaRPr lang="en-US" sz="2800" dirty="0"/>
          </a:p>
        </p:txBody>
      </p:sp>
      <p:sp>
        <p:nvSpPr>
          <p:cNvPr id="4" name="TextBox 3">
            <a:extLst>
              <a:ext uri="{FF2B5EF4-FFF2-40B4-BE49-F238E27FC236}">
                <a16:creationId xmlns:a16="http://schemas.microsoft.com/office/drawing/2014/main" id="{DBC44010-F26B-46E1-8659-98D8AF8CFD5B}"/>
              </a:ext>
            </a:extLst>
          </p:cNvPr>
          <p:cNvSpPr txBox="1"/>
          <p:nvPr/>
        </p:nvSpPr>
        <p:spPr>
          <a:xfrm>
            <a:off x="685800" y="6253108"/>
            <a:ext cx="8229600" cy="400110"/>
          </a:xfrm>
          <a:prstGeom prst="rect">
            <a:avLst/>
          </a:prstGeom>
          <a:solidFill>
            <a:schemeClr val="accent3">
              <a:lumMod val="60000"/>
              <a:lumOff val="40000"/>
            </a:schemeClr>
          </a:solidFill>
          <a:ln>
            <a:solidFill>
              <a:schemeClr val="tx1"/>
            </a:solidFill>
          </a:ln>
        </p:spPr>
        <p:txBody>
          <a:bodyPr wrap="square" rtlCol="0">
            <a:spAutoFit/>
          </a:bodyPr>
          <a:lstStyle/>
          <a:p>
            <a:r>
              <a:rPr lang="en-US" sz="2000" dirty="0"/>
              <a:t>*</a:t>
            </a:r>
            <a:r>
              <a:rPr lang="en-US" sz="2000" dirty="0">
                <a:solidFill>
                  <a:schemeClr val="accent1">
                    <a:lumMod val="75000"/>
                  </a:schemeClr>
                </a:solidFill>
              </a:rPr>
              <a:t>Abbott and Costello: https://www.youtube.com/watch?v=kTcRRaXV-fg</a:t>
            </a:r>
          </a:p>
        </p:txBody>
      </p:sp>
    </p:spTree>
    <p:extLst>
      <p:ext uri="{BB962C8B-B14F-4D97-AF65-F5344CB8AC3E}">
        <p14:creationId xmlns:p14="http://schemas.microsoft.com/office/powerpoint/2010/main" val="13349384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7C44F-D313-4575-A047-A253164C8678}"/>
              </a:ext>
            </a:extLst>
          </p:cNvPr>
          <p:cNvSpPr>
            <a:spLocks noGrp="1"/>
          </p:cNvSpPr>
          <p:nvPr>
            <p:ph type="title"/>
          </p:nvPr>
        </p:nvSpPr>
        <p:spPr>
          <a:xfrm>
            <a:off x="1600200" y="1066800"/>
            <a:ext cx="5334000" cy="1005682"/>
          </a:xfrm>
          <a:ln w="38100">
            <a:solidFill>
              <a:schemeClr val="tx1"/>
            </a:solidFill>
          </a:ln>
        </p:spPr>
        <p:txBody>
          <a:bodyPr>
            <a:normAutofit fontScale="90000"/>
          </a:bodyPr>
          <a:lstStyle/>
          <a:p>
            <a:r>
              <a:rPr lang="en-US" sz="3600" b="1" i="0" dirty="0">
                <a:solidFill>
                  <a:srgbClr val="000000"/>
                </a:solidFill>
                <a:effectLst/>
                <a:latin typeface="Arial" panose="020B0604020202020204" pitchFamily="34" charset="0"/>
              </a:rPr>
              <a:t>“The Mystery of the 7:30 Bullet” by John Hunt</a:t>
            </a:r>
            <a:endParaRPr lang="en-US" sz="3600" dirty="0"/>
          </a:p>
        </p:txBody>
      </p:sp>
      <p:sp>
        <p:nvSpPr>
          <p:cNvPr id="3" name="Content Placeholder 2">
            <a:extLst>
              <a:ext uri="{FF2B5EF4-FFF2-40B4-BE49-F238E27FC236}">
                <a16:creationId xmlns:a16="http://schemas.microsoft.com/office/drawing/2014/main" id="{DC276C2D-5A5C-414C-BA09-07F7774E6E48}"/>
              </a:ext>
            </a:extLst>
          </p:cNvPr>
          <p:cNvSpPr>
            <a:spLocks noGrp="1"/>
          </p:cNvSpPr>
          <p:nvPr>
            <p:ph idx="1"/>
          </p:nvPr>
        </p:nvSpPr>
        <p:spPr>
          <a:xfrm>
            <a:off x="342900" y="2971800"/>
            <a:ext cx="8496300" cy="2286000"/>
          </a:xfrm>
          <a:ln w="57150">
            <a:solidFill>
              <a:schemeClr val="tx1"/>
            </a:solidFill>
          </a:ln>
        </p:spPr>
        <p:txBody>
          <a:bodyPr/>
          <a:lstStyle/>
          <a:p>
            <a:r>
              <a:rPr lang="en-US" b="0" i="0" dirty="0">
                <a:solidFill>
                  <a:srgbClr val="000000"/>
                </a:solidFill>
                <a:effectLst/>
                <a:latin typeface="Arial" panose="020B0604020202020204" pitchFamily="34" charset="0"/>
              </a:rPr>
              <a:t>CE-399 cannot be the same bullet that Todd handled on 11/22/63.</a:t>
            </a:r>
          </a:p>
          <a:p>
            <a:r>
              <a:rPr lang="en-US" dirty="0">
                <a:solidFill>
                  <a:srgbClr val="000000"/>
                </a:solidFill>
                <a:latin typeface="Arial" panose="020B0604020202020204" pitchFamily="34" charset="0"/>
              </a:rPr>
              <a:t>So, a </a:t>
            </a:r>
            <a:r>
              <a:rPr lang="en-US" b="0" i="0" dirty="0">
                <a:solidFill>
                  <a:srgbClr val="000000"/>
                </a:solidFill>
                <a:effectLst/>
                <a:latin typeface="Arial" panose="020B0604020202020204" pitchFamily="34" charset="0"/>
              </a:rPr>
              <a:t>second bullet was delivered to the FBI Lab.</a:t>
            </a:r>
            <a:endParaRPr lang="en-US" dirty="0"/>
          </a:p>
        </p:txBody>
      </p:sp>
    </p:spTree>
    <p:extLst>
      <p:ext uri="{BB962C8B-B14F-4D97-AF65-F5344CB8AC3E}">
        <p14:creationId xmlns:p14="http://schemas.microsoft.com/office/powerpoint/2010/main" val="27130729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3A7F6-2C60-477E-869B-E90D903FBA14}"/>
              </a:ext>
            </a:extLst>
          </p:cNvPr>
          <p:cNvSpPr>
            <a:spLocks noGrp="1"/>
          </p:cNvSpPr>
          <p:nvPr>
            <p:ph type="title"/>
          </p:nvPr>
        </p:nvSpPr>
        <p:spPr>
          <a:xfrm>
            <a:off x="1524000" y="457200"/>
            <a:ext cx="5352496" cy="868362"/>
          </a:xfrm>
          <a:ln w="38100">
            <a:solidFill>
              <a:schemeClr val="tx1"/>
            </a:solidFill>
          </a:ln>
        </p:spPr>
        <p:txBody>
          <a:bodyPr>
            <a:noAutofit/>
          </a:bodyPr>
          <a:lstStyle/>
          <a:p>
            <a:r>
              <a:rPr lang="en-US" sz="3600" b="1" i="0" dirty="0">
                <a:solidFill>
                  <a:srgbClr val="000000"/>
                </a:solidFill>
                <a:effectLst/>
                <a:latin typeface="Arial" panose="020B0604020202020204" pitchFamily="34" charset="0"/>
              </a:rPr>
              <a:t>John Hunt Concludes</a:t>
            </a:r>
            <a:endParaRPr lang="en-US" sz="3600" dirty="0"/>
          </a:p>
        </p:txBody>
      </p:sp>
      <p:sp>
        <p:nvSpPr>
          <p:cNvPr id="3" name="Content Placeholder 2">
            <a:extLst>
              <a:ext uri="{FF2B5EF4-FFF2-40B4-BE49-F238E27FC236}">
                <a16:creationId xmlns:a16="http://schemas.microsoft.com/office/drawing/2014/main" id="{B35BA251-9E6C-4BB6-AEDD-F8A774E2A1BF}"/>
              </a:ext>
            </a:extLst>
          </p:cNvPr>
          <p:cNvSpPr>
            <a:spLocks noGrp="1"/>
          </p:cNvSpPr>
          <p:nvPr>
            <p:ph idx="1"/>
          </p:nvPr>
        </p:nvSpPr>
        <p:spPr>
          <a:ln w="57150">
            <a:solidFill>
              <a:schemeClr val="tx1"/>
            </a:solidFill>
          </a:ln>
        </p:spPr>
        <p:txBody>
          <a:bodyPr>
            <a:normAutofit fontScale="85000" lnSpcReduction="10000"/>
          </a:bodyPr>
          <a:lstStyle/>
          <a:p>
            <a:endParaRPr lang="en-US" b="1" dirty="0"/>
          </a:p>
          <a:p>
            <a:r>
              <a:rPr lang="en-US" b="1" dirty="0"/>
              <a:t>Hunt: “The </a:t>
            </a:r>
            <a:r>
              <a:rPr lang="en-US" b="1" i="0" dirty="0">
                <a:solidFill>
                  <a:srgbClr val="000000"/>
                </a:solidFill>
                <a:effectLst/>
                <a:latin typeface="Arial" panose="020B0604020202020204" pitchFamily="34" charset="0"/>
              </a:rPr>
              <a:t>historic CE-399 bullet introduced into evidence before the Warren Commission is not the same bullet SA Todd handled on the day of the assassination.”</a:t>
            </a:r>
          </a:p>
          <a:p>
            <a:r>
              <a:rPr lang="en-US" b="1" dirty="0"/>
              <a:t>Hunt: “</a:t>
            </a:r>
            <a:r>
              <a:rPr lang="en-US" b="1" i="0" dirty="0">
                <a:solidFill>
                  <a:srgbClr val="000000"/>
                </a:solidFill>
                <a:effectLst/>
                <a:latin typeface="Arial" panose="020B0604020202020204" pitchFamily="34" charset="0"/>
              </a:rPr>
              <a:t>Unfortunately, whatever bullet Todd actually handled that day has apparently been lost to history.”</a:t>
            </a:r>
          </a:p>
          <a:p>
            <a:pPr marL="0" indent="0">
              <a:buNone/>
            </a:pPr>
            <a:endParaRPr lang="en-US" b="1" dirty="0"/>
          </a:p>
          <a:p>
            <a:pPr marL="0" indent="0">
              <a:buNone/>
            </a:pPr>
            <a:r>
              <a:rPr lang="en-US" b="1" dirty="0">
                <a:solidFill>
                  <a:srgbClr val="0070C0"/>
                </a:solidFill>
              </a:rPr>
              <a:t>    http://www.jfklancer.com/hunt/mystery.html</a:t>
            </a:r>
          </a:p>
        </p:txBody>
      </p:sp>
    </p:spTree>
    <p:extLst>
      <p:ext uri="{BB962C8B-B14F-4D97-AF65-F5344CB8AC3E}">
        <p14:creationId xmlns:p14="http://schemas.microsoft.com/office/powerpoint/2010/main" val="11987394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710F0-0C55-4D6E-A2CA-67870D43F3AA}"/>
              </a:ext>
            </a:extLst>
          </p:cNvPr>
          <p:cNvSpPr>
            <a:spLocks noGrp="1"/>
          </p:cNvSpPr>
          <p:nvPr>
            <p:ph type="ctrTitle"/>
          </p:nvPr>
        </p:nvSpPr>
        <p:spPr>
          <a:xfrm>
            <a:off x="609599" y="228600"/>
            <a:ext cx="7924801" cy="1600199"/>
          </a:xfrm>
          <a:solidFill>
            <a:srgbClr val="FFFF00"/>
          </a:solidFill>
          <a:ln w="57150">
            <a:solidFill>
              <a:srgbClr val="FF0000"/>
            </a:solidFill>
          </a:ln>
        </p:spPr>
        <p:txBody>
          <a:bodyPr>
            <a:normAutofit fontScale="90000"/>
          </a:bodyPr>
          <a:lstStyle/>
          <a:p>
            <a:pPr marL="0" marR="0">
              <a:lnSpc>
                <a:spcPct val="107000"/>
              </a:lnSpc>
              <a:spcBef>
                <a:spcPts val="0"/>
              </a:spcBef>
              <a:spcAft>
                <a:spcPts val="800"/>
              </a:spcAft>
            </a:pPr>
            <a:br>
              <a:rPr lang="en-US" sz="1800" b="1" u="sng" dirty="0">
                <a:effectLst/>
                <a:latin typeface="Arial" panose="020B0604020202020204" pitchFamily="34" charset="0"/>
                <a:ea typeface="Calibri" panose="020F0502020204030204" pitchFamily="34" charset="0"/>
                <a:cs typeface="Times New Roman" panose="02020603050405020304" pitchFamily="18" charset="0"/>
              </a:rPr>
            </a:br>
            <a:br>
              <a:rPr lang="en-US" sz="1800" b="1" u="sng" dirty="0">
                <a:effectLst/>
                <a:latin typeface="Arial" panose="020B0604020202020204" pitchFamily="34" charset="0"/>
                <a:ea typeface="Calibri" panose="020F0502020204030204" pitchFamily="34" charset="0"/>
                <a:cs typeface="Times New Roman" panose="02020603050405020304" pitchFamily="18" charset="0"/>
              </a:rPr>
            </a:br>
            <a:r>
              <a:rPr lang="en-US" sz="2000" b="1" dirty="0">
                <a:effectLst/>
                <a:ea typeface="Calibri" panose="020F0502020204030204" pitchFamily="34" charset="0"/>
                <a:cs typeface="Times New Roman" panose="02020603050405020304" pitchFamily="18" charset="0"/>
              </a:rPr>
              <a:t>Elmer Lee Todd’s initials are </a:t>
            </a:r>
            <a:r>
              <a:rPr lang="en-US" sz="2000" b="1" u="sng" dirty="0">
                <a:effectLst/>
                <a:ea typeface="Calibri" panose="020F0502020204030204" pitchFamily="34" charset="0"/>
                <a:cs typeface="Times New Roman" panose="02020603050405020304" pitchFamily="18" charset="0"/>
              </a:rPr>
              <a:t>not </a:t>
            </a:r>
            <a:r>
              <a:rPr lang="en-US" sz="2000" b="1" dirty="0">
                <a:effectLst/>
                <a:ea typeface="Calibri" panose="020F0502020204030204" pitchFamily="34" charset="0"/>
                <a:cs typeface="Times New Roman" panose="02020603050405020304" pitchFamily="18" charset="0"/>
              </a:rPr>
              <a:t>on the Magic Bullet.</a:t>
            </a:r>
            <a:br>
              <a:rPr lang="en-US" sz="2000" b="1" dirty="0">
                <a:effectLst/>
                <a:ea typeface="Calibri" panose="020F0502020204030204" pitchFamily="34" charset="0"/>
                <a:cs typeface="Times New Roman" panose="02020603050405020304" pitchFamily="18" charset="0"/>
              </a:rPr>
            </a:br>
            <a:r>
              <a:rPr lang="en-US" sz="2000" b="1" dirty="0">
                <a:effectLst/>
                <a:ea typeface="Calibri" panose="020F0502020204030204" pitchFamily="34" charset="0"/>
                <a:cs typeface="Times New Roman" panose="02020603050405020304" pitchFamily="18" charset="0"/>
              </a:rPr>
              <a:t>This NARA photograph was labeled by John Hunt.</a:t>
            </a:r>
            <a:br>
              <a:rPr lang="en-US" sz="2000" b="1" dirty="0">
                <a:effectLst/>
                <a:ea typeface="Calibri" panose="020F0502020204030204" pitchFamily="34" charset="0"/>
                <a:cs typeface="Times New Roman" panose="02020603050405020304" pitchFamily="18" charset="0"/>
              </a:rPr>
            </a:br>
            <a:r>
              <a:rPr lang="en-US" sz="2000" b="1" dirty="0">
                <a:ea typeface="Calibri" panose="020F0502020204030204" pitchFamily="34" charset="0"/>
                <a:cs typeface="Times New Roman" panose="02020603050405020304" pitchFamily="18" charset="0"/>
              </a:rPr>
              <a:t>At NARA in</a:t>
            </a:r>
            <a:r>
              <a:rPr lang="en-US" sz="2000" b="1" dirty="0">
                <a:effectLst/>
                <a:ea typeface="Calibri" panose="020F0502020204030204" pitchFamily="34" charset="0"/>
                <a:cs typeface="Times New Roman" panose="02020603050405020304" pitchFamily="18" charset="0"/>
              </a:rPr>
              <a:t> June 1994, while viewing the </a:t>
            </a:r>
            <a:r>
              <a:rPr lang="en-US" sz="2000" b="1" u="sng" dirty="0">
                <a:solidFill>
                  <a:srgbClr val="FF0000"/>
                </a:solidFill>
                <a:effectLst/>
                <a:ea typeface="Calibri" panose="020F0502020204030204" pitchFamily="34" charset="0"/>
                <a:cs typeface="Times New Roman" panose="02020603050405020304" pitchFamily="18" charset="0"/>
              </a:rPr>
              <a:t>actual bullet</a:t>
            </a:r>
            <a:r>
              <a:rPr lang="en-US" sz="2000" b="1" dirty="0">
                <a:effectLst/>
                <a:ea typeface="Calibri" panose="020F0502020204030204" pitchFamily="34" charset="0"/>
                <a:cs typeface="Times New Roman" panose="02020603050405020304" pitchFamily="18" charset="0"/>
              </a:rPr>
              <a:t>, David Mantik and astronomer Steve Majewski confirmed that Todd’s initials were missing.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3041A42E-E3CB-4A59-BA70-0865990F8773}"/>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C29A0C87-646B-4888-AAD5-00E252120D94}"/>
              </a:ext>
            </a:extLst>
          </p:cNvPr>
          <p:cNvPicPr>
            <a:picLocks noChangeAspect="1"/>
          </p:cNvPicPr>
          <p:nvPr/>
        </p:nvPicPr>
        <p:blipFill>
          <a:blip r:embed="rId2" cstate="print"/>
          <a:stretch>
            <a:fillRect/>
          </a:stretch>
        </p:blipFill>
        <p:spPr>
          <a:xfrm>
            <a:off x="772623" y="2133600"/>
            <a:ext cx="7598753" cy="4495800"/>
          </a:xfrm>
          <a:prstGeom prst="rect">
            <a:avLst/>
          </a:prstGeom>
          <a:ln w="57150">
            <a:solidFill>
              <a:srgbClr val="00B0F0"/>
            </a:solidFill>
          </a:ln>
        </p:spPr>
      </p:pic>
    </p:spTree>
    <p:extLst>
      <p:ext uri="{BB962C8B-B14F-4D97-AF65-F5344CB8AC3E}">
        <p14:creationId xmlns:p14="http://schemas.microsoft.com/office/powerpoint/2010/main" val="18465257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8520E-EB8A-4CB0-AFB6-9FA7BFC2E614}"/>
              </a:ext>
            </a:extLst>
          </p:cNvPr>
          <p:cNvSpPr>
            <a:spLocks noGrp="1"/>
          </p:cNvSpPr>
          <p:nvPr>
            <p:ph type="title"/>
          </p:nvPr>
        </p:nvSpPr>
        <p:spPr>
          <a:xfrm>
            <a:off x="457200" y="381000"/>
            <a:ext cx="8229600" cy="1371600"/>
          </a:xfrm>
          <a:ln w="38100">
            <a:solidFill>
              <a:schemeClr val="tx1"/>
            </a:solidFill>
          </a:ln>
        </p:spPr>
        <p:txBody>
          <a:bodyPr>
            <a:normAutofit/>
          </a:bodyPr>
          <a:lstStyle/>
          <a:p>
            <a:r>
              <a:rPr lang="en-US" sz="3600" dirty="0"/>
              <a:t>This incision was not seen in Dallas—</a:t>
            </a:r>
            <a:br>
              <a:rPr lang="en-US" sz="3600" dirty="0"/>
            </a:br>
            <a:r>
              <a:rPr lang="en-US" sz="3600" dirty="0"/>
              <a:t>so, who did this?</a:t>
            </a:r>
          </a:p>
        </p:txBody>
      </p:sp>
      <p:pic>
        <p:nvPicPr>
          <p:cNvPr id="11" name="Content Placeholder 10">
            <a:extLst>
              <a:ext uri="{FF2B5EF4-FFF2-40B4-BE49-F238E27FC236}">
                <a16:creationId xmlns:a16="http://schemas.microsoft.com/office/drawing/2014/main" id="{BF53CFD8-9097-4482-BC28-AABDF00301FF}"/>
              </a:ext>
            </a:extLst>
          </p:cNvPr>
          <p:cNvPicPr>
            <a:picLocks noGrp="1" noChangeAspect="1"/>
          </p:cNvPicPr>
          <p:nvPr>
            <p:ph idx="1"/>
          </p:nvPr>
        </p:nvPicPr>
        <p:blipFill>
          <a:blip r:embed="rId3" cstate="print"/>
          <a:stretch>
            <a:fillRect/>
          </a:stretch>
        </p:blipFill>
        <p:spPr>
          <a:xfrm>
            <a:off x="1882012" y="2057400"/>
            <a:ext cx="5379975" cy="4142581"/>
          </a:xfrm>
          <a:ln w="57150">
            <a:solidFill>
              <a:srgbClr val="00B0F0"/>
            </a:solidFill>
          </a:ln>
        </p:spPr>
      </p:pic>
      <p:sp>
        <p:nvSpPr>
          <p:cNvPr id="4" name="5-Point Star 3"/>
          <p:cNvSpPr/>
          <p:nvPr/>
        </p:nvSpPr>
        <p:spPr>
          <a:xfrm>
            <a:off x="8305800" y="6096000"/>
            <a:ext cx="228600" cy="3048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10128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325562"/>
          </a:xfrm>
          <a:ln w="38100">
            <a:solidFill>
              <a:schemeClr val="tx1"/>
            </a:solidFill>
          </a:ln>
        </p:spPr>
        <p:txBody>
          <a:bodyPr>
            <a:normAutofit fontScale="90000"/>
          </a:bodyPr>
          <a:lstStyle/>
          <a:p>
            <a:r>
              <a:rPr lang="en-US" dirty="0"/>
              <a:t>Boswell to the ARRB: </a:t>
            </a:r>
            <a:br>
              <a:rPr lang="en-US" dirty="0"/>
            </a:br>
            <a:r>
              <a:rPr lang="en-US" dirty="0"/>
              <a:t>“An incised </a:t>
            </a:r>
            <a:r>
              <a:rPr lang="en-US" u="sng" dirty="0"/>
              <a:t>wound</a:t>
            </a:r>
            <a:r>
              <a:rPr lang="en-US" dirty="0"/>
              <a:t>”</a:t>
            </a:r>
          </a:p>
        </p:txBody>
      </p:sp>
      <p:sp>
        <p:nvSpPr>
          <p:cNvPr id="3" name="Content Placeholder 2"/>
          <p:cNvSpPr>
            <a:spLocks noGrp="1"/>
          </p:cNvSpPr>
          <p:nvPr>
            <p:ph idx="1"/>
          </p:nvPr>
        </p:nvSpPr>
        <p:spPr>
          <a:xfrm>
            <a:off x="457200" y="1905000"/>
            <a:ext cx="8305800" cy="4678362"/>
          </a:xfrm>
          <a:ln w="57150">
            <a:solidFill>
              <a:srgbClr val="FF0000"/>
            </a:solidFill>
          </a:ln>
        </p:spPr>
        <p:txBody>
          <a:bodyPr>
            <a:normAutofit/>
          </a:bodyPr>
          <a:lstStyle/>
          <a:p>
            <a:pPr marL="0" indent="0">
              <a:buNone/>
            </a:pPr>
            <a:endParaRPr lang="en-US" dirty="0"/>
          </a:p>
          <a:p>
            <a:r>
              <a:rPr lang="en-US" dirty="0"/>
              <a:t>“…there was an incised wound up there that extended into the right eye socket and then back across his temporal and frontal bone.”</a:t>
            </a:r>
          </a:p>
          <a:p>
            <a:pPr marL="0" indent="0">
              <a:buNone/>
            </a:pPr>
            <a:endParaRPr lang="en-US" dirty="0"/>
          </a:p>
          <a:p>
            <a:pPr marL="0" indent="0">
              <a:buNone/>
            </a:pPr>
            <a:r>
              <a:rPr lang="en-US" sz="2000" dirty="0"/>
              <a:t> </a:t>
            </a:r>
            <a:r>
              <a:rPr lang="en-US" sz="2000" dirty="0">
                <a:latin typeface="Arial" panose="020B0604020202020204" pitchFamily="34" charset="0"/>
                <a:cs typeface="Arial" panose="020B0604020202020204" pitchFamily="34" charset="0"/>
              </a:rPr>
              <a:t>--</a:t>
            </a:r>
            <a:r>
              <a:rPr lang="en-US" sz="2000" dirty="0">
                <a:solidFill>
                  <a:srgbClr val="0070C0"/>
                </a:solidFill>
                <a:latin typeface="Arial" panose="020B0604020202020204" pitchFamily="34" charset="0"/>
                <a:cs typeface="Arial" panose="020B0604020202020204" pitchFamily="34" charset="0"/>
              </a:rPr>
              <a:t>http://jfkassassination.net/russ/testimony/boswella.htm</a:t>
            </a:r>
            <a:r>
              <a:rPr lang="en-US" sz="2000" dirty="0">
                <a:latin typeface="Arial" panose="020B0604020202020204" pitchFamily="34" charset="0"/>
                <a:cs typeface="Arial" panose="020B0604020202020204" pitchFamily="34" charset="0"/>
              </a:rPr>
              <a:t>, p. 65</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800" dirty="0">
                <a:solidFill>
                  <a:srgbClr val="FF0000"/>
                </a:solidFill>
                <a:latin typeface="Arial" panose="020B0604020202020204" pitchFamily="34" charset="0"/>
                <a:cs typeface="Arial" panose="020B0604020202020204" pitchFamily="34" charset="0"/>
              </a:rPr>
              <a:t>  Scalpels cause incisions; </a:t>
            </a:r>
            <a:r>
              <a:rPr lang="en-US" sz="2800" u="sng" dirty="0">
                <a:solidFill>
                  <a:srgbClr val="FF0000"/>
                </a:solidFill>
                <a:latin typeface="Arial" panose="020B0604020202020204" pitchFamily="34" charset="0"/>
                <a:cs typeface="Arial" panose="020B0604020202020204" pitchFamily="34" charset="0"/>
              </a:rPr>
              <a:t>bullets</a:t>
            </a:r>
            <a:r>
              <a:rPr lang="en-US" sz="2800" dirty="0">
                <a:solidFill>
                  <a:srgbClr val="FF0000"/>
                </a:solidFill>
                <a:latin typeface="Arial" panose="020B0604020202020204" pitchFamily="34" charset="0"/>
                <a:cs typeface="Arial" panose="020B0604020202020204" pitchFamily="34" charset="0"/>
              </a:rPr>
              <a:t> cause wounds.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F03AE69-368E-4E98-AB87-ED23441C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9882614-11C4-4368-9534-6EBAC3488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110268" y="-2598963"/>
            <a:ext cx="7223503" cy="12071427"/>
          </a:xfrm>
          <a:prstGeom prst="rect">
            <a:avLst/>
          </a:prstGeom>
        </p:spPr>
      </p:pic>
      <p:sp>
        <p:nvSpPr>
          <p:cNvPr id="2" name="Title 1">
            <a:extLst>
              <a:ext uri="{FF2B5EF4-FFF2-40B4-BE49-F238E27FC236}">
                <a16:creationId xmlns:a16="http://schemas.microsoft.com/office/drawing/2014/main" id="{DAFE5734-3623-499F-B0DC-D435612B63B5}"/>
              </a:ext>
            </a:extLst>
          </p:cNvPr>
          <p:cNvSpPr>
            <a:spLocks noGrp="1"/>
          </p:cNvSpPr>
          <p:nvPr>
            <p:ph type="title"/>
          </p:nvPr>
        </p:nvSpPr>
        <p:spPr>
          <a:xfrm>
            <a:off x="429058" y="412514"/>
            <a:ext cx="3041037" cy="2097020"/>
          </a:xfrm>
          <a:solidFill>
            <a:srgbClr val="FFFF00"/>
          </a:solidFill>
          <a:ln w="38100">
            <a:solidFill>
              <a:schemeClr val="tx1"/>
            </a:solidFill>
          </a:ln>
        </p:spPr>
        <p:txBody>
          <a:bodyPr vert="horz" lIns="91440" tIns="45720" rIns="91440" bIns="45720" rtlCol="0" anchor="ctr">
            <a:normAutofit/>
          </a:bodyPr>
          <a:lstStyle/>
          <a:p>
            <a:pPr>
              <a:lnSpc>
                <a:spcPct val="90000"/>
              </a:lnSpc>
            </a:pPr>
            <a:r>
              <a:rPr lang="en-US" sz="4400" dirty="0"/>
              <a:t>The Two Limousine Fragments</a:t>
            </a:r>
          </a:p>
        </p:txBody>
      </p:sp>
      <p:sp>
        <p:nvSpPr>
          <p:cNvPr id="15" name="Rectangle 14">
            <a:extLst>
              <a:ext uri="{FF2B5EF4-FFF2-40B4-BE49-F238E27FC236}">
                <a16:creationId xmlns:a16="http://schemas.microsoft.com/office/drawing/2014/main" id="{2010FDC2-8038-452C-BBFC-E9F3A8B13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5797"/>
            <a:ext cx="89154"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4" descr="Graphical user interface&#10;&#10;Description automatically generated">
            <a:extLst>
              <a:ext uri="{FF2B5EF4-FFF2-40B4-BE49-F238E27FC236}">
                <a16:creationId xmlns:a16="http://schemas.microsoft.com/office/drawing/2014/main" id="{3DA45CDB-F0AD-470E-A687-DA8B2DF01480}"/>
              </a:ext>
            </a:extLst>
          </p:cNvPr>
          <p:cNvPicPr>
            <a:picLocks noGrp="1" noChangeAspect="1"/>
          </p:cNvPicPr>
          <p:nvPr>
            <p:ph idx="1"/>
          </p:nvPr>
        </p:nvPicPr>
        <p:blipFill rotWithShape="1">
          <a:blip r:embed="rId4" cstate="print"/>
          <a:srcRect r="7502" b="2"/>
          <a:stretch/>
        </p:blipFill>
        <p:spPr>
          <a:xfrm>
            <a:off x="228600" y="3129063"/>
            <a:ext cx="8750027" cy="3500019"/>
          </a:xfrm>
          <a:prstGeom prst="rect">
            <a:avLst/>
          </a:prstGeom>
          <a:ln w="76200">
            <a:solidFill>
              <a:srgbClr val="00B0F0"/>
            </a:solidFill>
          </a:ln>
        </p:spPr>
      </p:pic>
      <p:sp>
        <p:nvSpPr>
          <p:cNvPr id="4" name="Text Placeholder 3">
            <a:extLst>
              <a:ext uri="{FF2B5EF4-FFF2-40B4-BE49-F238E27FC236}">
                <a16:creationId xmlns:a16="http://schemas.microsoft.com/office/drawing/2014/main" id="{0A2B1BEB-97E8-4F6B-8A13-CEC013361EED}"/>
              </a:ext>
            </a:extLst>
          </p:cNvPr>
          <p:cNvSpPr>
            <a:spLocks noGrp="1"/>
          </p:cNvSpPr>
          <p:nvPr>
            <p:ph type="body" sz="half" idx="2"/>
          </p:nvPr>
        </p:nvSpPr>
        <p:spPr>
          <a:xfrm>
            <a:off x="3810000" y="187821"/>
            <a:ext cx="5056333" cy="2823944"/>
          </a:xfrm>
          <a:solidFill>
            <a:schemeClr val="accent3">
              <a:lumMod val="60000"/>
              <a:lumOff val="40000"/>
            </a:schemeClr>
          </a:solidFill>
          <a:ln w="38100">
            <a:solidFill>
              <a:schemeClr val="tx1"/>
            </a:solidFill>
          </a:ln>
        </p:spPr>
        <p:txBody>
          <a:bodyPr vert="horz" lIns="91440" tIns="45720" rIns="91440" bIns="45720" rtlCol="0" anchor="ctr">
            <a:normAutofit fontScale="92500" lnSpcReduction="10000"/>
          </a:bodyPr>
          <a:lstStyle/>
          <a:p>
            <a:pPr indent="-228600">
              <a:lnSpc>
                <a:spcPct val="90000"/>
              </a:lnSpc>
              <a:buFont typeface="Arial" panose="020B0604020202020204" pitchFamily="34" charset="0"/>
              <a:buChar char="•"/>
            </a:pPr>
            <a:endParaRPr lang="en-US" sz="2000" dirty="0"/>
          </a:p>
          <a:p>
            <a:pPr indent="-228600">
              <a:lnSpc>
                <a:spcPct val="90000"/>
              </a:lnSpc>
              <a:buFont typeface="Arial" panose="020B0604020202020204" pitchFamily="34" charset="0"/>
              <a:buChar char="•"/>
            </a:pPr>
            <a:r>
              <a:rPr lang="en-US" sz="2000" dirty="0"/>
              <a:t>These are the supposed nose (CE Exhibit 567) and tail (CE Exhibit 569) of the WC’s (sole) head bullet. At any rate, such were the conclusions of Robert Frazier, the WC ballistics expert. The reader can decide exactly where to insert the 6.5 mm object </a:t>
            </a:r>
            <a:r>
              <a:rPr lang="en-US" sz="2000" u="sng" dirty="0"/>
              <a:t>between</a:t>
            </a:r>
            <a:r>
              <a:rPr lang="en-US" sz="2000" dirty="0"/>
              <a:t> these two metal fragments—which is what the WC claimed. The WC wisely refrained from this wacky exercise (WC Volume XVII).</a:t>
            </a:r>
          </a:p>
          <a:p>
            <a:pPr indent="-228600">
              <a:lnSpc>
                <a:spcPct val="90000"/>
              </a:lnSpc>
              <a:buFont typeface="Arial" panose="020B0604020202020204" pitchFamily="34" charset="0"/>
              <a:buChar char="•"/>
            </a:pPr>
            <a:endParaRPr lang="en-US" sz="1600" dirty="0"/>
          </a:p>
        </p:txBody>
      </p:sp>
      <p:sp>
        <p:nvSpPr>
          <p:cNvPr id="17" name="Rectangle 16">
            <a:extLst>
              <a:ext uri="{FF2B5EF4-FFF2-40B4-BE49-F238E27FC236}">
                <a16:creationId xmlns:a16="http://schemas.microsoft.com/office/drawing/2014/main" id="{7D65985B-D548-44B4-9714-27AEC913D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4846" y="6172201"/>
            <a:ext cx="89154"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56907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9071</TotalTime>
  <Words>7465</Words>
  <Application>Microsoft Office PowerPoint</Application>
  <PresentationFormat>On-screen Show (4:3)</PresentationFormat>
  <Paragraphs>498</Paragraphs>
  <Slides>140</Slides>
  <Notes>21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140</vt:i4>
      </vt:variant>
    </vt:vector>
  </HeadingPairs>
  <TitlesOfParts>
    <vt:vector size="150" baseType="lpstr">
      <vt:lpstr>Amazon Ember</vt:lpstr>
      <vt:lpstr>Arial</vt:lpstr>
      <vt:lpstr>Arial Unicode MS</vt:lpstr>
      <vt:lpstr>Calibri</vt:lpstr>
      <vt:lpstr>Georgia</vt:lpstr>
      <vt:lpstr>Helvetica</vt:lpstr>
      <vt:lpstr>Roboto</vt:lpstr>
      <vt:lpstr>Segoe UI Semibold</vt:lpstr>
      <vt:lpstr>Times New Roman</vt:lpstr>
      <vt:lpstr>Office Theme</vt:lpstr>
      <vt:lpstr>Doug Horne’s final question</vt:lpstr>
      <vt:lpstr>PowerPoint Presentation</vt:lpstr>
      <vt:lpstr>James J. Humes, MD</vt:lpstr>
      <vt:lpstr>PowerPoint Presentation</vt:lpstr>
      <vt:lpstr>PowerPoint Presentation</vt:lpstr>
      <vt:lpstr>The Puzzling Autopsy Photo</vt:lpstr>
      <vt:lpstr>Were all the doctors wrong?</vt:lpstr>
      <vt:lpstr>Government Secrets</vt:lpstr>
      <vt:lpstr>JFK: The Medical Quest --David W. Mantik, MD, PhD--</vt:lpstr>
      <vt:lpstr>PowerPoint Presentation</vt:lpstr>
      <vt:lpstr>James Humes occupies center stage (1963)</vt:lpstr>
      <vt:lpstr>JAMA (1992): JFK's death--the plain truth from the MDs who did the autopsy (by Dennis Breo)</vt:lpstr>
      <vt:lpstr>Albert Einstein </vt:lpstr>
      <vt:lpstr>IMAGINE: https://www.youtube.com/watch?v=iUuZZsqcBpw </vt:lpstr>
      <vt:lpstr>Imagine…</vt:lpstr>
      <vt:lpstr>I see a large hole in the right occiput*</vt:lpstr>
      <vt:lpstr>MANTIK: Robert Groden’s…</vt:lpstr>
      <vt:lpstr>Humes: I saw the back of the head, but—I did not see the red spot, and I did not wash the hair. The large hole extended into the occiput (as I stated).</vt:lpstr>
      <vt:lpstr>Mantik: A Common Myth</vt:lpstr>
      <vt:lpstr>Humes: In the posterior skull I originally identify a portion of a bullet entry hole, several centimeters (2.5) to the right and “slightly” above the external occipital protuberance (EOP).</vt:lpstr>
      <vt:lpstr>Humes: I invented a new definition!</vt:lpstr>
      <vt:lpstr>Humes: I see the AP Skull X-ray</vt:lpstr>
      <vt:lpstr>Humes: I see the throat wound</vt:lpstr>
      <vt:lpstr>Near the throat, I (Humes) note tissue damage…</vt:lpstr>
      <vt:lpstr>MANTIK: 1977, Boswell had an epiphany for the HSCA.  He raised the back wound (from the 7x4 mm site) into the neck, as shown here by the red arrow. Gerald R. Ford concurred with this. Even though he was not at the autopsy, Ford nevertheless claimed to know this.</vt:lpstr>
      <vt:lpstr>These are identical wounds?  (circled in blue)</vt:lpstr>
      <vt:lpstr>The Back Wound at the Autopsy</vt:lpstr>
      <vt:lpstr>MANTIK: Rydberg later expressed regret for his misleading  JFK diagrams.  But the Archives refused his request to view the  JFK evidence.  So, he published his own book. </vt:lpstr>
      <vt:lpstr> thoghwe had no CT scans, I should have known bter.</vt:lpstr>
      <vt:lpstr>The Autopsy Facesheet</vt:lpstr>
      <vt:lpstr>Weeks later, I  (Humes) write the supplementary brain exam…</vt:lpstr>
      <vt:lpstr>Humes: I describe a “4.5 cm deep” laceration (yellow)</vt:lpstr>
      <vt:lpstr>The Cerebellum</vt:lpstr>
      <vt:lpstr>PowerPoint Presentation</vt:lpstr>
      <vt:lpstr>Robert Karnei, MD*</vt:lpstr>
      <vt:lpstr>Dr. Charles Crenshaw at Parkland</vt:lpstr>
      <vt:lpstr>MANTIK: Artist’s rendering of a photograph seen by Quentin Schwinn in Rochester, NY (the home of Eastman Kodak). Rochester was also home to Hawkeye-Works—where the Z-film may have been modified.</vt:lpstr>
      <vt:lpstr>Denise Hazelwood Composite</vt:lpstr>
      <vt:lpstr>Now I (Humes) hope for the best</vt:lpstr>
      <vt:lpstr>The HSCA interviewed me in 1977</vt:lpstr>
      <vt:lpstr>PowerPoint Presentation</vt:lpstr>
      <vt:lpstr>Humes: Before the HSCA: Gary Cornwell asked me some tough questions—and he took all the credit for my 4-inch move</vt:lpstr>
      <vt:lpstr>Humes: My final statement to the HSCA</vt:lpstr>
      <vt:lpstr>Video of Humes with the HSCA*</vt:lpstr>
      <vt:lpstr>Humes: I was blindsided</vt:lpstr>
      <vt:lpstr>MANTIK: In 1992, Humes recanted his HSCA testimony—and JAMA ignored his backsliding!</vt:lpstr>
      <vt:lpstr>Mantik: My excuses for Humes</vt:lpstr>
      <vt:lpstr>Mantik: Humes was a respected professional</vt:lpstr>
      <vt:lpstr>The Radiologist, John Ebersole: Like me, he was a radiation oncologist</vt:lpstr>
      <vt:lpstr>Later Government Experts:  How they misled us</vt:lpstr>
      <vt:lpstr>Later Government Radiologists:  What they missed (or deliberately ignored)*</vt:lpstr>
      <vt:lpstr>Later Government Radiologists:  They missed all 3 clues to X-ray alteration</vt:lpstr>
      <vt:lpstr> Russell Morgan, the Sole Radiologist for the Clark Panel Confesses </vt:lpstr>
      <vt:lpstr>Russell Morgan has his own Ground Hog day</vt:lpstr>
      <vt:lpstr>Russell Morgan: A last ditch effort to CYA</vt:lpstr>
      <vt:lpstr>A Forensic Radiologist: The “Ultimate” Expert</vt:lpstr>
      <vt:lpstr>Persistent and Preposterous Paradoxes (not quite the Perpetual Peter Principle—but close)</vt:lpstr>
      <vt:lpstr>Choose one: The X-rays—or the photos?</vt:lpstr>
      <vt:lpstr>More about the “Official” Brain</vt:lpstr>
      <vt:lpstr>Missing Body Parts</vt:lpstr>
      <vt:lpstr>Immaculate, freshly washed hair (!) vs. bloody shirt</vt:lpstr>
      <vt:lpstr>Two authentic fragments: The left one is 6.5 mm—but what is the right (JFK) one?</vt:lpstr>
      <vt:lpstr>PowerPoint Presentation</vt:lpstr>
      <vt:lpstr> Optical Density: A Profound Difference Between Real and Fake Objects (10 data points/mm) </vt:lpstr>
      <vt:lpstr>Greg Henkelmann, MD: physics major and radiation oncologist  (for 30+ years):</vt:lpstr>
      <vt:lpstr>Henkelmann, MD (radiation oncologist):  His Review on Amazon</vt:lpstr>
      <vt:lpstr>Brugioni Disagrees with the Extant Zapruder Film</vt:lpstr>
      <vt:lpstr>Brugioni was a Photo Expert</vt:lpstr>
      <vt:lpstr>Photofakery in the USSR</vt:lpstr>
      <vt:lpstr>The lateral X-ray superimposed on Z-312, as composed by David Josephs</vt:lpstr>
      <vt:lpstr>The White Patch Magically Appears (the pre-mortem is on the left)</vt:lpstr>
      <vt:lpstr>PowerPoint Presentation</vt:lpstr>
      <vt:lpstr>PowerPoint Presentation</vt:lpstr>
      <vt:lpstr>JFK’s Two Lateral X-rays</vt:lpstr>
      <vt:lpstr>A Magnified View</vt:lpstr>
      <vt:lpstr>Humes: On the lateral X-rays</vt:lpstr>
      <vt:lpstr>The Magic Rabbit Appears</vt:lpstr>
      <vt:lpstr>A JFK Photo Paradox: Double Exposures</vt:lpstr>
      <vt:lpstr>Why could I see a double exposure that no other radiologist could see?</vt:lpstr>
      <vt:lpstr>High myopia is like wearing a low power microscope</vt:lpstr>
      <vt:lpstr>My X-ray Double Exposures: 1963 Variety</vt:lpstr>
      <vt:lpstr>A Darkroom Escapade</vt:lpstr>
      <vt:lpstr>Larry Sturdivan (HSCA expert in physics) on the 6.5 mm object</vt:lpstr>
      <vt:lpstr>PowerPoint Presentation</vt:lpstr>
      <vt:lpstr>PowerPoint Presentation</vt:lpstr>
      <vt:lpstr>The T-shaped Inscription</vt:lpstr>
      <vt:lpstr>Z-232: Costella’s Impossible Blur</vt:lpstr>
      <vt:lpstr>Zapruder Frame 232</vt:lpstr>
      <vt:lpstr>LIFE Memorial Edition: Z-232</vt:lpstr>
      <vt:lpstr>One Magic Bullet—or Two Bullets at the FBI?</vt:lpstr>
      <vt:lpstr> Richard Johnsen (SS) delivers a bullet to USSS Chief Rowley at 7:30 PM </vt:lpstr>
      <vt:lpstr> At the White House, Elmer Lee Todd receives a bullet at 8:50 PM from USSS Chief Rowley. He places his initials on the bullet. </vt:lpstr>
      <vt:lpstr>At the FBI: Who’s on First?*</vt:lpstr>
      <vt:lpstr>“The Mystery of the 7:30 Bullet” by John Hunt</vt:lpstr>
      <vt:lpstr>John Hunt Concludes</vt:lpstr>
      <vt:lpstr>  Elmer Lee Todd’s initials are not on the Magic Bullet. This NARA photograph was labeled by John Hunt. At NARA in June 1994, while viewing the actual bullet, David Mantik and astronomer Steve Majewski confirmed that Todd’s initials were missing. </vt:lpstr>
      <vt:lpstr>This incision was not seen in Dallas— so, who did this?</vt:lpstr>
      <vt:lpstr>Boswell to the ARRB:  “An incised wound”</vt:lpstr>
      <vt:lpstr>The Two Limousine Fragments</vt:lpstr>
      <vt:lpstr>PowerPoint Presentation</vt:lpstr>
      <vt:lpstr>The temporal bone inside the skull—it extends from side to side</vt:lpstr>
      <vt:lpstr>Billy Harper marked this map</vt:lpstr>
      <vt:lpstr>PowerPoint Presentation</vt:lpstr>
      <vt:lpstr>At the FBI: The Harper Fragment</vt:lpstr>
      <vt:lpstr>HF X-ray by the FBI</vt:lpstr>
      <vt:lpstr>PowerPoint Presentation</vt:lpstr>
      <vt:lpstr>PowerPoint Presentation</vt:lpstr>
      <vt:lpstr>F8: The Mystery Photo</vt:lpstr>
      <vt:lpstr>HF: 15 Clues to its Occipital Origin</vt:lpstr>
      <vt:lpstr>HF: A Short List of Occipital Clues</vt:lpstr>
      <vt:lpstr>Via the stereoscope, I saw fat pads in photo F8— as confirmed by Dr. Kirschner for the ARRB  (and now also by Dr. Chesser)</vt:lpstr>
      <vt:lpstr>PowerPoint Presentation</vt:lpstr>
      <vt:lpstr>Original autopsy catalog description of F8</vt:lpstr>
      <vt:lpstr>An occipital hole appears just inferior to the red fragment.</vt:lpstr>
      <vt:lpstr>HF Hole: Bone is missing inferior to the metal fragment (in red).</vt:lpstr>
      <vt:lpstr>PowerPoint Presentation</vt:lpstr>
      <vt:lpstr>PowerPoint Presentation</vt:lpstr>
      <vt:lpstr>PowerPoint Presentation</vt:lpstr>
      <vt:lpstr>PowerPoint Presentation</vt:lpstr>
      <vt:lpstr>PowerPoint Presentation</vt:lpstr>
      <vt:lpstr>Three Successful Headshots—as first proposed by Doug Horne</vt:lpstr>
      <vt:lpstr>Evidence Table for 3 Head Shots</vt:lpstr>
      <vt:lpstr>Another Myth: The Fragment Trail</vt:lpstr>
      <vt:lpstr>At NARA: My Survey of all Metallic Fragments</vt:lpstr>
      <vt:lpstr>More Myths</vt:lpstr>
      <vt:lpstr>Did a mercury bullet strike JFK’s forehead?</vt:lpstr>
      <vt:lpstr>Daniel Kahneman: Thinking Fast and Thinking Slow (Nobel Prize for his work in psychology)</vt:lpstr>
      <vt:lpstr>JFK: The Medical Quest</vt:lpstr>
      <vt:lpstr>PowerPoint Presentation</vt:lpstr>
      <vt:lpstr>Conclusion</vt:lpstr>
      <vt:lpstr>     From the dust cover </vt:lpstr>
      <vt:lpstr>Does Doug Horne have connections? This is my recent rental car plate in Ohio.</vt:lpstr>
      <vt:lpstr>Multiple sniper teams were isolated from one another</vt:lpstr>
      <vt:lpstr>After WW II, Hitler’s top commando (Otto Skorzeny) built his global assassination headquarters in Madrid—near Ava Gardner* and Juan Perón</vt:lpstr>
      <vt:lpstr>The Parkland Doctors Documentary was Screened at Oswald’s Mock Trial</vt:lpstr>
      <vt:lpstr>A Short List of Believers in a JFK Conspiracy</vt:lpstr>
      <vt:lpstr>From the homeland of Brave New World: The Daily Mail (UK)—November 22, 2020</vt:lpstr>
      <vt:lpstr>Abraham Lincoln</vt:lpstr>
      <vt:lpstr>“JFK Assassination Paradoxes:  A Primer for Beginners”</vt:lpstr>
      <vt:lpstr>Mantik e-book on Amazon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Doug Horne’s final question</dc:title>
  <dc:creator>David_Mantik</dc:creator>
  <cp:lastModifiedBy>DAVID MANTIK</cp:lastModifiedBy>
  <cp:revision>1213</cp:revision>
  <dcterms:created xsi:type="dcterms:W3CDTF">2006-08-16T00:00:00Z</dcterms:created>
  <dcterms:modified xsi:type="dcterms:W3CDTF">2023-08-05T23:25:42Z</dcterms:modified>
</cp:coreProperties>
</file>