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ink/ink8.xml" ContentType="application/inkml+xml"/>
  <Override PartName="/ppt/ink/ink1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ink/ink6.xml" ContentType="application/inkml+xml"/>
  <Override PartName="/ppt/ink/ink1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ink/ink4.xml" ContentType="application/inkml+xml"/>
  <Override PartName="/ppt/ink/ink1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2.xml" ContentType="application/inkml+xml"/>
  <Override PartName="/ppt/ink/ink12.xml" ContentType="application/inkml+xml"/>
  <Override PartName="/ppt/ink/ink10.xml" ContentType="application/inkml+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ink/ink9.xml" ContentType="application/inkml+xml"/>
  <Override PartName="/ppt/ink/ink19.xml" ContentType="application/inkml+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ink/ink7.xml" ContentType="application/inkml+xml"/>
  <Override PartName="/ppt/ink/ink1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ink/ink1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ink/ink1.xml" ContentType="application/inkml+xml"/>
  <Override PartName="/ppt/ink/ink13.xml" ContentType="application/inkml+xml"/>
  <Override PartName="/ppt/slideLayouts/slideLayout10.xml" ContentType="application/vnd.openxmlformats-officedocument.presentationml.slideLayout+xml"/>
  <Override PartName="/ppt/ink/ink11.xml" ContentType="application/inkml+xml"/>
  <Override PartName="/ppt/ink/ink20.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306" r:id="rId4"/>
    <p:sldId id="259" r:id="rId5"/>
    <p:sldId id="264" r:id="rId6"/>
    <p:sldId id="266" r:id="rId7"/>
    <p:sldId id="265" r:id="rId8"/>
    <p:sldId id="309" r:id="rId9"/>
    <p:sldId id="271" r:id="rId10"/>
    <p:sldId id="311" r:id="rId11"/>
    <p:sldId id="262" r:id="rId12"/>
    <p:sldId id="269" r:id="rId13"/>
    <p:sldId id="267" r:id="rId14"/>
    <p:sldId id="275" r:id="rId15"/>
    <p:sldId id="301" r:id="rId16"/>
    <p:sldId id="282" r:id="rId17"/>
    <p:sldId id="298" r:id="rId18"/>
    <p:sldId id="279" r:id="rId19"/>
    <p:sldId id="278" r:id="rId20"/>
    <p:sldId id="299" r:id="rId21"/>
    <p:sldId id="283" r:id="rId22"/>
    <p:sldId id="308" r:id="rId23"/>
    <p:sldId id="300" r:id="rId24"/>
    <p:sldId id="292" r:id="rId25"/>
    <p:sldId id="297" r:id="rId26"/>
    <p:sldId id="302" r:id="rId27"/>
    <p:sldId id="277" r:id="rId28"/>
    <p:sldId id="313" r:id="rId29"/>
    <p:sldId id="316" r:id="rId30"/>
    <p:sldId id="318" r:id="rId31"/>
    <p:sldId id="317" r:id="rId32"/>
    <p:sldId id="295" r:id="rId33"/>
    <p:sldId id="291" r:id="rId34"/>
    <p:sldId id="315" r:id="rId35"/>
    <p:sldId id="280" r:id="rId36"/>
    <p:sldId id="290" r:id="rId37"/>
    <p:sldId id="289" r:id="rId38"/>
    <p:sldId id="304" r:id="rId39"/>
    <p:sldId id="296" r:id="rId40"/>
    <p:sldId id="288" r:id="rId41"/>
    <p:sldId id="258" r:id="rId42"/>
    <p:sldId id="319" r:id="rId43"/>
    <p:sldId id="320" r:id="rId4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5274" autoAdjust="0"/>
  </p:normalViewPr>
  <p:slideViewPr>
    <p:cSldViewPr snapToGrid="0">
      <p:cViewPr varScale="1">
        <p:scale>
          <a:sx n="116" d="100"/>
          <a:sy n="116" d="100"/>
        </p:scale>
        <p:origin x="-40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4:30.940"/>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1 1 1953,'7'7'16,"17"-7"-16,1 0 15,-1 0 188</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7:44.824"/>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0 0 0,'24'0'266,"-24"25"-235,25-1 32,-1 25-48,-24-25 1,0 1 0,24-25-16,1 0 15,-25 24-15,24 1 16,1-25-1,-25 24 1,24-24-16,0 0 16,1 0 15,-25 25-15,0-1 15,0 0-16,24 1 1,1-25 0,-1 0 31,-24 24-32,0 1-15,25-1 110,-1-24-64,-24 24-30,0 1 0,24-25-1,1 0-15,-1 24 16,1-24 0,-25 25 15,24-25-16,-24 24-15,25 25 32,-1-25-32,0 1 15,1-25-15,-25 24 16,24-24 0,-24 25-16,0-1 62,0 1-46,49-25-16,-24 24 15,-25 0 1,0 1 0,24-25-1,-24 24 16,24-24 1,1 25 15,-1-1-16,-24 1-16,25-25-15,-1 24 32,-24 0-32,24-24 15,1 25 17,-1-1-1,1-24-31,-25 25 15,24-1 17,-24 0-1,25-24-31,-25 25 16,24-25-16,0 0 15,-24 24 1,25-24-1,-25 25-15,24-25 16,-24 24 0,25-24-1,-25 25 1,0-1 0,24-24 77,1 0-77,-25 24-16,0 1 16,0-1-1,24-24 1,-24 25-16,24-1 15,1-24-15,-1 0 16,1 0 0,-1 0-16,-24 25 31,0-1-31,25-24 16,-1 0-1,-24 24 1,0 1-16,24-25 15,1 0-15,-1 24 16,49-24 0,-48 0-1,-1 25-15,1-25 16,-1 24-16,1-24 16,-1 25-1,-24-1 1,24 0-16,1-24 15,-25 25 17,24-25-17,1 24-15,-1-24 16,1 0 15,-1 0 0,-24 25-31,0-1 16,24-24-16,1 0 0,-25 24 16,24-24-16,1 0 15,-1 0 1,25 0 0,-25 0-1,1 0 1,-1 0-1,1 0-15,23 0 16,1 25 15,-24-25-31,-1 0 16,25 24 15,-25-24 0,1 0 16,-1 0-31,1 25 0,-1-25-1,25 0-15,0 0 16,0 0-1,-25 0-15,1 0 16,-1 0-16,0 0 16,1 0-1,24 0 1,-25 0 0,0 0-1,25 0 1,-24 0-16,-1 0 31,1 0-31,23 0 16,-23 0-1,-1 0-15,1 0 16,24 0-16,-1 0 16,1 0-16,-24 0 15,-1 0-15,1 0 16,-1 0 46,0 0-46,1 0 0,24 0-16,-25 0 15,25 0 1,-6 0-1</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8:35.263"/>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97 1146 250,'0'-19'47,"19"19"16</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8:35.262"/>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0 1225 0,'24'0'172,"0"0"-156,-24-25-1,0 1 1,19 24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9:11.473"/>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2516 3413 0,'0'-19'94,"0"-5"-47,0 0 0,24-1-32,-24 1 1,0-1-16,0 1 16,0-1 15,0 1-16,0 0 17,0-1-17,0 1-15,25 24 47,-25-25-47,0 1 31,0-1-15,0 1 0,0 0 15,0-1-31,0 1 16,0-1-1,0 1 16,0-1-15,0 1 15,0 0-15,0-1 0,0 1-1,0-1-15,-25 1 31,25 0-31,0-1 16,0 1 0,0-1-1,-24 1 1,24-1-16,0 1 16,0 0-16,0-1 15,-25 25 1,25-24-16,0-1 31,-24 25-31,24-24 16,0-25-1,0 25 1,0-1-16,-25 1 31,1-1-31,24 1 16,0-1-1,-24 1-15,-1 24 16,25-24 15,0-1-15,-24 25 0,24-24-16,0-1 31,0-23-16,-25 48 1,25-25 0,-24 25-16,24-24 15,-24-1 1,24 1 0,-74-1-1,74-23 1,0 23-1,-24 1 1,24-1 0,-25 25-16,25-24 15,0-1-15,0 1 16,-24 0 15,24-1-31,-24 25 31,24-24-31,-25-1 32,25 1-32,0-1 31,-24 1-31,-25-25 16,24 0-1,-23 1 1,-1 48-16,49-25 15,-25 25 1,1-24-16,24-1 16,0 1-1,-25-1 17,1 1-1,0 24-31,24-24 15,-49-25 17,24 49-32,25-25 15,0 1 1,-24 24-16,0-25 31,24 1 16,-25 24-47,25-49 16,-24 49-16,-1 0 15,1 0 1,5 0 15</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8:23.640"/>
    </inkml:context>
    <inkml:brush xml:id="br0">
      <inkml:brushProperty name="width" value="0.1" units="cm"/>
      <inkml:brushProperty name="height" value="0.2" units="cm"/>
      <inkml:brushProperty name="color" value="#FF2500"/>
      <inkml:brushProperty name="tip" value="rectangle"/>
      <inkml:brushProperty name="rasterOp" value="maskPen"/>
      <inkml:brushProperty name="fitToCurve" value="1"/>
    </inkml:brush>
  </inkml:definitions>
  <inkml:trace contextRef="#ctx0" brushRef="#br0">0 684 0,'24'0'141,"0"0"-126,1 0 1,-1 0 0,1 0-1,-1 0 1,1-24 31,-1 24-47,0 0 15,-24-25 1,25 25 15,-25-24-15,0-1-16,24 25 15,-24-24 17,25 24-17,24 0 1,-49-24 0,48-1-16,-23 1 15,-1 24 1,1-25-1,-1 25 17,-24-24 46,25 24-63,-1 0 1,0 0 15,-24-24 1,25 24 46,-1 0 31,1 0-15,-25-25-79,24 25-15,0 0 32,25-24-32,-24 24 15,-1 0 1,1 0 0,-25-25-1,24 25 16,0 0-15,1 0 0,-1-24-1,1 24-15,-1 0 47,-24-25-47,25 25 31,-25-24 1,24 24-32,0-24 15,1 24 1,-1 0 15,1 0-31,-25-25 16,24 25-1,-24-24-15,25 24 16,-1 0-16,0 0 16,1 0-1,-1 0 17,1 0-17,-1 0 1,0 0 15,25 0-15,-24 0-1,-25-25 1,24 25-16,-24-24 47,25 24-47,-1 0 15,-24-25 1,49 25 15,-25-24-15,-24 0 0,25 24-1,-1 0-15,1 0 16,-1 0 15,0 0-31,1 0 16,-25-25-1,24 25-15,1 0 16,-25-24 0,0-1 15,24 25 78,1 0-78,-50 0 94</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10:18.678"/>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0 1035 0,'25'0'47,"-1"-25"-16,25 1-16,-24 0 17,-1 24-32,-24-25 15,0-24-15,0 25 16,24 24-16,-24-49 0,0 25 16,25-1-1,-25 1 1,24 24-16,-24-25 31,25 25-31,-1-24 31,-24 0-15,24 24 0,1 0-1,-1 0 1,-24-25-16,25 1 15,-1 24-15,-24-25 16,25 25-16,-1 0 16,-24-24-1,24 24 1,1-25-16,-1 25 16,-24-24 15,25 24-31,-1 0 31,-24-24-31,0-1 31,25 25-31,-1 0 63,-24-24-48,24-1 1,-24 1 15,0-1-15,25 25 0,-1 0-16,1-24 31,-1 24 0,1 0-31,-25-24 31,0-1-15,24 25-16,0-24 16,-24-1-16,0 1 15,25 24 1,-1 0 15,-24-25-31,0 1 16,25 24-16,-25-24 31,24 24-15,0 0 15,1 0 16,-1 0-47,1 0 31,-1-25 16,1 1-32,-1 24 1,-24-25-16,24 25 16,-24-24-16,25 24 15,-25-24 32,24 24-31,-24-25-16,25 25 78,-1 0-62,25 0-16,-25 0 15,1 0-15,-1 0 16,1 0-1,24 0-15,-1 0 16,-23 0-16,24 0 16,-25 0 15,0 0-15,1 0-1,-1 0-15,1 0 16,-1 0-1,1 0-15,-1 0 16,0 0 15,1 0 63,24 0-78,0 0-16,-1 0 15,1 0-15,-24 0 16,-1 0 62,1 0-47,48 0-31,-24 0 16,-25 0-16,25 0 16,-25 25-1,1-25-15,-1 0 16,-24 24 46,25-24-46,-1 0 0,0 0-1,50 24-15,-50-24 16,25 25-16,24-25 15,-48 0 1,-1 0 0,49 24 62,-48-24-78,-1 0 31,1 0-31,-7 19 16</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10:19.687"/>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2564 1710 0,'-24'0'94,"0"0"31,-1 0-78,1 0-1,-1 0-14,25-25-1,-24 25 0,-1 0-15,1 0-1,0 0 17,-1 0-32,1-24 47,-1 24-16,25-25 109,0 1-108,-24 24-17,24-24 235,-25 24-234,25-25 15,0 1 16,-24 24-31,24-25 15,-24 25-15,24-24-1,-25 24 1,1 0 31,24-24-47,-25 24 31,1 0 0,0 0 0,-1 0 1,25-25-17,-24 25 17,-1 0-17,25-24 32,-24-1-31,-1 25 15,1 0-15,0 0 15,-1 0-31,1 0 31,-1 0-31,1-24 16,24-1-1,-25 25 1,1 0 0,0-24 15,-1 24-16,1 0 1,-1-24 0,1-1 15,-1 25 31,25-24-62,-24 24 16,0 0 0,24-25-1,-25 25 1,1 0 0,24-24-16,-25 24 31,1-25-16,0 25-15,24-24 16,-25 24-16,1 0 16,24-24-1,-25-1 1,1 25 0,-1 0-1,1 0 32,24-24-16,-24 24-15,-1-25 15,25 1-15,-24 24-1,24-25 1,-25 25-16,1 0 16,-1 0 15,25-24-15,0 0 30,-24 24-30,0 0-16,-1-25 31,25 1-15,-24 24 0,-1 0-1,25-25 1,0 1-1,-24 0-15,-1 24 16,1 0 47,24-25-63,-19 6 31</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9:27.615"/>
    </inkml:context>
    <inkml:brush xml:id="br0">
      <inkml:brushProperty name="width" value="0.1" units="cm"/>
      <inkml:brushProperty name="height" value="0.2" units="cm"/>
      <inkml:brushProperty name="color" value="#FF2500"/>
      <inkml:brushProperty name="tip" value="rectangle"/>
      <inkml:brushProperty name="rasterOp" value="maskPen"/>
      <inkml:brushProperty name="fitToCurve" value="1"/>
    </inkml:brush>
  </inkml:definitions>
  <inkml:trace contextRef="#ctx0" brushRef="#br0">782 0 0,'-24'0'31,"24"24"188,-25-24-203,25 24 124,0 1-77,0-1-48,0 1 1,0-1 78,0 0-63,0 1 32,0-1-63,-24-24 15,-1 25 32,25-1-16,-24 1 1,24-1-17,-25-24 1,25 24-16,0 1 31,0-1-31,0 1 16,0-1 15,0 1-15,0-1-1,-24-24 1,24 24 78,0 1-63,0-1 78,0 1-93,0-1-1,0 1 1,-24-1 0,-1-24-1,25 24 1,0 1 0,-24-25-1,-1 0 1,1 24-16,24 1 15,-24-1 1,-1-24-16,25 24 16,0 1-1,0-1 48,-24-24-48,24 25 1,0-1-16,0 1 16,0-1-16,-25-24 15,25 24 1,0 1 15,0-1-15,0 1 31,0-1-47,-24-24 15,-1 49 1,1-25 0,24 1 15,0-1-16,0 1 1,-49 24 0,25-25-1,24 0 32,0 1-47,-25-25 16,1 24-16,24 1 15,-25-25-15,25 24 16,-24 0 0,24 1-1,-24-25-15,24 24 16,-25 1 15,1-1 47,-1-24-62,25 25 0,0-1-16,-24-24 15,-1 49 1</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10:29.421"/>
    </inkml:context>
    <inkml:brush xml:id="br0">
      <inkml:brushProperty name="width" value="0.1" units="cm"/>
      <inkml:brushProperty name="height" value="0.2" units="cm"/>
      <inkml:brushProperty name="color" value="#FF2500"/>
      <inkml:brushProperty name="tip" value="rectangle"/>
      <inkml:brushProperty name="rasterOp" value="maskPen"/>
      <inkml:brushProperty name="fitToCurve" value="1"/>
    </inkml:brush>
  </inkml:definitions>
  <inkml:trace contextRef="#ctx0" brushRef="#br0">1929 1026 0,'-24'0'94,"-1"0"-94,1 0 31,0 0-15,-1 0 15,1 0 16,-1 0 0,1 0 78,24-25-94,-25 25-15,1 0-1,24-24 1,-24 24 31,-1 0-16,1 0-15,-1 0 15,25-25-31,-24 25 31,24-24-15,-25 24 0,1 0 15,0 0 0,-1 0-31,1 0 31,24-24-15,-25 24 0,1 0-16,-1 0 15,1 0 1,0-25-1,24 1 1,-25 24 15,1 0-15,-1-25 15,1 25-15,0-24-1,-1 24 17,25-25-32,-24 25 15,-1 0 1,1-24 0,-1 24-16,1-24 31,0 24-16,-1-25 1,1 25 47,-1 0-63,1 0 15,-1 0 16,25-24-31,-24 24 16,24-25 62,-24 25-62,-1 0-1,25-24 1,0-1 0,-24 25 15,24-24-15,-25 24-16,25-24 15,-24 24 1,24-25 15,-25 25-15,1 0 15,24-24-15,0-1 15,-24 25 16,24-24-32,-25 24-15,25-24 16,-24 24-16,24-25 16,-25 25 30,1 0-30,24-24 0,-24 24-1,24-25 1,-25 25-16,1 0 16,24-24 15,-25 24-16,1 0 32,24-25-31,0 1 78,0 0-79,-25 24 1,1-25 0,0 25 15,24-24 31,-25 24 1,1-25-32,24 1-31,0-1 63,-25 25-48,1 0 16,24-24-15,-25 24 15,25-24 1,-24 24 186,0 0-202,24-25 0,-25 1 15,1 24 0,-1 0-31,1 0 47,24-25-31,-25 25-1,1 0 16,24-24-15,-24 24-16,-1 0 109,1 0 157</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7T02:17:34.370"/>
    </inkml:context>
    <inkml:brush xml:id="br0">
      <inkml:brushProperty name="width" value="0.1" units="cm"/>
      <inkml:brushProperty name="height" value="0.2" units="cm"/>
      <inkml:brushProperty name="color" value="#E6E6E6"/>
      <inkml:brushProperty name="tip" value="rectangle"/>
      <inkml:brushProperty name="rasterOp" value="maskPen"/>
      <inkml:brushProperty name="fitToCurve" value="1"/>
    </inkml:brush>
  </inkml:definitions>
  <inkml:trace contextRef="#ctx0" brushRef="#br0">391 0 0,'-73'48'62,"48"-23"-46,25-1 31,-24 1-47,24-1 15,-24 25 1,-1-25-1,1 1-15,24-1 16,-25 1 0,1-1-16,-1 1 15,25 23 1,-24-23-16,0-25 16,24 49-16,-25-49 15,25 24-15,0 1 16,0 23-16,-24-48 15,24 25-15,-25-1 16,25 25-16,0 0 16,0-25-16,0 1 15,0 24-15,25-49 16,-25 48-16,0 1 16,24 0-16,25 0 15,-25 24 1,-24-48-16,25-1 15,-25 1 1,24-1 0,-24 0-16,25-24 15,-25 25 1,0-1-16,0 1 16,0-1-1,0 0 1,24 1-16,-24-1 15,0 1-15,25-25 16,-25 24 0,0 1-16,0-1 15,24-24-15,-24 24 16,0 1 0,24-25-16,25 49 31,-49-25-31,49-24 15,-24 25-15,-25-1 63,0 0-32,24-24 0,0 0-15,1 0 0,-25 25 124,-25-25-108,1 0-1,24-25-31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9:11.477"/>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1783 3043 6266,'0'-19'16,"0"-5"-1,0 0 17,0-1-1,0 1-16,0-1 1,0 1 0,0-1-1,-25 25-15,25-24 0,-24 24 47,24-24-31,0-1-1,0 1 32,0-1-31,0 1 0,0-1-1,0 1-15,0 0 16,0-1-1,0 1 17,0-1-32,0 1 15,-25-1 1,25 1-16,0 5 16</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7T02:17:37.835"/>
    </inkml:context>
    <inkml:brush xml:id="br0">
      <inkml:brushProperty name="width" value="0.1" units="cm"/>
      <inkml:brushProperty name="height" value="0.2" units="cm"/>
      <inkml:brushProperty name="color" value="#E6E6E6"/>
      <inkml:brushProperty name="tip" value="rectangle"/>
      <inkml:brushProperty name="rasterOp" value="maskPen"/>
      <inkml:brushProperty name="fitToCurve" value="1"/>
    </inkml:brush>
  </inkml:definitions>
  <inkml:trace contextRef="#ctx0" brushRef="#br0">79 0 0,'0'25'0,"0"-1"31,0 0-15,-24 1-16,24 24 15,0-25-15,-25 1 16,25 23-16,0-23 16,0 48-16,0-24 15,0 24-15,0 0 16,0-24-16,0 0 15,0 24-15,0 1 16,-24 48-16,24-24 16,0-50-16,0 26 15,0-26-15,0-23 16,0 48-16,0-48 16,0 23-16,49 26 15,-49-50-15,24 49 16,0-24-1,1 25-15,48 48 16,49 0-16,-49 0 16,1-73-16,-1-49 15,-73 24-15,24-24 16,25 0 0,-24 49-16,-1-49 15,25 0-15,-25 24 16,-24-48 203</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5:51.412"/>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254 0 687,'-10'19'16,"10"6"0,0-1-1,0 1-15,0-1 16,-24-24-16,-1 25 16,25-1-16,0 0 31,0 1-31,0-1 15,-24-24-15,24 25 16,-25-1-16,25 1 16,0-1 15,0 0-31,-24-24 16,24 25-16,0-1 15,0 1-15,0-1 16,0 0-1,-24-24-15,24 25 16,0 24-16,-25 0 16,25-25-1,0 0-15,0 1 16,0-1-16,0 1 16,0-1-1,0 1 1,0-1-1,0 0-15,0 25 16,-24 0 0,-1 0-1,25-25-15,0 25 16,0-24 0,0 23-1,0-23 1,-24-1-16,24 1 31,0-1-31,0 25 16,0 0-1,0-25-15,0 1 16,0-1 0,0 25-16,0-25 15,24 1-15,-24-1 16,0 25-16,0-24 31,0 23-31,0 1 16,0-24-1,0-1-15,0 0 16,0 1-16,0-1 16,0 1-16,0-1 15,0 1-15,0-1 16,0 0-16,0 1 15,0-1 17,0 1-32,0-1 15,25-24-15,-25 25 16,0 23 0,24-48-1,-24 25-15,0-1 0,0 1 16,0-1-16,0 1 15,0-1-15,25 0 16,-25 1-16,0-1 16,0 1-1,0-1 1,0 0 0,0 1-16,0-1 15,0 1 1,0-1-1,0 1-15,0-1 16,0 0 0,0 1-16,0-1 31,0 1-15,0-1-1,0 1 16,0-1-31,0 0 16,0 1 0,0-1-16,0 1 15,24-1-15,-24 1 32,0-1-32,24-24 15,-24 24-15,0 1 31,0-1-31,0 1 16,0-1 0,0 0-1,25-24 1,-1 25-16,-24 24 16,0-25-1,25 25-15,24-25 16,-49 1-16,24-1 15,-24 1 1,0-1-16,0 1 31,24-25-31,-24 24 16,25-24-16,-1 24 16,-24 1 15,0-1-16,0 1 17,25-1-17,-25 1 1,0-1 0,24 0-1,-24 1-15,25-25 0,-25 49 16,24-25-16,0 0 15,-24 1-15,0-1 16,25-24-16,-25 25 16,0-1-16,24-24 15,-24 25-15,0-1 16,25-24 0,-25 24-16,0 1 15,0-1 1,24-24 15,1 25-15,-25-1-1,24-24 1,0 25-16,-24-1 16,25 0-16,-1-24 15,1 0-15,-25 25 16,24-1-16,0-24 15,1 25-15,-1-1 16,1-24-16,-1 25 16,1-25 15,-25 24-15,24-24-16,-24 24 15,0 1-15,24-25 16,1 24-16,-25 1 15,24-25 1,1 0 15,-1 48-15,-24-23 0,25-25-16,-1 24 15,0 1 1,1-25-16,-1 0 15,-24 24 17,0 25 124</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5:51.411"/>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220 0 609,'0'19'16,"0"6"-16,0-1 15,-24 0 1,24 1 0,0-1-16,0 1 15,0 24-15,-25-49 32,25 48-32,-24-48 15,24 25-15,0-1 0,0 1 31,-25-25-31,25 24 16,0 1 0,0-1 15,0 0-31,0 1 16,0-1-1,0 1-15,-24-25 16,24 24-16,0 0 15,0 1 17,0-1-17,0 1 1,0 24 0,0-25-1,0 0 1,0 1-1,0-1 1,0 1 0,0-1-16,-25-24 15,25 25-15,0-1 16,0 0 0,0 1-1,0 24 1,0 0-16,0-25 15,0 25 1,0-25 0,0 1-1,0-1-15,-24 0 47,24 1-31,0-1-1,-24 1-15,24-1 32,0 1-17,0-1 1,0 0 0,0 1-1,0-1-15,0 1 16,0 24-1,-25-1 17,25-23-32,0-1 31,0 1-15,0-1-16,0 25 15,0-25 1,0 1-1,0-1 1,0 1 15,0-1-15,0 0 0,0 1-16,0-1 15,0 1 1,0-1-16,0 1 15,0-1 1,0 0 0,0 1-1,25-1-15,-25 1 16,0-1 0,0 1 30,0 23-30,0-23 0,0-1 15,0 1 0,0-1 0,0 1-31,24-25 16,-24 24 0,24 0-1,-24 1 1,0-1 0,0 1-16,0 23 15,25-23 1,-25-1-16,0 1 15,0-1-15,0 1 16,0-1-16,0 0 16,0 1-1,0-1 1,24-24 15,-24 25-15,0-1-1,25-24 1,-25 25 0,0-1-1,0 0-15,0 1 16,24-1 0,-24 1-1,0-1 1,25 1-16,-25-1 31,24 0-15,-24 1-1,0-1-15,0 1 16,0-1 0,0 0-16,0 1 15,0-1 1,0 1-16,0-1 31,0 1-31,0 23 16,0-23-1,49-25 17,-49 49-17,0-25-15,24-24 16,-24 25-16,0-1 15,0 0 1,25-24-16,-1 25 16,-24-1-16,0 1 15,25-1-15,-25 25 16,24-49-16,0 0 16,-24 49-16,0-25 15,25 1 1,24 48-16,0-49 15,-49 1-15,24 24 16,-24-1 125,0-23-126,24-25 1</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5:51.412"/>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20 1 515,'0'19'0,"0"6"16,0-1 15,0 0-31,-19-24 16</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9:11.475"/>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1570 592 250,'-19'18'32,"19"7"-32,-24 23 0,24-23 31,-25-25-31,1 24 0,24 1 0,0-1 15,0 1-15,-24-1 47,-1 0-47,25 1 16,-24-1 0,-1 1-1,25-1-15,-49 1 16,49-1-16,0 0 15,-48-24 1,23 0 0,25 25-16,-24-1 15,-1-24-15,25 25 32,0-1-32,-24 0 15,-1 25 16,25-24-31,-24-25 16,24 24-16,-24 1 16,-1-25-16,25 24 15,0 25-15,-24-25 16,24 1 0,-25-1-16,1-24 15,24 25 1,0-1-16,-25-24 31,25 24-31,-24-24 16,24 25-16,0-1 15,0 1 1,0-1-16,-49 1 16,0-25-1,49 24-15,0 0 16,-24-24-16,0 25 15,-1-25-15,25 49 16,-24-49 0,-1 24-1,25 25-15,-24-49 16,-1 24 0,1 1-16,24-1 15,-49-24-15,49 25 16,0-1-1,-24 0-15,-25-24 16,49 25 0,-25-25-1,1 0-15,24 49 16,-24-49 0,24 24-1,-25 25-15,1-25 0,24 1 16,-25 24-1,1-49-15,24 24 16,-25 1-16,-23-1 16,23 0-1,1 1-15,-1-1 16,1 25 0,0 0-16,-1-25 15,-12-5-15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9:11.476"/>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1618 402 188,'-3'7'15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8:35.266"/>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361 1296 5171,'-19'0'0,"19"49"16,-24-24-16,0-25 16,24 24-1,-25 1 1,25 23 15,-24-48-31,24 25 16,-25-1-1,25 1 1,-24-25-16,24 24 16,-25-24-1,25 25 17,-24-25-32,24 24 15,-24-24-15,24 24 31,0 25-31,-25-49 16,1 25-16,24-1 16,0 0-1,0 1-15,0-1 16,-25-24 0,25 25-16,-24-25 171,-1 0-139</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65217" units="1/cm"/>
          <inkml:channelProperty channel="Y" name="resolution" value="55.6701" units="1/cm"/>
          <inkml:channelProperty channel="T" name="resolution" value="1" units="1/dev"/>
        </inkml:channelProperties>
      </inkml:inkSource>
      <inkml:timestamp xml:id="ts0" timeString="2017-09-10T02:08:35.265"/>
    </inkml:context>
    <inkml:brush xml:id="br0">
      <inkml:brushProperty name="width" value="0.1" units="cm"/>
      <inkml:brushProperty name="height" value="0.2" units="cm"/>
      <inkml:brushProperty name="color" value="#FF2500"/>
      <inkml:brushProperty name="tip" value="rectangle"/>
      <inkml:brushProperty name="rasterOp" value="maskPen"/>
    </inkml:brush>
  </inkml:definitions>
  <inkml:trace contextRef="#ctx0" brushRef="#br0">385 1229 5156,'-12'13'0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9F9F6089-F81A-4298-ACFD-4EB2D2A5937C}" type="datetimeFigureOut">
              <a:rPr lang="en-US" smtClean="0"/>
              <a:pPr/>
              <a:t>11/20/2017</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31A8EB5C-1E11-405C-B339-E6C947F29E03}" type="slidenum">
              <a:rPr lang="en-US" smtClean="0"/>
              <a:pPr/>
              <a:t>‹#›</a:t>
            </a:fld>
            <a:endParaRPr lang="en-US"/>
          </a:p>
        </p:txBody>
      </p:sp>
    </p:spTree>
    <p:extLst>
      <p:ext uri="{BB962C8B-B14F-4D97-AF65-F5344CB8AC3E}">
        <p14:creationId xmlns="" xmlns:p14="http://schemas.microsoft.com/office/powerpoint/2010/main" val="229709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F9DD4-9F92-427D-961C-3186DE5F2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CBC70A9-2B27-4B40-AB37-07A9D5009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573E059-53E9-4192-8BFC-506F5E5A1D0F}"/>
              </a:ext>
            </a:extLst>
          </p:cNvPr>
          <p:cNvSpPr>
            <a:spLocks noGrp="1"/>
          </p:cNvSpPr>
          <p:nvPr>
            <p:ph type="dt" sz="half" idx="10"/>
          </p:nvPr>
        </p:nvSpPr>
        <p:spPr/>
        <p:txBody>
          <a:bodyPr/>
          <a:lstStyle/>
          <a:p>
            <a:fld id="{61D6B7FD-2A03-49DD-8DAF-D6A3694BA1E9}" type="datetime1">
              <a:rPr lang="en-US" smtClean="0"/>
              <a:pPr/>
              <a:t>11/20/2017</a:t>
            </a:fld>
            <a:endParaRPr lang="en-US"/>
          </a:p>
        </p:txBody>
      </p:sp>
      <p:sp>
        <p:nvSpPr>
          <p:cNvPr id="5" name="Footer Placeholder 4">
            <a:extLst>
              <a:ext uri="{FF2B5EF4-FFF2-40B4-BE49-F238E27FC236}">
                <a16:creationId xmlns="" xmlns:a16="http://schemas.microsoft.com/office/drawing/2014/main" id="{B9CC74A0-AB8D-49FE-8EDB-079747A83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6C8B2CC-E43F-4357-8B82-3458A1119571}"/>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349501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6AFFE-D37A-4EAD-9476-55E82F93F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C01F143-83C1-47DB-B6A1-EA2E6E9A92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5B4909-48B7-4A52-8948-5584EA704956}"/>
              </a:ext>
            </a:extLst>
          </p:cNvPr>
          <p:cNvSpPr>
            <a:spLocks noGrp="1"/>
          </p:cNvSpPr>
          <p:nvPr>
            <p:ph type="dt" sz="half" idx="10"/>
          </p:nvPr>
        </p:nvSpPr>
        <p:spPr/>
        <p:txBody>
          <a:bodyPr/>
          <a:lstStyle/>
          <a:p>
            <a:fld id="{7908FFD4-4417-4C91-B682-40A321D2D3DE}" type="datetime1">
              <a:rPr lang="en-US" smtClean="0"/>
              <a:pPr/>
              <a:t>11/20/2017</a:t>
            </a:fld>
            <a:endParaRPr lang="en-US"/>
          </a:p>
        </p:txBody>
      </p:sp>
      <p:sp>
        <p:nvSpPr>
          <p:cNvPr id="5" name="Footer Placeholder 4">
            <a:extLst>
              <a:ext uri="{FF2B5EF4-FFF2-40B4-BE49-F238E27FC236}">
                <a16:creationId xmlns="" xmlns:a16="http://schemas.microsoft.com/office/drawing/2014/main" id="{60C21521-CD99-4BAC-86B8-311173F85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5595A5-94AE-4C3A-9B17-52FF405DEB78}"/>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393275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224CE70-E83E-4216-8BD3-2788A4FA66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CC52BF-AB8A-46D9-BAF4-DA2CB5A43A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86EDCC-4C78-43B1-AD72-4E27B62864DE}"/>
              </a:ext>
            </a:extLst>
          </p:cNvPr>
          <p:cNvSpPr>
            <a:spLocks noGrp="1"/>
          </p:cNvSpPr>
          <p:nvPr>
            <p:ph type="dt" sz="half" idx="10"/>
          </p:nvPr>
        </p:nvSpPr>
        <p:spPr/>
        <p:txBody>
          <a:bodyPr/>
          <a:lstStyle/>
          <a:p>
            <a:fld id="{E374626F-B4D2-42D7-8AE6-8ACA42A7B87A}" type="datetime1">
              <a:rPr lang="en-US" smtClean="0"/>
              <a:pPr/>
              <a:t>11/20/2017</a:t>
            </a:fld>
            <a:endParaRPr lang="en-US"/>
          </a:p>
        </p:txBody>
      </p:sp>
      <p:sp>
        <p:nvSpPr>
          <p:cNvPr id="5" name="Footer Placeholder 4">
            <a:extLst>
              <a:ext uri="{FF2B5EF4-FFF2-40B4-BE49-F238E27FC236}">
                <a16:creationId xmlns="" xmlns:a16="http://schemas.microsoft.com/office/drawing/2014/main" id="{8A093266-9D3A-44A7-A1F3-658CEA645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97C2A37-00F1-4FE7-BECC-3603DB76AA51}"/>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301648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DE956C-F223-4692-B5E1-9822F7E4F3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91F4E43-181F-4D48-835A-993E289283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A9301A3-452D-4047-8DFC-D3EE72EB554C}"/>
              </a:ext>
            </a:extLst>
          </p:cNvPr>
          <p:cNvSpPr>
            <a:spLocks noGrp="1"/>
          </p:cNvSpPr>
          <p:nvPr>
            <p:ph type="dt" sz="half" idx="10"/>
          </p:nvPr>
        </p:nvSpPr>
        <p:spPr/>
        <p:txBody>
          <a:bodyPr/>
          <a:lstStyle/>
          <a:p>
            <a:fld id="{74F3FF5E-75F1-4558-9FC7-FDEB15545BF3}" type="datetime1">
              <a:rPr lang="en-US" smtClean="0"/>
              <a:pPr/>
              <a:t>11/20/2017</a:t>
            </a:fld>
            <a:endParaRPr lang="en-US"/>
          </a:p>
        </p:txBody>
      </p:sp>
      <p:sp>
        <p:nvSpPr>
          <p:cNvPr id="5" name="Footer Placeholder 4">
            <a:extLst>
              <a:ext uri="{FF2B5EF4-FFF2-40B4-BE49-F238E27FC236}">
                <a16:creationId xmlns="" xmlns:a16="http://schemas.microsoft.com/office/drawing/2014/main" id="{DC2BB068-9D2A-4DCA-A7FC-E33C7E963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8C5F6D6-3801-4488-A072-3E49C1ACFF84}"/>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155780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52BB5-7EA2-4D21-980B-92AAFF068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34A1550-9E53-44E5-85E0-CB86ACC39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60D5952-4A59-4B55-8C00-5D7B542D66C1}"/>
              </a:ext>
            </a:extLst>
          </p:cNvPr>
          <p:cNvSpPr>
            <a:spLocks noGrp="1"/>
          </p:cNvSpPr>
          <p:nvPr>
            <p:ph type="dt" sz="half" idx="10"/>
          </p:nvPr>
        </p:nvSpPr>
        <p:spPr/>
        <p:txBody>
          <a:bodyPr/>
          <a:lstStyle/>
          <a:p>
            <a:fld id="{67C71DC9-89D6-4943-B6AD-196208D62842}" type="datetime1">
              <a:rPr lang="en-US" smtClean="0"/>
              <a:pPr/>
              <a:t>11/20/2017</a:t>
            </a:fld>
            <a:endParaRPr lang="en-US"/>
          </a:p>
        </p:txBody>
      </p:sp>
      <p:sp>
        <p:nvSpPr>
          <p:cNvPr id="5" name="Footer Placeholder 4">
            <a:extLst>
              <a:ext uri="{FF2B5EF4-FFF2-40B4-BE49-F238E27FC236}">
                <a16:creationId xmlns="" xmlns:a16="http://schemas.microsoft.com/office/drawing/2014/main" id="{88CD8E07-32A4-4711-9C93-D68606317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F0248A-ACC7-4423-B564-878418DEF36B}"/>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179351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2F45DE-E957-4CA7-8603-ACBCE6A33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66574B2-76FF-4A38-BFBC-A9B16584F1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EA33B73-FEE0-464C-96F4-23F62C745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085010A-E898-4969-9D94-E7CC8E214D3E}"/>
              </a:ext>
            </a:extLst>
          </p:cNvPr>
          <p:cNvSpPr>
            <a:spLocks noGrp="1"/>
          </p:cNvSpPr>
          <p:nvPr>
            <p:ph type="dt" sz="half" idx="10"/>
          </p:nvPr>
        </p:nvSpPr>
        <p:spPr/>
        <p:txBody>
          <a:bodyPr/>
          <a:lstStyle/>
          <a:p>
            <a:fld id="{C9EF11ED-B376-4B50-94D2-84A149855B35}" type="datetime1">
              <a:rPr lang="en-US" smtClean="0"/>
              <a:pPr/>
              <a:t>11/20/2017</a:t>
            </a:fld>
            <a:endParaRPr lang="en-US"/>
          </a:p>
        </p:txBody>
      </p:sp>
      <p:sp>
        <p:nvSpPr>
          <p:cNvPr id="6" name="Footer Placeholder 5">
            <a:extLst>
              <a:ext uri="{FF2B5EF4-FFF2-40B4-BE49-F238E27FC236}">
                <a16:creationId xmlns="" xmlns:a16="http://schemas.microsoft.com/office/drawing/2014/main" id="{66B5A92E-37FA-4487-98B5-3B64778B8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E44FF73-F97D-4EEB-A4FE-BC3DB46AB066}"/>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344632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6BC8C-384A-4E32-8A1C-F02F758EB0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F12F51C-6E8A-4D7A-9226-D3A494802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60861BA-D35E-40CE-8271-93F0E7CF79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02388FB-471B-4A46-B8F1-B7D88AA98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1B4F763-5B7A-4D5B-B5B8-BD283690EB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0D6548C-A05A-43B3-9FA1-5AB168441949}"/>
              </a:ext>
            </a:extLst>
          </p:cNvPr>
          <p:cNvSpPr>
            <a:spLocks noGrp="1"/>
          </p:cNvSpPr>
          <p:nvPr>
            <p:ph type="dt" sz="half" idx="10"/>
          </p:nvPr>
        </p:nvSpPr>
        <p:spPr/>
        <p:txBody>
          <a:bodyPr/>
          <a:lstStyle/>
          <a:p>
            <a:fld id="{D3F6687D-9BE6-443E-90A8-B351F8CE42C9}" type="datetime1">
              <a:rPr lang="en-US" smtClean="0"/>
              <a:pPr/>
              <a:t>11/20/2017</a:t>
            </a:fld>
            <a:endParaRPr lang="en-US"/>
          </a:p>
        </p:txBody>
      </p:sp>
      <p:sp>
        <p:nvSpPr>
          <p:cNvPr id="8" name="Footer Placeholder 7">
            <a:extLst>
              <a:ext uri="{FF2B5EF4-FFF2-40B4-BE49-F238E27FC236}">
                <a16:creationId xmlns="" xmlns:a16="http://schemas.microsoft.com/office/drawing/2014/main" id="{D425BB84-EAAE-4EA7-A806-BB311D6D09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F7097FD-EBAE-41C2-B8BF-276C64C98DC9}"/>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271725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6A8C5-813B-4588-94EC-746C762C0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49A2706-033B-4797-BB87-D0A26FBE06D9}"/>
              </a:ext>
            </a:extLst>
          </p:cNvPr>
          <p:cNvSpPr>
            <a:spLocks noGrp="1"/>
          </p:cNvSpPr>
          <p:nvPr>
            <p:ph type="dt" sz="half" idx="10"/>
          </p:nvPr>
        </p:nvSpPr>
        <p:spPr/>
        <p:txBody>
          <a:bodyPr/>
          <a:lstStyle/>
          <a:p>
            <a:fld id="{7220A220-1A10-46D8-B794-7DF2C8EAEFB6}" type="datetime1">
              <a:rPr lang="en-US" smtClean="0"/>
              <a:pPr/>
              <a:t>11/20/2017</a:t>
            </a:fld>
            <a:endParaRPr lang="en-US"/>
          </a:p>
        </p:txBody>
      </p:sp>
      <p:sp>
        <p:nvSpPr>
          <p:cNvPr id="4" name="Footer Placeholder 3">
            <a:extLst>
              <a:ext uri="{FF2B5EF4-FFF2-40B4-BE49-F238E27FC236}">
                <a16:creationId xmlns="" xmlns:a16="http://schemas.microsoft.com/office/drawing/2014/main" id="{D0599E5F-FFB7-410A-B5D9-D06BD8147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160AC10-D138-412A-BE35-7BCAE3C810D9}"/>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54049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72207E-EEAE-4499-91AF-02E63471326C}"/>
              </a:ext>
            </a:extLst>
          </p:cNvPr>
          <p:cNvSpPr>
            <a:spLocks noGrp="1"/>
          </p:cNvSpPr>
          <p:nvPr>
            <p:ph type="dt" sz="half" idx="10"/>
          </p:nvPr>
        </p:nvSpPr>
        <p:spPr/>
        <p:txBody>
          <a:bodyPr/>
          <a:lstStyle/>
          <a:p>
            <a:fld id="{051FC64E-84F6-44FC-9291-9111F3D6C939}" type="datetime1">
              <a:rPr lang="en-US" smtClean="0"/>
              <a:pPr/>
              <a:t>11/20/2017</a:t>
            </a:fld>
            <a:endParaRPr lang="en-US"/>
          </a:p>
        </p:txBody>
      </p:sp>
      <p:sp>
        <p:nvSpPr>
          <p:cNvPr id="3" name="Footer Placeholder 2">
            <a:extLst>
              <a:ext uri="{FF2B5EF4-FFF2-40B4-BE49-F238E27FC236}">
                <a16:creationId xmlns="" xmlns:a16="http://schemas.microsoft.com/office/drawing/2014/main" id="{0058C653-7240-4680-8987-D8AC81897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1BB336B-B8B2-4277-ABF4-C2BD4CC06882}"/>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313448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4D82C-A770-497C-9A50-6268C854D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66B4E63-3072-4534-BC0C-F00C4CEB9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3AFF8F-DAAE-409B-B7FD-01FE2D2CF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987BC7D-9F86-4A9C-B517-04843DB1FBDD}"/>
              </a:ext>
            </a:extLst>
          </p:cNvPr>
          <p:cNvSpPr>
            <a:spLocks noGrp="1"/>
          </p:cNvSpPr>
          <p:nvPr>
            <p:ph type="dt" sz="half" idx="10"/>
          </p:nvPr>
        </p:nvSpPr>
        <p:spPr/>
        <p:txBody>
          <a:bodyPr/>
          <a:lstStyle/>
          <a:p>
            <a:fld id="{41FCFA58-AE79-4757-9355-6965D30F60AF}" type="datetime1">
              <a:rPr lang="en-US" smtClean="0"/>
              <a:pPr/>
              <a:t>11/20/2017</a:t>
            </a:fld>
            <a:endParaRPr lang="en-US"/>
          </a:p>
        </p:txBody>
      </p:sp>
      <p:sp>
        <p:nvSpPr>
          <p:cNvPr id="6" name="Footer Placeholder 5">
            <a:extLst>
              <a:ext uri="{FF2B5EF4-FFF2-40B4-BE49-F238E27FC236}">
                <a16:creationId xmlns="" xmlns:a16="http://schemas.microsoft.com/office/drawing/2014/main" id="{C26329D8-A68B-4110-A0D8-A3B6A77E1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A59F845-02CE-43D6-ACB1-17A735CD1FB2}"/>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106219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10CEB0-8606-468D-9C55-034155A9C7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54D7F5A-4C11-4379-B0D5-8027CFCC3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875F688-11AB-4691-8FC5-89D091979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822D1EB-1325-47AE-8573-8EEB09A05BCE}"/>
              </a:ext>
            </a:extLst>
          </p:cNvPr>
          <p:cNvSpPr>
            <a:spLocks noGrp="1"/>
          </p:cNvSpPr>
          <p:nvPr>
            <p:ph type="dt" sz="half" idx="10"/>
          </p:nvPr>
        </p:nvSpPr>
        <p:spPr/>
        <p:txBody>
          <a:bodyPr/>
          <a:lstStyle/>
          <a:p>
            <a:fld id="{64E847E8-F270-4FEC-A05B-17BCD81471C4}" type="datetime1">
              <a:rPr lang="en-US" smtClean="0"/>
              <a:pPr/>
              <a:t>11/20/2017</a:t>
            </a:fld>
            <a:endParaRPr lang="en-US"/>
          </a:p>
        </p:txBody>
      </p:sp>
      <p:sp>
        <p:nvSpPr>
          <p:cNvPr id="6" name="Footer Placeholder 5">
            <a:extLst>
              <a:ext uri="{FF2B5EF4-FFF2-40B4-BE49-F238E27FC236}">
                <a16:creationId xmlns="" xmlns:a16="http://schemas.microsoft.com/office/drawing/2014/main" id="{AAF09AB2-E5E8-45B6-AC37-5B546BE7A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856275-6E83-4327-8520-ACFDD3B22039}"/>
              </a:ext>
            </a:extLst>
          </p:cNvPr>
          <p:cNvSpPr>
            <a:spLocks noGrp="1"/>
          </p:cNvSpPr>
          <p:nvPr>
            <p:ph type="sldNum" sz="quarter" idx="12"/>
          </p:nvPr>
        </p:nvSpPr>
        <p:spPr/>
        <p:txBody>
          <a:body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225147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7D9C179-66F1-48EC-8641-063E961FC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443753A-D0A9-450E-B09C-BA0783EAF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D323FF-1F24-4982-8A77-3DB511DE3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DBAFE-1D5F-431A-9B7F-0F3197002434}" type="datetime1">
              <a:rPr lang="en-US" smtClean="0"/>
              <a:pPr/>
              <a:t>11/20/2017</a:t>
            </a:fld>
            <a:endParaRPr lang="en-US"/>
          </a:p>
        </p:txBody>
      </p:sp>
      <p:sp>
        <p:nvSpPr>
          <p:cNvPr id="5" name="Footer Placeholder 4">
            <a:extLst>
              <a:ext uri="{FF2B5EF4-FFF2-40B4-BE49-F238E27FC236}">
                <a16:creationId xmlns="" xmlns:a16="http://schemas.microsoft.com/office/drawing/2014/main" id="{C54E745B-1A3E-4608-B0FC-230A65EDB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487D543-C46C-45C9-8940-4D124BE22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CCAC7-84F9-4E85-A5FA-56822B87AA19}" type="slidenum">
              <a:rPr lang="en-US" smtClean="0"/>
              <a:pPr/>
              <a:t>‹#›</a:t>
            </a:fld>
            <a:endParaRPr lang="en-US"/>
          </a:p>
        </p:txBody>
      </p:sp>
    </p:spTree>
    <p:extLst>
      <p:ext uri="{BB962C8B-B14F-4D97-AF65-F5344CB8AC3E}">
        <p14:creationId xmlns="" xmlns:p14="http://schemas.microsoft.com/office/powerpoint/2010/main" val="1953832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9.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customXml" Target="../ink/ink2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journals.ke-i.org/index.php/mra/article/viewFile/177/78" TargetMode="External"/><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10.png"/><Relationship Id="rId26" Type="http://schemas.openxmlformats.org/officeDocument/2006/relationships/image" Target="../media/image14.png"/><Relationship Id="rId39" Type="http://schemas.openxmlformats.org/officeDocument/2006/relationships/customXml" Target="../ink/ink17.xml"/><Relationship Id="rId3" Type="http://schemas.openxmlformats.org/officeDocument/2006/relationships/customXml" Target="../ink/ink1.xml"/><Relationship Id="rId21" Type="http://schemas.openxmlformats.org/officeDocument/2006/relationships/customXml" Target="../ink/ink8.xml"/><Relationship Id="rId34" Type="http://schemas.openxmlformats.org/officeDocument/2006/relationships/image" Target="../media/image18.png"/><Relationship Id="rId42" Type="http://schemas.openxmlformats.org/officeDocument/2006/relationships/image" Target="../media/image22.png"/><Relationship Id="rId12" Type="http://schemas.openxmlformats.org/officeDocument/2006/relationships/image" Target="../media/image7.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38"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customXml" Target="../ink/ink12.xml"/><Relationship Id="rId41" Type="http://schemas.openxmlformats.org/officeDocument/2006/relationships/customXml" Target="../ink/ink18.xml"/><Relationship Id="rId1" Type="http://schemas.openxmlformats.org/officeDocument/2006/relationships/slideLayout" Target="../slideLayouts/slideLayout9.xml"/><Relationship Id="rId11" Type="http://schemas.openxmlformats.org/officeDocument/2006/relationships/customXml" Target="../ink/ink3.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6.xml"/><Relationship Id="rId40" Type="http://schemas.openxmlformats.org/officeDocument/2006/relationships/image" Target="../media/image21.pn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5.png"/><Relationship Id="rId36"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image" Target="../media/image5.png"/><Relationship Id="rId9" Type="http://schemas.openxmlformats.org/officeDocument/2006/relationships/customXml" Target="../ink/ink2.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1.xml"/><Relationship Id="rId30" Type="http://schemas.openxmlformats.org/officeDocument/2006/relationships/image" Target="../media/image16.png"/><Relationship Id="rId35" Type="http://schemas.openxmlformats.org/officeDocument/2006/relationships/customXml" Target="../ink/ink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7D39E5-3E97-431A-8B75-2D6E73E4B7F9}"/>
              </a:ext>
            </a:extLst>
          </p:cNvPr>
          <p:cNvSpPr>
            <a:spLocks noGrp="1"/>
          </p:cNvSpPr>
          <p:nvPr>
            <p:ph type="ctrTitle"/>
          </p:nvPr>
        </p:nvSpPr>
        <p:spPr>
          <a:solidFill>
            <a:srgbClr val="FFFF00"/>
          </a:solidFill>
          <a:ln w="76200">
            <a:solidFill>
              <a:srgbClr val="FF0000"/>
            </a:solidFill>
          </a:ln>
        </p:spPr>
        <p:txBody>
          <a:bodyPr>
            <a:normAutofit/>
          </a:bodyPr>
          <a:lstStyle/>
          <a:p>
            <a:r>
              <a:rPr lang="en-US" sz="4000" b="1" dirty="0">
                <a:solidFill>
                  <a:schemeClr val="accent1">
                    <a:lumMod val="50000"/>
                  </a:schemeClr>
                </a:solidFill>
                <a:highlight>
                  <a:srgbClr val="FFFF00"/>
                </a:highlight>
                <a:latin typeface="Arial" panose="020B0604020202020204" pitchFamily="34" charset="0"/>
                <a:cs typeface="Arial" panose="020B0604020202020204" pitchFamily="34" charset="0"/>
              </a:rPr>
              <a:t>The State of Texas vs. </a:t>
            </a:r>
            <a:br>
              <a:rPr lang="en-US" sz="4000" b="1" dirty="0">
                <a:solidFill>
                  <a:schemeClr val="accent1">
                    <a:lumMod val="50000"/>
                  </a:schemeClr>
                </a:solidFill>
                <a:highlight>
                  <a:srgbClr val="FFFF00"/>
                </a:highlight>
                <a:latin typeface="Arial" panose="020B0604020202020204" pitchFamily="34" charset="0"/>
                <a:cs typeface="Arial" panose="020B0604020202020204" pitchFamily="34" charset="0"/>
              </a:rPr>
            </a:br>
            <a:r>
              <a:rPr lang="en-US" sz="4000" b="1" dirty="0">
                <a:solidFill>
                  <a:schemeClr val="accent1">
                    <a:lumMod val="50000"/>
                  </a:schemeClr>
                </a:solidFill>
                <a:highlight>
                  <a:srgbClr val="FFFF00"/>
                </a:highlight>
                <a:latin typeface="Arial" panose="020B0604020202020204" pitchFamily="34" charset="0"/>
                <a:cs typeface="Arial" panose="020B0604020202020204" pitchFamily="34" charset="0"/>
              </a:rPr>
              <a:t>Lee Harvey Oswald</a:t>
            </a:r>
            <a:br>
              <a:rPr lang="en-US" sz="4000" b="1" dirty="0">
                <a:solidFill>
                  <a:schemeClr val="accent1">
                    <a:lumMod val="50000"/>
                  </a:schemeClr>
                </a:solidFill>
                <a:highlight>
                  <a:srgbClr val="FFFF00"/>
                </a:highlight>
                <a:latin typeface="Arial" panose="020B0604020202020204" pitchFamily="34" charset="0"/>
                <a:cs typeface="Arial" panose="020B0604020202020204" pitchFamily="34" charset="0"/>
              </a:rPr>
            </a:br>
            <a:endParaRPr lang="en-US" sz="4000" b="1" dirty="0">
              <a:solidFill>
                <a:schemeClr val="accent1">
                  <a:lumMod val="50000"/>
                </a:schemeClr>
              </a:solidFill>
              <a:highlight>
                <a:srgbClr val="FFFF00"/>
              </a:highlight>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5B381C30-5DBC-4CF3-A786-2C4B15273869}"/>
              </a:ext>
            </a:extLst>
          </p:cNvPr>
          <p:cNvSpPr>
            <a:spLocks noGrp="1"/>
          </p:cNvSpPr>
          <p:nvPr>
            <p:ph type="subTitle" idx="1"/>
          </p:nvPr>
        </p:nvSpPr>
        <p:spPr>
          <a:xfrm>
            <a:off x="1416907" y="3882124"/>
            <a:ext cx="9366423" cy="1655762"/>
          </a:xfrm>
          <a:solidFill>
            <a:schemeClr val="accent5">
              <a:lumMod val="20000"/>
              <a:lumOff val="80000"/>
            </a:schemeClr>
          </a:solidFill>
          <a:ln w="76200">
            <a:solidFill>
              <a:schemeClr val="accent1">
                <a:lumMod val="50000"/>
              </a:schemeClr>
            </a:solidFill>
          </a:ln>
        </p:spPr>
        <p:txBody>
          <a:bodyPr>
            <a:normAutofit/>
          </a:bodyPr>
          <a:lstStyle/>
          <a:p>
            <a:endParaRPr lang="en-US" dirty="0">
              <a:latin typeface="Arial" pitchFamily="34" charset="0"/>
              <a:cs typeface="Arial" pitchFamily="34" charset="0"/>
            </a:endParaRPr>
          </a:p>
          <a:p>
            <a:r>
              <a:rPr lang="en-US" b="1" dirty="0">
                <a:latin typeface="Arial" pitchFamily="34" charset="0"/>
                <a:cs typeface="Arial" pitchFamily="34" charset="0"/>
              </a:rPr>
              <a:t>November 16-17, 2017. South Texas College of Law-Houston.</a:t>
            </a:r>
          </a:p>
          <a:p>
            <a:r>
              <a:rPr lang="en-US" b="1" dirty="0">
                <a:latin typeface="Arial" pitchFamily="34" charset="0"/>
                <a:cs typeface="Arial" pitchFamily="34" charset="0"/>
              </a:rPr>
              <a:t>Citizens Against Political Assassinations (CAPA)</a:t>
            </a:r>
          </a:p>
        </p:txBody>
      </p:sp>
      <p:sp>
        <p:nvSpPr>
          <p:cNvPr id="4" name="Slide Number Placeholder 3">
            <a:extLst>
              <a:ext uri="{FF2B5EF4-FFF2-40B4-BE49-F238E27FC236}">
                <a16:creationId xmlns="" xmlns:a16="http://schemas.microsoft.com/office/drawing/2014/main" id="{D655E6DA-8DE0-4745-BE46-3C1ED8CE328A}"/>
              </a:ext>
            </a:extLst>
          </p:cNvPr>
          <p:cNvSpPr>
            <a:spLocks noGrp="1"/>
          </p:cNvSpPr>
          <p:nvPr>
            <p:ph type="sldNum" sz="quarter" idx="12"/>
          </p:nvPr>
        </p:nvSpPr>
        <p:spPr/>
        <p:txBody>
          <a:bodyPr/>
          <a:lstStyle/>
          <a:p>
            <a:fld id="{76BCCAC7-84F9-4E85-A5FA-56822B87AA19}" type="slidenum">
              <a:rPr lang="en-US" smtClean="0"/>
              <a:pPr/>
              <a:t>1</a:t>
            </a:fld>
            <a:endParaRPr lang="en-US" dirty="0"/>
          </a:p>
        </p:txBody>
      </p:sp>
    </p:spTree>
    <p:extLst>
      <p:ext uri="{BB962C8B-B14F-4D97-AF65-F5344CB8AC3E}">
        <p14:creationId xmlns="" xmlns:p14="http://schemas.microsoft.com/office/powerpoint/2010/main" val="271972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AA80CE-0713-4C7D-9F4B-D17792A38BB8}"/>
              </a:ext>
            </a:extLst>
          </p:cNvPr>
          <p:cNvSpPr>
            <a:spLocks noGrp="1"/>
          </p:cNvSpPr>
          <p:nvPr>
            <p:ph type="title"/>
          </p:nvPr>
        </p:nvSpPr>
        <p:spPr>
          <a:xfrm>
            <a:off x="359924" y="457199"/>
            <a:ext cx="4862707" cy="1972849"/>
          </a:xfrm>
          <a:solidFill>
            <a:srgbClr val="FFFF00"/>
          </a:solidFill>
          <a:ln w="76200">
            <a:solidFill>
              <a:srgbClr val="FF0000"/>
            </a:solidFill>
          </a:ln>
        </p:spPr>
        <p:txBody>
          <a:bodyPr>
            <a:normAutofit fontScale="90000"/>
          </a:bodyPr>
          <a:lstStyle/>
          <a:p>
            <a:r>
              <a:rPr lang="en-US" dirty="0"/>
              <a:t/>
            </a:r>
            <a:br>
              <a:rPr lang="en-US" dirty="0"/>
            </a:br>
            <a:r>
              <a:rPr lang="en-US" dirty="0"/>
              <a:t/>
            </a:r>
            <a:br>
              <a:rPr lang="en-US" dirty="0"/>
            </a:br>
            <a:r>
              <a:rPr lang="en-US" dirty="0"/>
              <a:t/>
            </a:r>
            <a:br>
              <a:rPr lang="en-US" dirty="0"/>
            </a:br>
            <a:r>
              <a:rPr lang="en-US" sz="3600" b="1" dirty="0">
                <a:solidFill>
                  <a:schemeClr val="accent5">
                    <a:lumMod val="50000"/>
                  </a:schemeClr>
                </a:solidFill>
                <a:latin typeface="Arial" panose="020B0604020202020204" pitchFamily="34" charset="0"/>
                <a:cs typeface="Arial" panose="020B0604020202020204" pitchFamily="34" charset="0"/>
              </a:rPr>
              <a:t>JFK Pre-mortem X-ray:</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    No White Patch!</a:t>
            </a:r>
            <a:r>
              <a:rPr lang="en-US" dirty="0"/>
              <a:t/>
            </a:r>
            <a:br>
              <a:rPr lang="en-US" dirty="0"/>
            </a:br>
            <a:endParaRPr lang="en-US" dirty="0"/>
          </a:p>
        </p:txBody>
      </p:sp>
      <p:pic>
        <p:nvPicPr>
          <p:cNvPr id="8" name="Picture Placeholder 7">
            <a:extLst>
              <a:ext uri="{FF2B5EF4-FFF2-40B4-BE49-F238E27FC236}">
                <a16:creationId xmlns="" xmlns:a16="http://schemas.microsoft.com/office/drawing/2014/main" id="{55FD7EF8-578D-4EA6-9F40-997389FDECD2}"/>
              </a:ext>
            </a:extLst>
          </p:cNvPr>
          <p:cNvPicPr>
            <a:picLocks noGrp="1" noChangeAspect="1"/>
          </p:cNvPicPr>
          <p:nvPr>
            <p:ph type="pic" idx="1"/>
          </p:nvPr>
        </p:nvPicPr>
        <p:blipFill>
          <a:blip r:embed="rId2" cstate="print"/>
          <a:srcRect t="1730" b="1730"/>
          <a:stretch>
            <a:fillRect/>
          </a:stretch>
        </p:blipFill>
        <p:spPr>
          <a:xfrm>
            <a:off x="5807442" y="996218"/>
            <a:ext cx="5947874" cy="4696495"/>
          </a:xfrm>
          <a:prstGeom prst="rect">
            <a:avLst/>
          </a:prstGeom>
          <a:ln w="76200">
            <a:solidFill>
              <a:schemeClr val="accent5">
                <a:lumMod val="50000"/>
              </a:schemeClr>
            </a:solidFill>
          </a:ln>
        </p:spPr>
      </p:pic>
      <p:sp>
        <p:nvSpPr>
          <p:cNvPr id="7" name="Text Placeholder 6">
            <a:extLst>
              <a:ext uri="{FF2B5EF4-FFF2-40B4-BE49-F238E27FC236}">
                <a16:creationId xmlns="" xmlns:a16="http://schemas.microsoft.com/office/drawing/2014/main" id="{EBA59E87-01A3-4AAB-8808-F9B2B3B5E67C}"/>
              </a:ext>
            </a:extLst>
          </p:cNvPr>
          <p:cNvSpPr>
            <a:spLocks noGrp="1"/>
          </p:cNvSpPr>
          <p:nvPr>
            <p:ph type="body" sz="half" idx="2"/>
          </p:nvPr>
        </p:nvSpPr>
        <p:spPr>
          <a:xfrm>
            <a:off x="197708" y="2663563"/>
            <a:ext cx="5206314" cy="3447091"/>
          </a:xfrm>
          <a:solidFill>
            <a:schemeClr val="accent5">
              <a:lumMod val="20000"/>
              <a:lumOff val="80000"/>
            </a:schemeClr>
          </a:solidFill>
          <a:ln w="76200">
            <a:solidFill>
              <a:schemeClr val="accent5">
                <a:lumMod val="50000"/>
              </a:schemeClr>
            </a:solidFill>
          </a:ln>
        </p:spPr>
        <p:txBody>
          <a:bodyPr>
            <a:normAutofit/>
          </a:bodyPr>
          <a:lstStyle/>
          <a:p>
            <a:endParaRPr lang="en-US" dirty="0"/>
          </a:p>
          <a:p>
            <a:pPr>
              <a:buFont typeface="Arial" pitchFamily="34" charset="0"/>
              <a:buChar char="•"/>
            </a:pPr>
            <a:r>
              <a:rPr lang="en-US" sz="2400" dirty="0">
                <a:latin typeface="Arial" panose="020B0604020202020204" pitchFamily="34" charset="0"/>
                <a:cs typeface="Arial" panose="020B0604020202020204" pitchFamily="34" charset="0"/>
              </a:rPr>
              <a:t> Patients do not have White Patches—nor did JFK.</a:t>
            </a:r>
          </a:p>
          <a:p>
            <a:pPr>
              <a:buFont typeface="Arial" pitchFamily="34" charset="0"/>
              <a:buChar char="•"/>
            </a:pPr>
            <a:r>
              <a:rPr lang="en-US" sz="2400" dirty="0">
                <a:latin typeface="Arial" panose="020B0604020202020204" pitchFamily="34" charset="0"/>
                <a:cs typeface="Arial" panose="020B0604020202020204" pitchFamily="34" charset="0"/>
              </a:rPr>
              <a:t> Mike Chesser, MD, has measured the ODs on the original X-ray at the Kennedy Library in Boston.</a:t>
            </a:r>
          </a:p>
          <a:p>
            <a:pPr>
              <a:buFont typeface="Arial" pitchFamily="34" charset="0"/>
              <a:buChar char="•"/>
            </a:pPr>
            <a:r>
              <a:rPr lang="en-US" sz="2400" dirty="0">
                <a:latin typeface="Arial" panose="020B0604020202020204" pitchFamily="34" charset="0"/>
                <a:cs typeface="Arial" panose="020B0604020202020204" pitchFamily="34" charset="0"/>
              </a:rPr>
              <a:t> Compared to the post-mortem X-ray, there is a huge difference (in ODs) in the area of the White Patch.</a:t>
            </a:r>
          </a:p>
          <a:p>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D105248F-A42D-4A3C-9978-53BDC0416F1B}"/>
              </a:ext>
            </a:extLst>
          </p:cNvPr>
          <p:cNvSpPr>
            <a:spLocks noGrp="1"/>
          </p:cNvSpPr>
          <p:nvPr>
            <p:ph type="sldNum" sz="quarter" idx="12"/>
          </p:nvPr>
        </p:nvSpPr>
        <p:spPr/>
        <p:txBody>
          <a:bodyPr/>
          <a:lstStyle/>
          <a:p>
            <a:fld id="{76BCCAC7-84F9-4E85-A5FA-56822B87AA19}" type="slidenum">
              <a:rPr lang="en-US" smtClean="0"/>
              <a:pPr/>
              <a:t>10</a:t>
            </a:fld>
            <a:endParaRPr lang="en-US" dirty="0"/>
          </a:p>
        </p:txBody>
      </p:sp>
    </p:spTree>
    <p:extLst>
      <p:ext uri="{BB962C8B-B14F-4D97-AF65-F5344CB8AC3E}">
        <p14:creationId xmlns="" xmlns:p14="http://schemas.microsoft.com/office/powerpoint/2010/main" val="279657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B6AF087-6B97-4472-8B4E-28D5B78B8DF8}"/>
              </a:ext>
            </a:extLst>
          </p:cNvPr>
          <p:cNvSpPr>
            <a:spLocks noGrp="1"/>
          </p:cNvSpPr>
          <p:nvPr>
            <p:ph type="title"/>
          </p:nvPr>
        </p:nvSpPr>
        <p:spPr>
          <a:xfrm>
            <a:off x="689176" y="987425"/>
            <a:ext cx="3961401" cy="2057332"/>
          </a:xfrm>
          <a:solidFill>
            <a:srgbClr val="FFFF00"/>
          </a:solidFill>
          <a:ln w="76200">
            <a:solidFill>
              <a:srgbClr val="FF0000"/>
            </a:solidFill>
          </a:ln>
        </p:spPr>
        <p:txBody>
          <a:bodyPr>
            <a:normAutofit fontScale="90000"/>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3. The Metallic-like Object within the Right Orbit (6.5 mm)</a:t>
            </a:r>
            <a:br>
              <a:rPr lang="en-US" b="1" dirty="0">
                <a:solidFill>
                  <a:schemeClr val="accent5">
                    <a:lumMod val="50000"/>
                  </a:schemeClr>
                </a:solidFill>
                <a:latin typeface="Arial" panose="020B0604020202020204" pitchFamily="34" charset="0"/>
                <a:cs typeface="Arial" panose="020B0604020202020204" pitchFamily="34" charset="0"/>
              </a:rPr>
            </a:br>
            <a:endParaRPr lang="en-US" b="1" dirty="0">
              <a:solidFill>
                <a:schemeClr val="accent5">
                  <a:lumMod val="50000"/>
                </a:schemeClr>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 xmlns:a16="http://schemas.microsoft.com/office/drawing/2014/main" id="{AE221CD5-2448-4FE3-ACF0-7C62FC799B05}"/>
              </a:ext>
            </a:extLst>
          </p:cNvPr>
          <p:cNvSpPr>
            <a:spLocks noGrp="1"/>
          </p:cNvSpPr>
          <p:nvPr>
            <p:ph type="body" sz="half" idx="2"/>
          </p:nvPr>
        </p:nvSpPr>
        <p:spPr>
          <a:xfrm>
            <a:off x="689175" y="3287713"/>
            <a:ext cx="4014630" cy="3335509"/>
          </a:xfrm>
          <a:solidFill>
            <a:schemeClr val="accent5">
              <a:lumMod val="20000"/>
              <a:lumOff val="80000"/>
            </a:schemeClr>
          </a:solidFill>
          <a:ln w="76200">
            <a:solidFill>
              <a:schemeClr val="accent5">
                <a:lumMod val="50000"/>
              </a:schemeClr>
            </a:solidFill>
          </a:ln>
        </p:spPr>
        <p:txBody>
          <a:bodyPr>
            <a:noAutofit/>
          </a:bodyPr>
          <a:lstStyle/>
          <a:p>
            <a:pPr>
              <a:buFont typeface="Arial" pitchFamily="34" charset="0"/>
              <a:buChar char="•"/>
            </a:pPr>
            <a:r>
              <a:rPr lang="en-US" sz="2400" dirty="0">
                <a:latin typeface="Arial" panose="020B0604020202020204" pitchFamily="34" charset="0"/>
                <a:cs typeface="Arial" panose="020B0604020202020204" pitchFamily="34" charset="0"/>
              </a:rPr>
              <a:t> Note the semi-lunar object inside JFK’s right orbit—at the cyan arrow.</a:t>
            </a:r>
          </a:p>
          <a:p>
            <a:pPr>
              <a:buFont typeface="Arial" pitchFamily="34" charset="0"/>
              <a:buChar char="•"/>
            </a:pPr>
            <a:r>
              <a:rPr lang="en-US" sz="2400" dirty="0">
                <a:latin typeface="Arial" panose="020B0604020202020204" pitchFamily="34" charset="0"/>
                <a:cs typeface="Arial" panose="020B0604020202020204" pitchFamily="34" charset="0"/>
              </a:rPr>
              <a:t> It looks like the cross section of a Mannlicher-Carcano (6.5 mm) </a:t>
            </a:r>
            <a:r>
              <a:rPr lang="en-US" dirty="0">
                <a:latin typeface="Arial" panose="020B0604020202020204" pitchFamily="34" charset="0"/>
                <a:cs typeface="Arial" panose="020B0604020202020204" pitchFamily="34" charset="0"/>
              </a:rPr>
              <a:t>(i.e., purported to be Oswald’s carbine)</a:t>
            </a:r>
          </a:p>
          <a:p>
            <a:pPr>
              <a:buFont typeface="Arial" pitchFamily="34" charset="0"/>
              <a:buChar char="•"/>
            </a:pPr>
            <a:r>
              <a:rPr lang="en-US" sz="2400" dirty="0">
                <a:latin typeface="Arial" panose="020B0604020202020204" pitchFamily="34" charset="0"/>
                <a:cs typeface="Arial" panose="020B0604020202020204" pitchFamily="34" charset="0"/>
              </a:rPr>
              <a:t> It “seems” to lie at the back of the skull.</a:t>
            </a:r>
          </a:p>
        </p:txBody>
      </p:sp>
      <p:pic>
        <p:nvPicPr>
          <p:cNvPr id="6" name="Picture Placeholder 5">
            <a:extLst>
              <a:ext uri="{FF2B5EF4-FFF2-40B4-BE49-F238E27FC236}">
                <a16:creationId xmlns="" xmlns:a16="http://schemas.microsoft.com/office/drawing/2014/main" id="{A043DD0C-41F7-44BE-8363-A6E7CA4F14FB}"/>
              </a:ext>
            </a:extLst>
          </p:cNvPr>
          <p:cNvPicPr>
            <a:picLocks noGrp="1" noChangeAspect="1"/>
          </p:cNvPicPr>
          <p:nvPr>
            <p:ph type="pic" idx="1"/>
          </p:nvPr>
        </p:nvPicPr>
        <p:blipFill>
          <a:blip r:embed="rId2" cstate="print"/>
          <a:srcRect t="5387" b="5387"/>
          <a:stretch>
            <a:fillRect/>
          </a:stretch>
        </p:blipFill>
        <p:spPr>
          <a:prstGeom prst="rect">
            <a:avLst/>
          </a:prstGeom>
          <a:ln w="76200">
            <a:solidFill>
              <a:schemeClr val="accent5">
                <a:lumMod val="50000"/>
              </a:schemeClr>
            </a:solidFill>
          </a:ln>
        </p:spPr>
      </p:pic>
      <p:sp>
        <p:nvSpPr>
          <p:cNvPr id="2" name="Slide Number Placeholder 1">
            <a:extLst>
              <a:ext uri="{FF2B5EF4-FFF2-40B4-BE49-F238E27FC236}">
                <a16:creationId xmlns="" xmlns:a16="http://schemas.microsoft.com/office/drawing/2014/main" id="{1879C437-5D29-4F1A-8CF6-1CC64A9FFE4A}"/>
              </a:ext>
            </a:extLst>
          </p:cNvPr>
          <p:cNvSpPr>
            <a:spLocks noGrp="1"/>
          </p:cNvSpPr>
          <p:nvPr>
            <p:ph type="sldNum" sz="quarter" idx="12"/>
          </p:nvPr>
        </p:nvSpPr>
        <p:spPr/>
        <p:txBody>
          <a:bodyPr/>
          <a:lstStyle/>
          <a:p>
            <a:fld id="{76BCCAC7-84F9-4E85-A5FA-56822B87AA19}" type="slidenum">
              <a:rPr lang="en-US" smtClean="0"/>
              <a:pPr/>
              <a:t>11</a:t>
            </a:fld>
            <a:endParaRPr lang="en-US" dirty="0"/>
          </a:p>
        </p:txBody>
      </p:sp>
    </p:spTree>
    <p:extLst>
      <p:ext uri="{BB962C8B-B14F-4D97-AF65-F5344CB8AC3E}">
        <p14:creationId xmlns="" xmlns:p14="http://schemas.microsoft.com/office/powerpoint/2010/main" val="101001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76492" y="1105491"/>
            <a:ext cx="3932237" cy="1277224"/>
          </a:xfrm>
          <a:solidFill>
            <a:srgbClr val="FFFF00"/>
          </a:solidFill>
          <a:ln w="76200">
            <a:solidFill>
              <a:srgbClr val="FF0000"/>
            </a:solidFill>
          </a:ln>
        </p:spPr>
        <p:txBody>
          <a:bodyPr>
            <a:normAutofit/>
          </a:bodyPr>
          <a:lstStyle/>
          <a:p>
            <a:r>
              <a:rPr lang="en-US" sz="3600" b="1" dirty="0">
                <a:solidFill>
                  <a:schemeClr val="accent5">
                    <a:lumMod val="50000"/>
                  </a:schemeClr>
                </a:solidFill>
                <a:latin typeface="Arial" panose="020B0604020202020204" pitchFamily="34" charset="0"/>
                <a:cs typeface="Arial" panose="020B0604020202020204" pitchFamily="34" charset="0"/>
              </a:rPr>
              <a:t>1968 Clark Panel </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	Review</a:t>
            </a:r>
          </a:p>
        </p:txBody>
      </p:sp>
      <p:sp>
        <p:nvSpPr>
          <p:cNvPr id="5" name="Text Placeholder 4"/>
          <p:cNvSpPr>
            <a:spLocks noGrp="1"/>
          </p:cNvSpPr>
          <p:nvPr>
            <p:ph type="body" sz="half" idx="2"/>
          </p:nvPr>
        </p:nvSpPr>
        <p:spPr>
          <a:xfrm>
            <a:off x="839788" y="3127963"/>
            <a:ext cx="3890474" cy="2507906"/>
          </a:xfrm>
          <a:solidFill>
            <a:schemeClr val="accent5">
              <a:lumMod val="20000"/>
              <a:lumOff val="80000"/>
            </a:schemeClr>
          </a:solidFill>
          <a:ln w="76200">
            <a:solidFill>
              <a:schemeClr val="accent5">
                <a:lumMod val="50000"/>
              </a:schemeClr>
            </a:solidFill>
          </a:ln>
        </p:spPr>
        <p:txBody>
          <a:bodyPr>
            <a:normAutofit/>
          </a:bodyPr>
          <a:lstStyle/>
          <a:p>
            <a:endParaRPr lang="en-US" dirty="0"/>
          </a:p>
          <a:p>
            <a:pPr>
              <a:buFont typeface="Arial" pitchFamily="34" charset="0"/>
              <a:buChar char="•"/>
            </a:pPr>
            <a:r>
              <a:rPr lang="en-US" sz="2400" dirty="0">
                <a:latin typeface="Arial" panose="020B0604020202020204" pitchFamily="34" charset="0"/>
                <a:cs typeface="Arial" panose="020B0604020202020204" pitchFamily="34" charset="0"/>
              </a:rPr>
              <a:t> This 6.5 mm object was  </a:t>
            </a:r>
            <a:r>
              <a:rPr lang="en-US" sz="2400" u="sng" dirty="0">
                <a:latin typeface="Arial" panose="020B0604020202020204" pitchFamily="34" charset="0"/>
                <a:cs typeface="Arial" panose="020B0604020202020204" pitchFamily="34" charset="0"/>
              </a:rPr>
              <a:t>first</a:t>
            </a:r>
            <a:r>
              <a:rPr lang="en-US" sz="2400" dirty="0">
                <a:latin typeface="Arial" panose="020B0604020202020204" pitchFamily="34" charset="0"/>
                <a:cs typeface="Arial" panose="020B0604020202020204" pitchFamily="34" charset="0"/>
              </a:rPr>
              <a:t> reported by the Ramsey Clark Panel.</a:t>
            </a:r>
          </a:p>
          <a:p>
            <a:pPr>
              <a:buFont typeface="Arial" pitchFamily="34" charset="0"/>
              <a:buChar char="•"/>
            </a:pPr>
            <a:r>
              <a:rPr lang="en-US" sz="2400" dirty="0">
                <a:latin typeface="Arial" panose="020B0604020202020204" pitchFamily="34" charset="0"/>
                <a:cs typeface="Arial" panose="020B0604020202020204" pitchFamily="34" charset="0"/>
              </a:rPr>
              <a:t> It does </a:t>
            </a:r>
            <a:r>
              <a:rPr lang="en-US" sz="2400" u="sng" dirty="0">
                <a:latin typeface="Arial" panose="020B0604020202020204" pitchFamily="34" charset="0"/>
                <a:cs typeface="Arial" panose="020B0604020202020204" pitchFamily="34" charset="0"/>
              </a:rPr>
              <a:t>not </a:t>
            </a:r>
            <a:r>
              <a:rPr lang="en-US" sz="2400" dirty="0">
                <a:latin typeface="Arial" panose="020B0604020202020204" pitchFamily="34" charset="0"/>
                <a:cs typeface="Arial" panose="020B0604020202020204" pitchFamily="34" charset="0"/>
              </a:rPr>
              <a:t>appear in the autopsy report.</a:t>
            </a:r>
          </a:p>
        </p:txBody>
      </p:sp>
      <p:pic>
        <p:nvPicPr>
          <p:cNvPr id="6" name="Picture Placeholder 5">
            <a:extLst>
              <a:ext uri="{FF2B5EF4-FFF2-40B4-BE49-F238E27FC236}">
                <a16:creationId xmlns="" xmlns:a16="http://schemas.microsoft.com/office/drawing/2014/main" id="{D0853476-6AD0-4810-AC44-ED434EEF0F88}"/>
              </a:ext>
            </a:extLst>
          </p:cNvPr>
          <p:cNvPicPr>
            <a:picLocks noGrp="1" noChangeAspect="1"/>
          </p:cNvPicPr>
          <p:nvPr>
            <p:ph type="pic" idx="1"/>
          </p:nvPr>
        </p:nvPicPr>
        <p:blipFill>
          <a:blip r:embed="rId2" cstate="print"/>
          <a:srcRect l="7546" r="7546"/>
          <a:stretch>
            <a:fillRect/>
          </a:stretch>
        </p:blipFill>
        <p:spPr>
          <a:prstGeom prst="rect">
            <a:avLst/>
          </a:prstGeom>
          <a:ln w="76200">
            <a:solidFill>
              <a:schemeClr val="accent5">
                <a:lumMod val="50000"/>
              </a:schemeClr>
            </a:solidFill>
          </a:ln>
        </p:spPr>
      </p:pic>
      <p:sp>
        <p:nvSpPr>
          <p:cNvPr id="2" name="Slide Number Placeholder 1">
            <a:extLst>
              <a:ext uri="{FF2B5EF4-FFF2-40B4-BE49-F238E27FC236}">
                <a16:creationId xmlns="" xmlns:a16="http://schemas.microsoft.com/office/drawing/2014/main" id="{3A0105AB-97D9-4C14-8C82-15C6F1261F5D}"/>
              </a:ext>
            </a:extLst>
          </p:cNvPr>
          <p:cNvSpPr>
            <a:spLocks noGrp="1"/>
          </p:cNvSpPr>
          <p:nvPr>
            <p:ph type="sldNum" sz="quarter" idx="12"/>
          </p:nvPr>
        </p:nvSpPr>
        <p:spPr/>
        <p:txBody>
          <a:bodyPr/>
          <a:lstStyle/>
          <a:p>
            <a:fld id="{76BCCAC7-84F9-4E85-A5FA-56822B87AA19}" type="slidenum">
              <a:rPr lang="en-US" smtClean="0"/>
              <a:pPr/>
              <a:t>12</a:t>
            </a:fld>
            <a:endParaRPr lang="en-US" dirty="0"/>
          </a:p>
        </p:txBody>
      </p:sp>
    </p:spTree>
    <p:extLst>
      <p:ext uri="{BB962C8B-B14F-4D97-AF65-F5344CB8AC3E}">
        <p14:creationId xmlns="" xmlns:p14="http://schemas.microsoft.com/office/powerpoint/2010/main" val="183108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059E6B-289F-4F74-A54E-FD7CA027C41A}"/>
              </a:ext>
            </a:extLst>
          </p:cNvPr>
          <p:cNvSpPr>
            <a:spLocks noGrp="1"/>
          </p:cNvSpPr>
          <p:nvPr>
            <p:ph type="ctrTitle"/>
          </p:nvPr>
        </p:nvSpPr>
        <p:spPr>
          <a:xfrm>
            <a:off x="1280731" y="184639"/>
            <a:ext cx="9146945" cy="1415561"/>
          </a:xfrm>
          <a:solidFill>
            <a:srgbClr val="FFFF00"/>
          </a:solidFill>
          <a:ln w="76200">
            <a:solidFill>
              <a:srgbClr val="FF0000"/>
            </a:solidFill>
          </a:ln>
        </p:spPr>
        <p:txBody>
          <a:bodyPr>
            <a:normAutofit fontScale="90000"/>
          </a:bodyPr>
          <a:lstStyle/>
          <a:p>
            <a:r>
              <a:rPr lang="en-US" sz="4000" dirty="0">
                <a:solidFill>
                  <a:schemeClr val="accent5">
                    <a:lumMod val="50000"/>
                  </a:schemeClr>
                </a:solidFill>
                <a:latin typeface="Arial" panose="020B0604020202020204" pitchFamily="34" charset="0"/>
                <a:cs typeface="Arial" panose="020B0604020202020204" pitchFamily="34" charset="0"/>
              </a:rPr>
              <a:t/>
            </a:r>
            <a:br>
              <a:rPr lang="en-US" sz="4000" dirty="0">
                <a:solidFill>
                  <a:schemeClr val="accent5">
                    <a:lumMod val="50000"/>
                  </a:schemeClr>
                </a:solidFill>
                <a:latin typeface="Arial" panose="020B0604020202020204" pitchFamily="34" charset="0"/>
                <a:cs typeface="Arial" panose="020B0604020202020204" pitchFamily="34" charset="0"/>
              </a:rPr>
            </a:br>
            <a:r>
              <a:rPr lang="en-US" sz="4000" dirty="0">
                <a:solidFill>
                  <a:schemeClr val="accent5">
                    <a:lumMod val="50000"/>
                  </a:schemeClr>
                </a:solidFill>
                <a:latin typeface="Arial" panose="020B0604020202020204" pitchFamily="34" charset="0"/>
                <a:cs typeface="Arial" panose="020B0604020202020204" pitchFamily="34" charset="0"/>
              </a:rPr>
              <a:t/>
            </a:r>
            <a:br>
              <a:rPr lang="en-US" sz="4000" dirty="0">
                <a:solidFill>
                  <a:schemeClr val="accent5">
                    <a:lumMod val="50000"/>
                  </a:schemeClr>
                </a:solidFill>
                <a:latin typeface="Arial" panose="020B0604020202020204" pitchFamily="34" charset="0"/>
                <a:cs typeface="Arial" panose="020B0604020202020204" pitchFamily="34" charset="0"/>
              </a:rPr>
            </a:br>
            <a:r>
              <a:rPr lang="en-US" sz="4400" b="1" dirty="0">
                <a:solidFill>
                  <a:schemeClr val="accent5">
                    <a:lumMod val="50000"/>
                  </a:schemeClr>
                </a:solidFill>
                <a:latin typeface="Arial" panose="020B0604020202020204" pitchFamily="34" charset="0"/>
                <a:cs typeface="Arial" panose="020B0604020202020204" pitchFamily="34" charset="0"/>
              </a:rPr>
              <a:t>Problems with the 6.5 mm Object</a:t>
            </a:r>
            <a:r>
              <a:rPr lang="en-US" sz="4000" dirty="0">
                <a:solidFill>
                  <a:schemeClr val="accent5">
                    <a:lumMod val="50000"/>
                  </a:schemeClr>
                </a:solidFill>
                <a:latin typeface="Arial" panose="020B0604020202020204" pitchFamily="34" charset="0"/>
                <a:cs typeface="Arial" panose="020B0604020202020204" pitchFamily="34" charset="0"/>
              </a:rPr>
              <a:t/>
            </a:r>
            <a:br>
              <a:rPr lang="en-US" sz="4000" dirty="0">
                <a:solidFill>
                  <a:schemeClr val="accent5">
                    <a:lumMod val="50000"/>
                  </a:schemeClr>
                </a:solidFill>
                <a:latin typeface="Arial" panose="020B0604020202020204" pitchFamily="34" charset="0"/>
                <a:cs typeface="Arial" panose="020B0604020202020204" pitchFamily="34" charset="0"/>
              </a:rPr>
            </a:br>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AD78AA70-591D-42C7-A2CA-94712D1ADDB9}"/>
              </a:ext>
            </a:extLst>
          </p:cNvPr>
          <p:cNvSpPr>
            <a:spLocks noGrp="1"/>
          </p:cNvSpPr>
          <p:nvPr>
            <p:ph type="subTitle" idx="1"/>
          </p:nvPr>
        </p:nvSpPr>
        <p:spPr>
          <a:xfrm>
            <a:off x="939111" y="1812824"/>
            <a:ext cx="9765831" cy="4658314"/>
          </a:xfrm>
          <a:solidFill>
            <a:schemeClr val="accent5">
              <a:lumMod val="20000"/>
              <a:lumOff val="80000"/>
            </a:schemeClr>
          </a:solidFill>
          <a:ln w="76200">
            <a:solidFill>
              <a:schemeClr val="accent5">
                <a:lumMod val="50000"/>
              </a:schemeClr>
            </a:solidFill>
          </a:ln>
        </p:spPr>
        <p:txBody>
          <a:bodyPr>
            <a:normAutofit fontScale="92500" lnSpcReduction="20000"/>
          </a:bodyPr>
          <a:lstStyle/>
          <a:p>
            <a:pPr marL="457200" indent="-457200" algn="l">
              <a:buAutoNum type="arabicPeriod"/>
            </a:pPr>
            <a:endParaRPr lang="en-US" dirty="0"/>
          </a:p>
          <a:p>
            <a:pPr marL="457200" indent="-457200" algn="l"/>
            <a:r>
              <a:rPr lang="en-US" dirty="0">
                <a:latin typeface="Arial" panose="020B0604020202020204" pitchFamily="34" charset="0"/>
                <a:cs typeface="Arial" panose="020B0604020202020204" pitchFamily="34" charset="0"/>
              </a:rPr>
              <a:t>1. No one saw it at the autopsy.</a:t>
            </a:r>
          </a:p>
          <a:p>
            <a:pPr algn="l"/>
            <a:r>
              <a:rPr lang="en-US" dirty="0">
                <a:latin typeface="Arial" panose="020B0604020202020204" pitchFamily="34" charset="0"/>
                <a:cs typeface="Arial" panose="020B0604020202020204" pitchFamily="34" charset="0"/>
              </a:rPr>
              <a:t>2. It is far too transparent (i.e., white) for the cross section of a bullet.</a:t>
            </a:r>
          </a:p>
          <a:p>
            <a:pPr algn="l"/>
            <a:r>
              <a:rPr lang="en-US" dirty="0">
                <a:latin typeface="Arial" panose="020B0604020202020204" pitchFamily="34" charset="0"/>
                <a:cs typeface="Arial" panose="020B0604020202020204" pitchFamily="34" charset="0"/>
              </a:rPr>
              <a:t>3. It has no realistic counterpart on the lateral X-ray.</a:t>
            </a:r>
          </a:p>
          <a:p>
            <a:pPr algn="l"/>
            <a:r>
              <a:rPr lang="en-US" dirty="0">
                <a:latin typeface="Arial" panose="020B0604020202020204" pitchFamily="34" charset="0"/>
                <a:cs typeface="Arial" panose="020B0604020202020204" pitchFamily="34" charset="0"/>
              </a:rPr>
              <a:t>4. The nose and tail of this same bullet were found in the limousine.</a:t>
            </a:r>
          </a:p>
          <a:p>
            <a:pPr algn="l"/>
            <a:r>
              <a:rPr lang="en-US" dirty="0">
                <a:latin typeface="Arial" panose="020B0604020202020204" pitchFamily="34" charset="0"/>
                <a:cs typeface="Arial" panose="020B0604020202020204" pitchFamily="34" charset="0"/>
              </a:rPr>
              <a:t>5. In his entire career (20,000+ cases) Larry Sturdivan (an HSCA ballistics consultant) never saw such a cross section left behind on a skull—nor has Cyril Wecht, MD, JD (forensic pathologist).</a:t>
            </a:r>
          </a:p>
          <a:p>
            <a:pPr algn="l"/>
            <a:r>
              <a:rPr lang="en-US" dirty="0">
                <a:latin typeface="Arial" panose="020B0604020202020204" pitchFamily="34" charset="0"/>
                <a:cs typeface="Arial" panose="020B0604020202020204" pitchFamily="34" charset="0"/>
              </a:rPr>
              <a:t>6. It first appeared in the Clark Panel Review in 1968—just before the Clay Shaw trial (February 1969).</a:t>
            </a:r>
          </a:p>
          <a:p>
            <a:pPr algn="l"/>
            <a:r>
              <a:rPr lang="en-US" dirty="0">
                <a:latin typeface="Arial" panose="020B0604020202020204" pitchFamily="34" charset="0"/>
                <a:cs typeface="Arial" panose="020B0604020202020204" pitchFamily="34" charset="0"/>
              </a:rPr>
              <a:t>7. The three official pathologists did not recall it (for the ARRB).</a:t>
            </a:r>
          </a:p>
          <a:p>
            <a:pPr algn="l"/>
            <a:r>
              <a:rPr lang="en-US" dirty="0">
                <a:latin typeface="Arial" panose="020B0604020202020204" pitchFamily="34" charset="0"/>
                <a:cs typeface="Arial" panose="020B0604020202020204" pitchFamily="34" charset="0"/>
              </a:rPr>
              <a:t>8. John Fitzpatrick, the forensic radiologist for the ARRB, could not explain it.</a:t>
            </a:r>
          </a:p>
          <a:p>
            <a:pPr algn="l"/>
            <a:r>
              <a:rPr lang="en-US" dirty="0">
                <a:latin typeface="Arial" panose="020B0604020202020204" pitchFamily="34" charset="0"/>
                <a:cs typeface="Arial" panose="020B0604020202020204" pitchFamily="34" charset="0"/>
              </a:rPr>
              <a:t>9. It is precisely the caliber of “Oswald’s” Mannlicher-Carcano carbine (6.5 mm) and it “seems” to lie on the back of the skull.</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 xmlns:a16="http://schemas.microsoft.com/office/drawing/2014/main" id="{639F7929-2833-4B2A-BDEA-014AE350AB58}"/>
              </a:ext>
            </a:extLst>
          </p:cNvPr>
          <p:cNvSpPr>
            <a:spLocks noGrp="1"/>
          </p:cNvSpPr>
          <p:nvPr>
            <p:ph type="sldNum" sz="quarter" idx="12"/>
          </p:nvPr>
        </p:nvSpPr>
        <p:spPr/>
        <p:txBody>
          <a:bodyPr/>
          <a:lstStyle/>
          <a:p>
            <a:fld id="{76BCCAC7-84F9-4E85-A5FA-56822B87AA19}" type="slidenum">
              <a:rPr lang="en-US" smtClean="0"/>
              <a:pPr/>
              <a:t>13</a:t>
            </a:fld>
            <a:endParaRPr lang="en-US" dirty="0"/>
          </a:p>
        </p:txBody>
      </p:sp>
    </p:spTree>
    <p:extLst>
      <p:ext uri="{BB962C8B-B14F-4D97-AF65-F5344CB8AC3E}">
        <p14:creationId xmlns="" xmlns:p14="http://schemas.microsoft.com/office/powerpoint/2010/main" val="259074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353499" y="-1"/>
            <a:ext cx="9462782" cy="2397211"/>
          </a:xfrm>
          <a:solidFill>
            <a:srgbClr val="FFFF00"/>
          </a:solidFill>
          <a:ln w="76200">
            <a:solidFill>
              <a:srgbClr val="FF0000"/>
            </a:solidFill>
          </a:ln>
        </p:spPr>
        <p:txBody>
          <a:bodyPr>
            <a:normAutofit fontScale="90000"/>
          </a:bodyPr>
          <a:lstStyle/>
          <a:p>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Pathologist Humes was Deposed by the Assassination Records Review Board (ARRB—Feb 1996)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accent5">
                    <a:lumMod val="50000"/>
                  </a:schemeClr>
                </a:solidFill>
                <a:latin typeface="Arial" panose="020B0604020202020204" pitchFamily="34" charset="0"/>
                <a:cs typeface="Arial" panose="020B0604020202020204" pitchFamily="34" charset="0"/>
              </a:rPr>
              <a:t>http://jfkassassination.net/russ/testimony/humesa.htm</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endParaRPr lang="en-US" dirty="0"/>
          </a:p>
        </p:txBody>
      </p:sp>
      <p:pic>
        <p:nvPicPr>
          <p:cNvPr id="6" name="Picture 5">
            <a:extLst>
              <a:ext uri="{FF2B5EF4-FFF2-40B4-BE49-F238E27FC236}">
                <a16:creationId xmlns="" xmlns:a16="http://schemas.microsoft.com/office/drawing/2014/main" id="{0D400A7A-1FD6-4A02-816D-356854E5A4E1}"/>
              </a:ext>
            </a:extLst>
          </p:cNvPr>
          <p:cNvPicPr>
            <a:picLocks noChangeAspect="1"/>
          </p:cNvPicPr>
          <p:nvPr/>
        </p:nvPicPr>
        <p:blipFill>
          <a:blip r:embed="rId2" cstate="print"/>
          <a:stretch>
            <a:fillRect/>
          </a:stretch>
        </p:blipFill>
        <p:spPr>
          <a:xfrm>
            <a:off x="793221" y="2724583"/>
            <a:ext cx="10116161" cy="3740872"/>
          </a:xfrm>
          <a:prstGeom prst="rect">
            <a:avLst/>
          </a:prstGeom>
          <a:ln w="76200">
            <a:solidFill>
              <a:schemeClr val="accent5">
                <a:lumMod val="50000"/>
              </a:schemeClr>
            </a:solidFill>
          </a:ln>
        </p:spPr>
      </p:pic>
      <p:sp>
        <p:nvSpPr>
          <p:cNvPr id="2" name="Slide Number Placeholder 1">
            <a:extLst>
              <a:ext uri="{FF2B5EF4-FFF2-40B4-BE49-F238E27FC236}">
                <a16:creationId xmlns="" xmlns:a16="http://schemas.microsoft.com/office/drawing/2014/main" id="{EA10CB00-480F-40E3-856B-2AB62CD61050}"/>
              </a:ext>
            </a:extLst>
          </p:cNvPr>
          <p:cNvSpPr>
            <a:spLocks noGrp="1"/>
          </p:cNvSpPr>
          <p:nvPr>
            <p:ph type="sldNum" sz="quarter" idx="12"/>
          </p:nvPr>
        </p:nvSpPr>
        <p:spPr/>
        <p:txBody>
          <a:bodyPr/>
          <a:lstStyle/>
          <a:p>
            <a:fld id="{76BCCAC7-84F9-4E85-A5FA-56822B87AA19}" type="slidenum">
              <a:rPr lang="en-US" smtClean="0"/>
              <a:pPr/>
              <a:t>14</a:t>
            </a:fld>
            <a:endParaRPr lang="en-US" dirty="0"/>
          </a:p>
        </p:txBody>
      </p:sp>
    </p:spTree>
    <p:extLst>
      <p:ext uri="{BB962C8B-B14F-4D97-AF65-F5344CB8AC3E}">
        <p14:creationId xmlns="" xmlns:p14="http://schemas.microsoft.com/office/powerpoint/2010/main" val="287707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0873" y="323273"/>
            <a:ext cx="9144000" cy="1718320"/>
          </a:xfrm>
          <a:solidFill>
            <a:srgbClr val="FFFF00"/>
          </a:solidFill>
          <a:ln w="76200">
            <a:solidFill>
              <a:srgbClr val="FF0000"/>
            </a:solidFill>
          </a:ln>
        </p:spPr>
        <p:txBody>
          <a:bodyPr>
            <a:normAutofit fontScale="90000"/>
          </a:bodyPr>
          <a:lstStyle/>
          <a:p>
            <a:r>
              <a:rPr lang="en-US" sz="4000" b="1" dirty="0">
                <a:solidFill>
                  <a:schemeClr val="accent5">
                    <a:lumMod val="50000"/>
                  </a:schemeClr>
                </a:solidFill>
                <a:latin typeface="Arial" panose="020B0604020202020204" pitchFamily="34" charset="0"/>
                <a:cs typeface="Arial" panose="020B0604020202020204" pitchFamily="34" charset="0"/>
              </a:rPr>
              <a:t>Humes Did </a:t>
            </a:r>
            <a:r>
              <a:rPr lang="en-US" sz="4000" b="1" u="sng" dirty="0">
                <a:solidFill>
                  <a:schemeClr val="accent5">
                    <a:lumMod val="50000"/>
                  </a:schemeClr>
                </a:solidFill>
                <a:latin typeface="Arial" panose="020B0604020202020204" pitchFamily="34" charset="0"/>
                <a:cs typeface="Arial" panose="020B0604020202020204" pitchFamily="34" charset="0"/>
              </a:rPr>
              <a:t>Not </a:t>
            </a:r>
            <a:r>
              <a:rPr lang="en-US" sz="4000" b="1" dirty="0">
                <a:solidFill>
                  <a:schemeClr val="accent5">
                    <a:lumMod val="50000"/>
                  </a:schemeClr>
                </a:solidFill>
                <a:latin typeface="Arial" panose="020B0604020202020204" pitchFamily="34" charset="0"/>
                <a:cs typeface="Arial" panose="020B0604020202020204" pitchFamily="34" charset="0"/>
              </a:rPr>
              <a:t>See the 6.5 mm Object</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2700" b="1" dirty="0">
                <a:solidFill>
                  <a:schemeClr val="accent5">
                    <a:lumMod val="50000"/>
                  </a:schemeClr>
                </a:solidFill>
                <a:latin typeface="Arial" panose="020B0604020202020204" pitchFamily="34" charset="0"/>
                <a:cs typeface="Arial" panose="020B0604020202020204" pitchFamily="34" charset="0"/>
              </a:rPr>
              <a:t>(nor did pathologists Boswell or Finck)</a:t>
            </a:r>
            <a:r>
              <a:rPr lang="en-US" sz="2400" b="1" dirty="0">
                <a:solidFill>
                  <a:schemeClr val="accent5">
                    <a:lumMod val="50000"/>
                  </a:schemeClr>
                </a:solidFill>
                <a:latin typeface="Arial" panose="020B0604020202020204" pitchFamily="34" charset="0"/>
                <a:cs typeface="Arial" panose="020B0604020202020204" pitchFamily="34" charset="0"/>
              </a:rPr>
              <a:t/>
            </a:r>
            <a:br>
              <a:rPr lang="en-US" sz="2400" b="1" dirty="0">
                <a:solidFill>
                  <a:schemeClr val="accent5">
                    <a:lumMod val="50000"/>
                  </a:schemeClr>
                </a:solidFill>
                <a:latin typeface="Arial" panose="020B0604020202020204" pitchFamily="34" charset="0"/>
                <a:cs typeface="Arial" panose="020B0604020202020204" pitchFamily="34" charset="0"/>
              </a:rPr>
            </a:br>
            <a:endParaRPr lang="en-US" sz="2400" b="1" dirty="0">
              <a:solidFill>
                <a:schemeClr val="accent5">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3999" y="2576945"/>
            <a:ext cx="9550401" cy="4193310"/>
          </a:xfrm>
        </p:spPr>
        <p:txBody>
          <a:bodyPr/>
          <a:lstStyle/>
          <a:p>
            <a:endParaRPr lang="en-US" dirty="0"/>
          </a:p>
        </p:txBody>
      </p:sp>
      <p:pic>
        <p:nvPicPr>
          <p:cNvPr id="5" name="Picture 4">
            <a:extLst>
              <a:ext uri="{FF2B5EF4-FFF2-40B4-BE49-F238E27FC236}">
                <a16:creationId xmlns="" xmlns:a16="http://schemas.microsoft.com/office/drawing/2014/main" id="{D0A03F35-0552-4113-9BB6-35582F1A37CF}"/>
              </a:ext>
            </a:extLst>
          </p:cNvPr>
          <p:cNvPicPr>
            <a:picLocks noChangeAspect="1"/>
          </p:cNvPicPr>
          <p:nvPr/>
        </p:nvPicPr>
        <p:blipFill>
          <a:blip r:embed="rId2" cstate="print"/>
          <a:stretch>
            <a:fillRect/>
          </a:stretch>
        </p:blipFill>
        <p:spPr>
          <a:xfrm>
            <a:off x="369454" y="2484583"/>
            <a:ext cx="11148291" cy="3471938"/>
          </a:xfrm>
          <a:prstGeom prst="rect">
            <a:avLst/>
          </a:prstGeom>
          <a:ln w="76200">
            <a:solidFill>
              <a:schemeClr val="accent5">
                <a:lumMod val="50000"/>
              </a:schemeClr>
            </a:solidFill>
          </a:ln>
        </p:spPr>
      </p:pic>
      <p:sp>
        <p:nvSpPr>
          <p:cNvPr id="6" name="Down Arrow 5"/>
          <p:cNvSpPr/>
          <p:nvPr/>
        </p:nvSpPr>
        <p:spPr>
          <a:xfrm rot="5400000">
            <a:off x="11448272" y="3307943"/>
            <a:ext cx="230663"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 xmlns:a16="http://schemas.microsoft.com/office/drawing/2014/main" id="{92E9A769-EBC9-4FCC-AC50-FEF6B6847783}"/>
              </a:ext>
            </a:extLst>
          </p:cNvPr>
          <p:cNvSpPr>
            <a:spLocks noGrp="1"/>
          </p:cNvSpPr>
          <p:nvPr>
            <p:ph type="sldNum" sz="quarter" idx="12"/>
          </p:nvPr>
        </p:nvSpPr>
        <p:spPr/>
        <p:txBody>
          <a:bodyPr/>
          <a:lstStyle/>
          <a:p>
            <a:fld id="{76BCCAC7-84F9-4E85-A5FA-56822B87AA19}" type="slidenum">
              <a:rPr lang="en-US" smtClean="0"/>
              <a:pPr/>
              <a:t>15</a:t>
            </a:fld>
            <a:endParaRPr lang="en-US" dirty="0"/>
          </a:p>
        </p:txBody>
      </p:sp>
    </p:spTree>
    <p:extLst>
      <p:ext uri="{BB962C8B-B14F-4D97-AF65-F5344CB8AC3E}">
        <p14:creationId xmlns="" xmlns:p14="http://schemas.microsoft.com/office/powerpoint/2010/main" val="3990589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7C0EC1-C6E0-4D27-B9AC-F04534ABF0EA}"/>
              </a:ext>
            </a:extLst>
          </p:cNvPr>
          <p:cNvSpPr>
            <a:spLocks noGrp="1"/>
          </p:cNvSpPr>
          <p:nvPr>
            <p:ph type="ctrTitle"/>
          </p:nvPr>
        </p:nvSpPr>
        <p:spPr>
          <a:xfrm>
            <a:off x="1981200" y="1043087"/>
            <a:ext cx="8173915" cy="1999051"/>
          </a:xfrm>
          <a:solidFill>
            <a:srgbClr val="FFFF00"/>
          </a:solidFill>
          <a:ln w="76200">
            <a:solidFill>
              <a:srgbClr val="FF0000"/>
            </a:solidFill>
          </a:ln>
        </p:spPr>
        <p:txBody>
          <a:bodyPr>
            <a:normAutofit/>
          </a:bodyPr>
          <a:lstStyle/>
          <a:p>
            <a:r>
              <a:rPr lang="en-US" sz="4000" b="1" dirty="0">
                <a:solidFill>
                  <a:schemeClr val="accent5">
                    <a:lumMod val="50000"/>
                  </a:schemeClr>
                </a:solidFill>
                <a:latin typeface="Arial" panose="020B0604020202020204" pitchFamily="34" charset="0"/>
                <a:cs typeface="Arial" panose="020B0604020202020204" pitchFamily="34" charset="0"/>
              </a:rPr>
              <a:t>What Larry </a:t>
            </a:r>
            <a:r>
              <a:rPr lang="en-US" sz="4000" b="1" dirty="0" err="1">
                <a:solidFill>
                  <a:schemeClr val="accent5">
                    <a:lumMod val="50000"/>
                  </a:schemeClr>
                </a:solidFill>
                <a:latin typeface="Arial" panose="020B0604020202020204" pitchFamily="34" charset="0"/>
                <a:cs typeface="Arial" panose="020B0604020202020204" pitchFamily="34" charset="0"/>
              </a:rPr>
              <a:t>Sturdivan</a:t>
            </a:r>
            <a:r>
              <a:rPr lang="en-US" sz="4000" b="1" dirty="0">
                <a:solidFill>
                  <a:schemeClr val="accent5">
                    <a:lumMod val="50000"/>
                  </a:schemeClr>
                </a:solidFill>
                <a:latin typeface="Arial" panose="020B0604020202020204" pitchFamily="34" charset="0"/>
                <a:cs typeface="Arial" panose="020B0604020202020204" pitchFamily="34" charset="0"/>
              </a:rPr>
              <a:t> Said</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2800" b="1" dirty="0">
                <a:solidFill>
                  <a:schemeClr val="accent5">
                    <a:lumMod val="50000"/>
                  </a:schemeClr>
                </a:solidFill>
                <a:latin typeface="Arial" panose="020B0604020202020204" pitchFamily="34" charset="0"/>
                <a:cs typeface="Arial" panose="020B0604020202020204" pitchFamily="34" charset="0"/>
              </a:rPr>
              <a:t>(the HSCA ballistics expert):</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108DA622-6CF7-4E70-9295-FC9BB9D55E99}"/>
              </a:ext>
            </a:extLst>
          </p:cNvPr>
          <p:cNvSpPr>
            <a:spLocks noGrp="1"/>
          </p:cNvSpPr>
          <p:nvPr>
            <p:ph type="subTitle" idx="1"/>
          </p:nvPr>
        </p:nvSpPr>
        <p:spPr>
          <a:xfrm>
            <a:off x="1523999" y="3602038"/>
            <a:ext cx="9144001" cy="1884362"/>
          </a:xfrm>
          <a:solidFill>
            <a:schemeClr val="accent5">
              <a:lumMod val="20000"/>
              <a:lumOff val="80000"/>
            </a:schemeClr>
          </a:solidFill>
          <a:ln w="76200">
            <a:solidFill>
              <a:schemeClr val="accent5">
                <a:lumMod val="50000"/>
              </a:schemeClr>
            </a:solidFill>
          </a:ln>
        </p:spPr>
        <p:txBody>
          <a:bodyPr>
            <a:normAutofit lnSpcReduction="10000"/>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[the bullet] cannot break into circular slices, especially one with a circular bite out of the edge. As radiologist David Mantik points out…there is no corresponding density on the lateral x-ray.”</a:t>
            </a:r>
          </a:p>
          <a:p>
            <a:r>
              <a:rPr lang="en-US" i="1" dirty="0">
                <a:latin typeface="Arial" panose="020B0604020202020204" pitchFamily="34" charset="0"/>
                <a:cs typeface="Arial" panose="020B0604020202020204" pitchFamily="34" charset="0"/>
              </a:rPr>
              <a:t>The JFK Myths </a:t>
            </a:r>
            <a:r>
              <a:rPr lang="en-US" dirty="0">
                <a:latin typeface="Arial" panose="020B0604020202020204" pitchFamily="34" charset="0"/>
                <a:cs typeface="Arial" panose="020B0604020202020204" pitchFamily="34" charset="0"/>
              </a:rPr>
              <a:t>(2005), p. 193</a:t>
            </a:r>
          </a:p>
        </p:txBody>
      </p:sp>
      <p:sp>
        <p:nvSpPr>
          <p:cNvPr id="4" name="Slide Number Placeholder 3">
            <a:extLst>
              <a:ext uri="{FF2B5EF4-FFF2-40B4-BE49-F238E27FC236}">
                <a16:creationId xmlns="" xmlns:a16="http://schemas.microsoft.com/office/drawing/2014/main" id="{4CE0DBC4-F739-422F-918B-9C34CB934773}"/>
              </a:ext>
            </a:extLst>
          </p:cNvPr>
          <p:cNvSpPr>
            <a:spLocks noGrp="1"/>
          </p:cNvSpPr>
          <p:nvPr>
            <p:ph type="sldNum" sz="quarter" idx="12"/>
          </p:nvPr>
        </p:nvSpPr>
        <p:spPr/>
        <p:txBody>
          <a:bodyPr/>
          <a:lstStyle/>
          <a:p>
            <a:fld id="{76BCCAC7-84F9-4E85-A5FA-56822B87AA19}" type="slidenum">
              <a:rPr lang="en-US" smtClean="0"/>
              <a:pPr/>
              <a:t>16</a:t>
            </a:fld>
            <a:endParaRPr lang="en-US"/>
          </a:p>
        </p:txBody>
      </p:sp>
    </p:spTree>
    <p:extLst>
      <p:ext uri="{BB962C8B-B14F-4D97-AF65-F5344CB8AC3E}">
        <p14:creationId xmlns="" xmlns:p14="http://schemas.microsoft.com/office/powerpoint/2010/main" val="131234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4923" y="799070"/>
            <a:ext cx="9093077" cy="2418319"/>
          </a:xfrm>
          <a:solidFill>
            <a:srgbClr val="FFFF00"/>
          </a:solidFill>
          <a:ln w="76200">
            <a:solidFill>
              <a:srgbClr val="FF0000"/>
            </a:solidFill>
          </a:ln>
        </p:spPr>
        <p:txBody>
          <a:bodyPr>
            <a:normAutofit fontScale="90000"/>
          </a:bodyPr>
          <a:lstStyle/>
          <a:p>
            <a:r>
              <a:rPr lang="en-US" sz="4000" b="1" dirty="0">
                <a:solidFill>
                  <a:schemeClr val="accent5">
                    <a:lumMod val="50000"/>
                  </a:schemeClr>
                </a:solidFill>
                <a:latin typeface="Arial" panose="020B0604020202020204" pitchFamily="34" charset="0"/>
                <a:cs typeface="Arial" panose="020B0604020202020204" pitchFamily="34" charset="0"/>
              </a:rPr>
              <a:t>The Best Expert: John Fitzpatrick, Forensic Radiologist (ARRB—Feb 1996)</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t>
            </a:r>
            <a:r>
              <a:rPr lang="en-US" sz="1800" b="1" dirty="0">
                <a:solidFill>
                  <a:schemeClr val="accent5">
                    <a:lumMod val="50000"/>
                  </a:schemeClr>
                </a:solidFill>
                <a:latin typeface="Arial" panose="020B0604020202020204" pitchFamily="34" charset="0"/>
                <a:cs typeface="Arial" panose="020B0604020202020204" pitchFamily="34" charset="0"/>
              </a:rPr>
              <a:t>https://www.maryferrell.org/showDoc.html?docId=145280#relPageId=225&amp;tab=page </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3999" y="3611261"/>
            <a:ext cx="9218141" cy="1825711"/>
          </a:xfrm>
          <a:solidFill>
            <a:schemeClr val="accent5">
              <a:lumMod val="20000"/>
              <a:lumOff val="80000"/>
            </a:schemeClr>
          </a:solidFill>
          <a:ln w="76200">
            <a:solidFill>
              <a:schemeClr val="accent5">
                <a:lumMod val="50000"/>
              </a:schemeClr>
            </a:solidFill>
          </a:ln>
        </p:spPr>
        <p:txBody>
          <a:bodyPr/>
          <a:lstStyle/>
          <a:p>
            <a:endParaRPr lang="en-US" dirty="0"/>
          </a:p>
        </p:txBody>
      </p:sp>
      <p:pic>
        <p:nvPicPr>
          <p:cNvPr id="5" name="Picture 4">
            <a:extLst>
              <a:ext uri="{FF2B5EF4-FFF2-40B4-BE49-F238E27FC236}">
                <a16:creationId xmlns="" xmlns:a16="http://schemas.microsoft.com/office/drawing/2014/main" id="{D2DF4753-9F62-40D6-8417-3BE3E2F86545}"/>
              </a:ext>
            </a:extLst>
          </p:cNvPr>
          <p:cNvPicPr>
            <a:picLocks noChangeAspect="1"/>
          </p:cNvPicPr>
          <p:nvPr/>
        </p:nvPicPr>
        <p:blipFill>
          <a:blip r:embed="rId2" cstate="print"/>
          <a:stretch>
            <a:fillRect/>
          </a:stretch>
        </p:blipFill>
        <p:spPr>
          <a:xfrm>
            <a:off x="2416430" y="3660688"/>
            <a:ext cx="6734175" cy="1575486"/>
          </a:xfrm>
          <a:prstGeom prst="rect">
            <a:avLst/>
          </a:prstGeom>
        </p:spPr>
      </p:pic>
      <p:sp>
        <p:nvSpPr>
          <p:cNvPr id="6" name="Down Arrow 5"/>
          <p:cNvSpPr/>
          <p:nvPr/>
        </p:nvSpPr>
        <p:spPr>
          <a:xfrm rot="16200000">
            <a:off x="2444004" y="4074559"/>
            <a:ext cx="230663"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 xmlns:a16="http://schemas.microsoft.com/office/drawing/2014/main" id="{34011290-3E64-4D81-B533-67E4630F8361}"/>
              </a:ext>
            </a:extLst>
          </p:cNvPr>
          <p:cNvSpPr>
            <a:spLocks noGrp="1"/>
          </p:cNvSpPr>
          <p:nvPr>
            <p:ph type="sldNum" sz="quarter" idx="12"/>
          </p:nvPr>
        </p:nvSpPr>
        <p:spPr/>
        <p:txBody>
          <a:bodyPr/>
          <a:lstStyle/>
          <a:p>
            <a:fld id="{76BCCAC7-84F9-4E85-A5FA-56822B87AA19}" type="slidenum">
              <a:rPr lang="en-US" smtClean="0"/>
              <a:pPr/>
              <a:t>17</a:t>
            </a:fld>
            <a:endParaRPr lang="en-US"/>
          </a:p>
        </p:txBody>
      </p:sp>
    </p:spTree>
    <p:extLst>
      <p:ext uri="{BB962C8B-B14F-4D97-AF65-F5344CB8AC3E}">
        <p14:creationId xmlns="" xmlns:p14="http://schemas.microsoft.com/office/powerpoint/2010/main" val="142604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241" y="1170122"/>
            <a:ext cx="4362549" cy="2433533"/>
          </a:xfrm>
          <a:solidFill>
            <a:srgbClr val="FFFF00"/>
          </a:solidFill>
          <a:ln w="76200">
            <a:solidFill>
              <a:srgbClr val="FF0000"/>
            </a:solidFill>
          </a:ln>
        </p:spPr>
        <p:txBody>
          <a:bodyPr>
            <a:normAutofit fontScale="90000"/>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The Next Image (after this one) Shows This 6.5 mm Object—but Greatly Magnified.</a:t>
            </a:r>
            <a:r>
              <a:rPr lang="en-US" dirty="0"/>
              <a:t/>
            </a:r>
            <a:br>
              <a:rPr lang="en-US" dirty="0"/>
            </a:br>
            <a:endParaRPr lang="en-US" dirty="0"/>
          </a:p>
        </p:txBody>
      </p:sp>
      <p:sp>
        <p:nvSpPr>
          <p:cNvPr id="5" name="Text Placeholder 4"/>
          <p:cNvSpPr>
            <a:spLocks noGrp="1"/>
          </p:cNvSpPr>
          <p:nvPr>
            <p:ph type="body" sz="half" idx="2"/>
          </p:nvPr>
        </p:nvSpPr>
        <p:spPr>
          <a:xfrm>
            <a:off x="716221" y="4020065"/>
            <a:ext cx="3814590" cy="1932328"/>
          </a:xfrm>
          <a:solidFill>
            <a:schemeClr val="accent5">
              <a:lumMod val="20000"/>
              <a:lumOff val="80000"/>
            </a:schemeClr>
          </a:solidFill>
          <a:ln w="76200">
            <a:solidFill>
              <a:schemeClr val="accent5">
                <a:lumMod val="50000"/>
              </a:schemeClr>
            </a:solidFill>
          </a:ln>
        </p:spPr>
        <p:txBody>
          <a:bodyPr>
            <a:normAutofit/>
          </a:bodyPr>
          <a:lstStyle/>
          <a:p>
            <a:r>
              <a:rPr lang="en-US" sz="2400" dirty="0">
                <a:latin typeface="Arial" panose="020B0604020202020204" pitchFamily="34" charset="0"/>
                <a:cs typeface="Arial" panose="020B0604020202020204" pitchFamily="34" charset="0"/>
              </a:rPr>
              <a:t>When I viewed this X-ray at NARA I was extremely myopic, so my vision was like a normal person using a magnifying glass.</a:t>
            </a:r>
          </a:p>
        </p:txBody>
      </p:sp>
      <p:pic>
        <p:nvPicPr>
          <p:cNvPr id="6" name="Picture Placeholder 5">
            <a:extLst>
              <a:ext uri="{FF2B5EF4-FFF2-40B4-BE49-F238E27FC236}">
                <a16:creationId xmlns="" xmlns:a16="http://schemas.microsoft.com/office/drawing/2014/main" id="{6027A20D-ECC7-479E-B9B7-CA954A01C1AA}"/>
              </a:ext>
            </a:extLst>
          </p:cNvPr>
          <p:cNvPicPr>
            <a:picLocks noGrp="1" noChangeAspect="1"/>
          </p:cNvPicPr>
          <p:nvPr>
            <p:ph type="pic" idx="1"/>
          </p:nvPr>
        </p:nvPicPr>
        <p:blipFill>
          <a:blip r:embed="rId2" cstate="print"/>
          <a:srcRect t="5387" b="5387"/>
          <a:stretch>
            <a:fillRect/>
          </a:stretch>
        </p:blipFill>
        <p:spPr>
          <a:prstGeom prst="rect">
            <a:avLst/>
          </a:prstGeom>
          <a:ln w="76200">
            <a:solidFill>
              <a:schemeClr val="accent5">
                <a:lumMod val="50000"/>
              </a:schemeClr>
            </a:solidFill>
          </a:ln>
        </p:spPr>
      </p:pic>
      <p:sp>
        <p:nvSpPr>
          <p:cNvPr id="3" name="Slide Number Placeholder 2">
            <a:extLst>
              <a:ext uri="{FF2B5EF4-FFF2-40B4-BE49-F238E27FC236}">
                <a16:creationId xmlns="" xmlns:a16="http://schemas.microsoft.com/office/drawing/2014/main" id="{A7D2E2B4-9310-4414-AA35-D1F726B64CD0}"/>
              </a:ext>
            </a:extLst>
          </p:cNvPr>
          <p:cNvSpPr>
            <a:spLocks noGrp="1"/>
          </p:cNvSpPr>
          <p:nvPr>
            <p:ph type="sldNum" sz="quarter" idx="12"/>
          </p:nvPr>
        </p:nvSpPr>
        <p:spPr/>
        <p:txBody>
          <a:bodyPr/>
          <a:lstStyle/>
          <a:p>
            <a:fld id="{76BCCAC7-84F9-4E85-A5FA-56822B87AA19}" type="slidenum">
              <a:rPr lang="en-US" smtClean="0"/>
              <a:pPr/>
              <a:t>18</a:t>
            </a:fld>
            <a:endParaRPr lang="en-US"/>
          </a:p>
        </p:txBody>
      </p:sp>
    </p:spTree>
    <p:extLst>
      <p:ext uri="{BB962C8B-B14F-4D97-AF65-F5344CB8AC3E}">
        <p14:creationId xmlns="" xmlns:p14="http://schemas.microsoft.com/office/powerpoint/2010/main" val="35587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D3D34E-C905-446D-93AD-6B2219395760}"/>
              </a:ext>
            </a:extLst>
          </p:cNvPr>
          <p:cNvSpPr>
            <a:spLocks noGrp="1"/>
          </p:cNvSpPr>
          <p:nvPr>
            <p:ph type="title"/>
          </p:nvPr>
        </p:nvSpPr>
        <p:spPr>
          <a:xfrm>
            <a:off x="321276" y="395655"/>
            <a:ext cx="5428735" cy="1688122"/>
          </a:xfrm>
          <a:solidFill>
            <a:srgbClr val="FFFF00"/>
          </a:solidFill>
          <a:ln w="76200">
            <a:solidFill>
              <a:srgbClr val="FF0000"/>
            </a:solidFill>
          </a:ln>
        </p:spPr>
        <p:txBody>
          <a:bodyPr>
            <a:noAutofit/>
          </a:bodyPr>
          <a:lstStyle/>
          <a:p>
            <a:pPr algn="ctr"/>
            <a:r>
              <a:rPr lang="en-US" sz="2800" b="1" dirty="0">
                <a:solidFill>
                  <a:schemeClr val="accent5">
                    <a:lumMod val="50000"/>
                  </a:schemeClr>
                </a:solidFill>
                <a:latin typeface="Arial" panose="020B0604020202020204" pitchFamily="34" charset="0"/>
                <a:cs typeface="Arial" panose="020B0604020202020204" pitchFamily="34" charset="0"/>
              </a:rPr>
              <a:t>This is What I Sketched of the 6.5 mm Object</a:t>
            </a:r>
            <a:br>
              <a:rPr lang="en-US" sz="28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accent5">
                    <a:lumMod val="50000"/>
                  </a:schemeClr>
                </a:solidFill>
                <a:latin typeface="Arial" panose="020B0604020202020204" pitchFamily="34" charset="0"/>
                <a:cs typeface="Arial" panose="020B0604020202020204" pitchFamily="34" charset="0"/>
              </a:rPr>
              <a:t>(while at NARA)</a:t>
            </a:r>
          </a:p>
        </p:txBody>
      </p:sp>
      <p:sp>
        <p:nvSpPr>
          <p:cNvPr id="7" name="Text Placeholder 6">
            <a:extLst>
              <a:ext uri="{FF2B5EF4-FFF2-40B4-BE49-F238E27FC236}">
                <a16:creationId xmlns="" xmlns:a16="http://schemas.microsoft.com/office/drawing/2014/main" id="{A2A1969A-81E0-4258-9C8A-1B93F9493211}"/>
              </a:ext>
            </a:extLst>
          </p:cNvPr>
          <p:cNvSpPr>
            <a:spLocks noGrp="1"/>
          </p:cNvSpPr>
          <p:nvPr>
            <p:ph type="body" sz="half" idx="2"/>
          </p:nvPr>
        </p:nvSpPr>
        <p:spPr>
          <a:xfrm>
            <a:off x="190811" y="2398683"/>
            <a:ext cx="5831048" cy="4265727"/>
          </a:xfrm>
          <a:solidFill>
            <a:schemeClr val="accent5">
              <a:lumMod val="20000"/>
              <a:lumOff val="80000"/>
            </a:schemeClr>
          </a:solidFill>
          <a:ln w="76200">
            <a:solidFill>
              <a:schemeClr val="accent5">
                <a:lumMod val="50000"/>
              </a:schemeClr>
            </a:solidFill>
          </a:ln>
        </p:spPr>
        <p:txBody>
          <a:bodyPr>
            <a:noAutofit/>
          </a:bodyPr>
          <a:lstStyle/>
          <a:p>
            <a:endParaRPr lang="en-US" dirty="0">
              <a:solidFill>
                <a:schemeClr val="accent5">
                  <a:lumMod val="50000"/>
                </a:schemeClr>
              </a:solidFill>
              <a:latin typeface="Arial" panose="020B0604020202020204" pitchFamily="34" charset="0"/>
              <a:cs typeface="Arial" panose="020B0604020202020204" pitchFamily="34" charset="0"/>
            </a:endParaRPr>
          </a:p>
          <a:p>
            <a:pPr>
              <a:buFont typeface="Arial" pitchFamily="34" charset="0"/>
              <a:buChar char="•"/>
            </a:pPr>
            <a:r>
              <a:rPr lang="en-US" dirty="0">
                <a:latin typeface="Arial" panose="020B0604020202020204" pitchFamily="34" charset="0"/>
                <a:cs typeface="Arial" panose="020B0604020202020204" pitchFamily="34" charset="0"/>
              </a:rPr>
              <a:t> This is what I saw--before I had Lasik surgery.</a:t>
            </a:r>
          </a:p>
          <a:p>
            <a:pPr>
              <a:buFont typeface="Arial" pitchFamily="34" charset="0"/>
              <a:buChar char="•"/>
            </a:pPr>
            <a:r>
              <a:rPr lang="en-US" dirty="0">
                <a:latin typeface="Arial" panose="020B0604020202020204" pitchFamily="34" charset="0"/>
                <a:cs typeface="Arial" panose="020B0604020202020204" pitchFamily="34" charset="0"/>
              </a:rPr>
              <a:t> I could see the </a:t>
            </a:r>
            <a:r>
              <a:rPr lang="en-US" u="sng" dirty="0">
                <a:latin typeface="Arial" panose="020B0604020202020204" pitchFamily="34" charset="0"/>
                <a:cs typeface="Arial" panose="020B0604020202020204" pitchFamily="34" charset="0"/>
              </a:rPr>
              <a:t>original</a:t>
            </a:r>
            <a:r>
              <a:rPr lang="en-US" dirty="0">
                <a:latin typeface="Arial" panose="020B0604020202020204" pitchFamily="34" charset="0"/>
                <a:cs typeface="Arial" panose="020B0604020202020204" pitchFamily="34" charset="0"/>
              </a:rPr>
              <a:t> metal fragment (cross-hatched here—note the blue arrow). It lies on the </a:t>
            </a:r>
            <a:r>
              <a:rPr lang="en-US" u="sng" dirty="0">
                <a:latin typeface="Arial" panose="020B0604020202020204" pitchFamily="34" charset="0"/>
                <a:cs typeface="Arial" panose="020B0604020202020204" pitchFamily="34" charset="0"/>
              </a:rPr>
              <a:t>back</a:t>
            </a:r>
            <a:r>
              <a:rPr lang="en-US" dirty="0">
                <a:latin typeface="Arial" panose="020B0604020202020204" pitchFamily="34" charset="0"/>
                <a:cs typeface="Arial" panose="020B0604020202020204" pitchFamily="34" charset="0"/>
              </a:rPr>
              <a:t> of the skull.</a:t>
            </a:r>
          </a:p>
          <a:p>
            <a:pPr>
              <a:buFont typeface="Arial" pitchFamily="34" charset="0"/>
              <a:buChar char="•"/>
            </a:pPr>
            <a:r>
              <a:rPr lang="en-US" dirty="0">
                <a:latin typeface="Arial" panose="020B0604020202020204" pitchFamily="34" charset="0"/>
                <a:cs typeface="Arial" panose="020B0604020202020204" pitchFamily="34" charset="0"/>
              </a:rPr>
              <a:t> A tiny metal fragment (upper red arrow) lay </a:t>
            </a:r>
            <a:r>
              <a:rPr lang="en-US" u="sng" dirty="0">
                <a:latin typeface="Arial" panose="020B0604020202020204" pitchFamily="34" charset="0"/>
                <a:cs typeface="Arial" panose="020B0604020202020204" pitchFamily="34" charset="0"/>
              </a:rPr>
              <a:t>inside</a:t>
            </a:r>
            <a:r>
              <a:rPr lang="en-US" dirty="0">
                <a:latin typeface="Arial" panose="020B0604020202020204" pitchFamily="34" charset="0"/>
                <a:cs typeface="Arial" panose="020B0604020202020204" pitchFamily="34" charset="0"/>
              </a:rPr>
              <a:t> the 6.5 mm object .</a:t>
            </a:r>
          </a:p>
          <a:p>
            <a:pPr>
              <a:buFont typeface="Arial" pitchFamily="34" charset="0"/>
              <a:buChar char="•"/>
            </a:pPr>
            <a:r>
              <a:rPr lang="en-US" dirty="0">
                <a:latin typeface="Arial" panose="020B0604020202020204" pitchFamily="34" charset="0"/>
                <a:cs typeface="Arial" panose="020B0604020202020204" pitchFamily="34" charset="0"/>
              </a:rPr>
              <a:t> Several (real) metal fragments lay right outside of the object (three lower red arrows).</a:t>
            </a:r>
            <a:endParaRPr lang="en-US" b="1" dirty="0">
              <a:latin typeface="Arial" panose="020B0604020202020204" pitchFamily="34" charset="0"/>
              <a:cs typeface="Arial" panose="020B0604020202020204" pitchFamily="34" charset="0"/>
            </a:endParaRPr>
          </a:p>
          <a:p>
            <a:pPr>
              <a:buFont typeface="Arial" pitchFamily="34" charset="0"/>
              <a:buChar char="•"/>
            </a:pPr>
            <a:r>
              <a:rPr lang="en-US" dirty="0">
                <a:latin typeface="Arial" panose="020B0604020202020204" pitchFamily="34" charset="0"/>
                <a:cs typeface="Arial" panose="020B0604020202020204" pitchFamily="34" charset="0"/>
              </a:rPr>
              <a:t> The circumference of the 6.5 mm object </a:t>
            </a:r>
            <a:r>
              <a:rPr lang="en-US" u="sng" dirty="0">
                <a:latin typeface="Arial" panose="020B0604020202020204" pitchFamily="34" charset="0"/>
                <a:cs typeface="Arial" panose="020B0604020202020204" pitchFamily="34" charset="0"/>
              </a:rPr>
              <a:t>precisely matched</a:t>
            </a:r>
            <a:r>
              <a:rPr lang="en-US" dirty="0">
                <a:latin typeface="Arial" panose="020B0604020202020204" pitchFamily="34" charset="0"/>
                <a:cs typeface="Arial" panose="020B0604020202020204" pitchFamily="34" charset="0"/>
              </a:rPr>
              <a:t> the real fragment on the back of the head.</a:t>
            </a:r>
          </a:p>
          <a:p>
            <a:pPr>
              <a:buFont typeface="Arial" pitchFamily="34" charset="0"/>
              <a:buChar char="•"/>
            </a:pPr>
            <a:r>
              <a:rPr lang="en-US" dirty="0">
                <a:latin typeface="Arial" panose="020B0604020202020204" pitchFamily="34" charset="0"/>
                <a:cs typeface="Arial" panose="020B0604020202020204" pitchFamily="34" charset="0"/>
              </a:rPr>
              <a:t> Therefore: the 6.5 mm (fake) object was </a:t>
            </a:r>
            <a:r>
              <a:rPr lang="en-US" u="sng" dirty="0">
                <a:latin typeface="Arial" panose="020B0604020202020204" pitchFamily="34" charset="0"/>
                <a:cs typeface="Arial" panose="020B0604020202020204" pitchFamily="34" charset="0"/>
              </a:rPr>
              <a:t>deliberately </a:t>
            </a:r>
            <a:r>
              <a:rPr lang="en-US" dirty="0">
                <a:latin typeface="Arial" panose="020B0604020202020204" pitchFamily="34" charset="0"/>
                <a:cs typeface="Arial" panose="020B0604020202020204" pitchFamily="34" charset="0"/>
              </a:rPr>
              <a:t>superimposed  over the pre-existing, real metal fragment. </a:t>
            </a:r>
          </a:p>
          <a:p>
            <a:pPr>
              <a:buFont typeface="Arial" pitchFamily="34" charset="0"/>
              <a:buChar char="•"/>
            </a:pPr>
            <a:r>
              <a:rPr lang="en-US" dirty="0">
                <a:latin typeface="Arial" panose="020B0604020202020204" pitchFamily="34" charset="0"/>
                <a:cs typeface="Arial" panose="020B0604020202020204" pitchFamily="34" charset="0"/>
              </a:rPr>
              <a:t> All fragments in this image represent reality (even the ghost images), except for the 6.5 mm object.</a:t>
            </a:r>
          </a:p>
        </p:txBody>
      </p:sp>
      <p:pic>
        <p:nvPicPr>
          <p:cNvPr id="8" name="Picture Placeholder 7">
            <a:extLst>
              <a:ext uri="{FF2B5EF4-FFF2-40B4-BE49-F238E27FC236}">
                <a16:creationId xmlns="" xmlns:a16="http://schemas.microsoft.com/office/drawing/2014/main" id="{651B674F-E77C-4CAF-97B3-C7853CFAE8E2}"/>
              </a:ext>
            </a:extLst>
          </p:cNvPr>
          <p:cNvPicPr>
            <a:picLocks noGrp="1" noChangeAspect="1"/>
          </p:cNvPicPr>
          <p:nvPr>
            <p:ph type="pic" idx="1"/>
          </p:nvPr>
        </p:nvPicPr>
        <p:blipFill>
          <a:blip r:embed="rId2" cstate="print"/>
          <a:srcRect t="8377" b="8377"/>
          <a:stretch>
            <a:fillRect/>
          </a:stretch>
        </p:blipFill>
        <p:spPr>
          <a:xfrm>
            <a:off x="6220999" y="350109"/>
            <a:ext cx="5591505" cy="4415103"/>
          </a:xfrm>
          <a:prstGeom prst="rect">
            <a:avLst/>
          </a:prstGeom>
          <a:ln w="76200">
            <a:solidFill>
              <a:schemeClr val="accent5">
                <a:lumMod val="50000"/>
              </a:schemeClr>
            </a:solidFill>
          </a:ln>
        </p:spPr>
      </p:pic>
      <p:sp>
        <p:nvSpPr>
          <p:cNvPr id="2" name="Slide Number Placeholder 1">
            <a:extLst>
              <a:ext uri="{FF2B5EF4-FFF2-40B4-BE49-F238E27FC236}">
                <a16:creationId xmlns="" xmlns:a16="http://schemas.microsoft.com/office/drawing/2014/main" id="{2EF9C0BE-3749-4F4D-9B5D-80804B9DC69C}"/>
              </a:ext>
            </a:extLst>
          </p:cNvPr>
          <p:cNvSpPr>
            <a:spLocks noGrp="1"/>
          </p:cNvSpPr>
          <p:nvPr>
            <p:ph type="sldNum" sz="quarter" idx="12"/>
          </p:nvPr>
        </p:nvSpPr>
        <p:spPr/>
        <p:txBody>
          <a:bodyPr/>
          <a:lstStyle/>
          <a:p>
            <a:fld id="{76BCCAC7-84F9-4E85-A5FA-56822B87AA19}" type="slidenum">
              <a:rPr lang="en-US" smtClean="0"/>
              <a:pPr/>
              <a:t>19</a:t>
            </a:fld>
            <a:endParaRPr lang="en-US"/>
          </a:p>
        </p:txBody>
      </p:sp>
      <p:sp>
        <p:nvSpPr>
          <p:cNvPr id="6" name="TextBox 5"/>
          <p:cNvSpPr txBox="1"/>
          <p:nvPr/>
        </p:nvSpPr>
        <p:spPr>
          <a:xfrm>
            <a:off x="6260757" y="5132173"/>
            <a:ext cx="5733535" cy="1200329"/>
          </a:xfrm>
          <a:prstGeom prst="rect">
            <a:avLst/>
          </a:prstGeom>
          <a:solidFill>
            <a:schemeClr val="bg1"/>
          </a:solidFill>
          <a:ln w="76200">
            <a:solidFill>
              <a:schemeClr val="accent5">
                <a:lumMod val="50000"/>
              </a:schemeClr>
            </a:solidFill>
          </a:ln>
        </p:spPr>
        <p:txBody>
          <a:bodyPr wrap="square" rtlCol="0">
            <a:spAutoFit/>
          </a:bodyPr>
          <a:lstStyle/>
          <a:p>
            <a:r>
              <a:rPr lang="en-US" dirty="0">
                <a:latin typeface="Arial" pitchFamily="34" charset="0"/>
                <a:cs typeface="Arial" pitchFamily="34" charset="0"/>
              </a:rPr>
              <a:t>“The [superposition] effect is that of a ‘phantom’ or ‘ghost’ image, in which [real] background detail is seen </a:t>
            </a:r>
            <a:r>
              <a:rPr lang="en-US" i="1" dirty="0">
                <a:latin typeface="Arial" pitchFamily="34" charset="0"/>
                <a:cs typeface="Arial" pitchFamily="34" charset="0"/>
              </a:rPr>
              <a:t>through</a:t>
            </a:r>
            <a:r>
              <a:rPr lang="en-US" dirty="0">
                <a:latin typeface="Arial" pitchFamily="34" charset="0"/>
                <a:cs typeface="Arial" pitchFamily="34" charset="0"/>
              </a:rPr>
              <a:t> the superimposed image….” –</a:t>
            </a:r>
            <a:r>
              <a:rPr lang="en-US" i="1" dirty="0">
                <a:latin typeface="Arial" pitchFamily="34" charset="0"/>
                <a:cs typeface="Arial" pitchFamily="34" charset="0"/>
              </a:rPr>
              <a:t>The Technique of Special Effects </a:t>
            </a:r>
            <a:r>
              <a:rPr lang="en-US" dirty="0">
                <a:latin typeface="Arial" pitchFamily="34" charset="0"/>
                <a:cs typeface="Arial" pitchFamily="34" charset="0"/>
              </a:rPr>
              <a:t>(1965), Raymond Fielding, p. 71.</a:t>
            </a:r>
          </a:p>
        </p:txBody>
      </p:sp>
      <p:sp>
        <p:nvSpPr>
          <p:cNvPr id="9" name="TextBox 8"/>
          <p:cNvSpPr txBox="1"/>
          <p:nvPr/>
        </p:nvSpPr>
        <p:spPr>
          <a:xfrm>
            <a:off x="6260757" y="1112108"/>
            <a:ext cx="1367481" cy="369332"/>
          </a:xfrm>
          <a:prstGeom prst="rect">
            <a:avLst/>
          </a:prstGeom>
          <a:noFill/>
          <a:ln>
            <a:solidFill>
              <a:srgbClr val="FF0000"/>
            </a:solidFill>
          </a:ln>
        </p:spPr>
        <p:txBody>
          <a:bodyPr wrap="square" rtlCol="0">
            <a:spAutoFit/>
          </a:bodyPr>
          <a:lstStyle/>
          <a:p>
            <a:r>
              <a:rPr lang="en-US" dirty="0"/>
              <a:t>Ghost image</a:t>
            </a:r>
          </a:p>
        </p:txBody>
      </p:sp>
      <p:sp>
        <p:nvSpPr>
          <p:cNvPr id="10" name="TextBox 9"/>
          <p:cNvSpPr txBox="1"/>
          <p:nvPr/>
        </p:nvSpPr>
        <p:spPr>
          <a:xfrm>
            <a:off x="10363200" y="1894703"/>
            <a:ext cx="1433384" cy="369332"/>
          </a:xfrm>
          <a:prstGeom prst="rect">
            <a:avLst/>
          </a:prstGeom>
          <a:noFill/>
          <a:ln>
            <a:solidFill>
              <a:srgbClr val="FF0000"/>
            </a:solidFill>
          </a:ln>
        </p:spPr>
        <p:txBody>
          <a:bodyPr wrap="square" rtlCol="0">
            <a:spAutoFit/>
          </a:bodyPr>
          <a:lstStyle/>
          <a:p>
            <a:r>
              <a:rPr lang="en-US" dirty="0"/>
              <a:t>Ghost image</a:t>
            </a:r>
          </a:p>
        </p:txBody>
      </p:sp>
    </p:spTree>
    <p:extLst>
      <p:ext uri="{BB962C8B-B14F-4D97-AF65-F5344CB8AC3E}">
        <p14:creationId xmlns="" xmlns:p14="http://schemas.microsoft.com/office/powerpoint/2010/main" val="329594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7F90D-19D3-4215-8A98-F3004BB92B5D}"/>
              </a:ext>
            </a:extLst>
          </p:cNvPr>
          <p:cNvSpPr>
            <a:spLocks noGrp="1"/>
          </p:cNvSpPr>
          <p:nvPr>
            <p:ph type="ctrTitle"/>
          </p:nvPr>
        </p:nvSpPr>
        <p:spPr>
          <a:xfrm>
            <a:off x="1524000" y="1227438"/>
            <a:ext cx="8674443" cy="1491048"/>
          </a:xfrm>
          <a:solidFill>
            <a:srgbClr val="FFFF00"/>
          </a:solidFill>
          <a:ln w="76200">
            <a:solidFill>
              <a:srgbClr val="FF0000"/>
            </a:solidFill>
          </a:ln>
        </p:spPr>
        <p:txBody>
          <a:bodyPr>
            <a:normAutofit fontScale="90000"/>
          </a:bodyPr>
          <a:lstStyle/>
          <a:p>
            <a:r>
              <a:rPr lang="en-US" sz="4000" dirty="0">
                <a:solidFill>
                  <a:srgbClr val="7030A0"/>
                </a:solidFill>
                <a:latin typeface="Arial" panose="020B0604020202020204" pitchFamily="34" charset="0"/>
                <a:cs typeface="Arial" panose="020B0604020202020204" pitchFamily="34" charset="0"/>
              </a:rPr>
              <a:t/>
            </a:r>
            <a:br>
              <a:rPr lang="en-US" sz="4000" dirty="0">
                <a:solidFill>
                  <a:srgbClr val="7030A0"/>
                </a:solidFill>
                <a:latin typeface="Arial" panose="020B0604020202020204" pitchFamily="34" charset="0"/>
                <a:cs typeface="Arial" panose="020B0604020202020204" pitchFamily="34" charset="0"/>
              </a:rPr>
            </a:br>
            <a:r>
              <a:rPr lang="en-US" sz="4000" dirty="0">
                <a:solidFill>
                  <a:srgbClr val="7030A0"/>
                </a:solidFill>
                <a:latin typeface="Arial" panose="020B0604020202020204" pitchFamily="34" charset="0"/>
                <a:cs typeface="Arial" panose="020B0604020202020204" pitchFamily="34" charset="0"/>
              </a:rPr>
              <a:t/>
            </a:r>
            <a:br>
              <a:rPr lang="en-US" sz="4000" dirty="0">
                <a:solidFill>
                  <a:srgbClr val="7030A0"/>
                </a:solidFill>
                <a:latin typeface="Arial" panose="020B0604020202020204" pitchFamily="34" charset="0"/>
                <a:cs typeface="Arial" panose="020B0604020202020204" pitchFamily="34" charset="0"/>
              </a:rPr>
            </a:br>
            <a:r>
              <a:rPr lang="en-US" sz="4000" dirty="0">
                <a:solidFill>
                  <a:srgbClr val="7030A0"/>
                </a:solidFill>
                <a:latin typeface="Arial" panose="020B0604020202020204" pitchFamily="34" charset="0"/>
                <a:cs typeface="Arial" panose="020B0604020202020204" pitchFamily="34" charset="0"/>
              </a:rPr>
              <a:t/>
            </a:r>
            <a:br>
              <a:rPr lang="en-US" sz="4000" dirty="0">
                <a:solidFill>
                  <a:srgbClr val="7030A0"/>
                </a:solidFill>
                <a:latin typeface="Arial" panose="020B0604020202020204" pitchFamily="34" charset="0"/>
                <a:cs typeface="Arial" panose="020B0604020202020204" pitchFamily="34" charset="0"/>
              </a:rPr>
            </a:br>
            <a:r>
              <a:rPr lang="en-US" sz="4400" b="1" dirty="0">
                <a:solidFill>
                  <a:schemeClr val="accent5">
                    <a:lumMod val="50000"/>
                  </a:schemeClr>
                </a:solidFill>
                <a:latin typeface="Arial" panose="020B0604020202020204" pitchFamily="34" charset="0"/>
                <a:cs typeface="Arial" panose="020B0604020202020204" pitchFamily="34" charset="0"/>
              </a:rPr>
              <a:t>The JFK Autopsy Skull X-rays</a:t>
            </a:r>
            <a:r>
              <a:rPr lang="en-US" sz="4000" dirty="0">
                <a:solidFill>
                  <a:srgbClr val="7030A0"/>
                </a:solidFill>
                <a:latin typeface="Arial" panose="020B0604020202020204" pitchFamily="34" charset="0"/>
                <a:cs typeface="Arial" panose="020B0604020202020204" pitchFamily="34" charset="0"/>
              </a:rPr>
              <a:t/>
            </a:r>
            <a:br>
              <a:rPr lang="en-US" sz="4000" dirty="0">
                <a:solidFill>
                  <a:srgbClr val="7030A0"/>
                </a:solidFill>
                <a:latin typeface="Arial" panose="020B0604020202020204" pitchFamily="34" charset="0"/>
                <a:cs typeface="Arial" panose="020B0604020202020204" pitchFamily="34" charset="0"/>
              </a:rPr>
            </a:br>
            <a:endParaRPr lang="en-US" sz="4000" dirty="0">
              <a:solidFill>
                <a:srgbClr val="7030A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C4CF2C79-E0E1-4BA5-895A-BC070F0136D8}"/>
              </a:ext>
            </a:extLst>
          </p:cNvPr>
          <p:cNvSpPr>
            <a:spLocks noGrp="1"/>
          </p:cNvSpPr>
          <p:nvPr>
            <p:ph type="subTitle" idx="1"/>
          </p:nvPr>
        </p:nvSpPr>
        <p:spPr>
          <a:xfrm>
            <a:off x="972619" y="3272524"/>
            <a:ext cx="9715500" cy="2191302"/>
          </a:xfrm>
          <a:solidFill>
            <a:schemeClr val="accent5">
              <a:lumMod val="20000"/>
              <a:lumOff val="80000"/>
            </a:schemeClr>
          </a:solidFill>
          <a:ln w="76200">
            <a:solidFill>
              <a:schemeClr val="accent1">
                <a:lumMod val="50000"/>
              </a:schemeClr>
            </a:solidFill>
          </a:ln>
        </p:spPr>
        <p:txBody>
          <a:bodyPr>
            <a:normAutofit fontScale="25000" lnSpcReduction="20000"/>
          </a:bodyPr>
          <a:lstStyle/>
          <a:p>
            <a:endParaRPr lang="en-US" sz="3200" dirty="0">
              <a:latin typeface="Arial" panose="020B0604020202020204" pitchFamily="34" charset="0"/>
              <a:cs typeface="Arial" panose="020B0604020202020204" pitchFamily="34" charset="0"/>
            </a:endParaRPr>
          </a:p>
          <a:p>
            <a:pPr algn="l">
              <a:buFont typeface="Arial" pitchFamily="34" charset="0"/>
              <a:buChar char="•"/>
            </a:pPr>
            <a:r>
              <a:rPr lang="en-US" sz="9600" dirty="0">
                <a:latin typeface="Arial" panose="020B0604020202020204" pitchFamily="34" charset="0"/>
                <a:cs typeface="Arial" panose="020B0604020202020204" pitchFamily="34" charset="0"/>
              </a:rPr>
              <a:t>All data was obtained at NARA—from the </a:t>
            </a:r>
            <a:r>
              <a:rPr lang="en-US" sz="9600" u="sng" dirty="0">
                <a:latin typeface="Arial" panose="020B0604020202020204" pitchFamily="34" charset="0"/>
                <a:cs typeface="Arial" panose="020B0604020202020204" pitchFamily="34" charset="0"/>
              </a:rPr>
              <a:t>official</a:t>
            </a:r>
            <a:r>
              <a:rPr lang="en-US" sz="9600" dirty="0">
                <a:latin typeface="Arial" panose="020B0604020202020204" pitchFamily="34" charset="0"/>
                <a:cs typeface="Arial" panose="020B0604020202020204" pitchFamily="34" charset="0"/>
              </a:rPr>
              <a:t> X-rays.</a:t>
            </a:r>
          </a:p>
          <a:p>
            <a:pPr algn="l">
              <a:buFont typeface="Arial" pitchFamily="34" charset="0"/>
              <a:buChar char="•"/>
            </a:pPr>
            <a:r>
              <a:rPr lang="en-US" sz="9600" dirty="0">
                <a:latin typeface="Arial" panose="020B0604020202020204" pitchFamily="34" charset="0"/>
                <a:cs typeface="Arial" panose="020B0604020202020204" pitchFamily="34" charset="0"/>
              </a:rPr>
              <a:t>The X-rays shown here are from the HSCA’s enhanced version.</a:t>
            </a:r>
          </a:p>
          <a:p>
            <a:pPr algn="l">
              <a:buFont typeface="Arial" pitchFamily="34" charset="0"/>
              <a:buChar char="•"/>
            </a:pPr>
            <a:r>
              <a:rPr lang="en-US" sz="9600" dirty="0">
                <a:latin typeface="Arial" panose="020B0604020202020204" pitchFamily="34" charset="0"/>
                <a:cs typeface="Arial" panose="020B0604020202020204" pitchFamily="34" charset="0"/>
              </a:rPr>
              <a:t>All autopsy X-rays at NARA have emulsion on </a:t>
            </a:r>
            <a:r>
              <a:rPr lang="en-US" sz="9600" u="sng" dirty="0">
                <a:latin typeface="Arial" panose="020B0604020202020204" pitchFamily="34" charset="0"/>
                <a:cs typeface="Arial" panose="020B0604020202020204" pitchFamily="34" charset="0"/>
              </a:rPr>
              <a:t>both</a:t>
            </a:r>
            <a:r>
              <a:rPr lang="en-US" sz="9600" dirty="0">
                <a:latin typeface="Arial" panose="020B0604020202020204" pitchFamily="34" charset="0"/>
                <a:cs typeface="Arial" panose="020B0604020202020204" pitchFamily="34" charset="0"/>
              </a:rPr>
              <a:t> sides.</a:t>
            </a:r>
          </a:p>
          <a:p>
            <a:endParaRPr lang="en-US" dirty="0"/>
          </a:p>
          <a:p>
            <a:r>
              <a:rPr lang="en-US" sz="6200" dirty="0">
                <a:latin typeface="Arial" panose="020B0604020202020204" pitchFamily="34" charset="0"/>
                <a:cs typeface="Arial" panose="020B0604020202020204" pitchFamily="34" charset="0"/>
              </a:rPr>
              <a:t>David W. Mantik, MD, PhD (physics)</a:t>
            </a:r>
          </a:p>
          <a:p>
            <a:r>
              <a:rPr lang="en-US" sz="6200" dirty="0">
                <a:latin typeface="Arial" panose="020B0604020202020204" pitchFamily="34" charset="0"/>
                <a:cs typeface="Arial" panose="020B0604020202020204" pitchFamily="34" charset="0"/>
              </a:rPr>
              <a:t>Board Certified by the American College of Radiology</a:t>
            </a:r>
          </a:p>
        </p:txBody>
      </p:sp>
      <p:sp>
        <p:nvSpPr>
          <p:cNvPr id="4" name="Slide Number Placeholder 3">
            <a:extLst>
              <a:ext uri="{FF2B5EF4-FFF2-40B4-BE49-F238E27FC236}">
                <a16:creationId xmlns="" xmlns:a16="http://schemas.microsoft.com/office/drawing/2014/main" id="{70C588B1-4412-448D-911D-2036153362EF}"/>
              </a:ext>
            </a:extLst>
          </p:cNvPr>
          <p:cNvSpPr>
            <a:spLocks noGrp="1"/>
          </p:cNvSpPr>
          <p:nvPr>
            <p:ph type="sldNum" sz="quarter" idx="12"/>
          </p:nvPr>
        </p:nvSpPr>
        <p:spPr/>
        <p:txBody>
          <a:bodyPr/>
          <a:lstStyle/>
          <a:p>
            <a:fld id="{76BCCAC7-84F9-4E85-A5FA-56822B87AA19}" type="slidenum">
              <a:rPr lang="en-US" smtClean="0"/>
              <a:pPr/>
              <a:t>2</a:t>
            </a:fld>
            <a:endParaRPr lang="en-US" dirty="0"/>
          </a:p>
        </p:txBody>
      </p:sp>
    </p:spTree>
    <p:extLst>
      <p:ext uri="{BB962C8B-B14F-4D97-AF65-F5344CB8AC3E}">
        <p14:creationId xmlns="" xmlns:p14="http://schemas.microsoft.com/office/powerpoint/2010/main" val="248031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22107" y="1161827"/>
            <a:ext cx="4202597" cy="1368365"/>
          </a:xfrm>
          <a:solidFill>
            <a:srgbClr val="FFFF00"/>
          </a:solidFill>
          <a:ln w="76200">
            <a:solidFill>
              <a:srgbClr val="FF0000"/>
            </a:solidFill>
          </a:ln>
        </p:spPr>
        <p:txBody>
          <a:bodyPr/>
          <a:lstStyle/>
          <a:p>
            <a:r>
              <a:rPr lang="en-US" sz="3600" b="1" dirty="0">
                <a:solidFill>
                  <a:schemeClr val="accent5">
                    <a:lumMod val="50000"/>
                  </a:schemeClr>
                </a:solidFill>
                <a:latin typeface="Arial" panose="020B0604020202020204" pitchFamily="34" charset="0"/>
                <a:cs typeface="Arial" panose="020B0604020202020204" pitchFamily="34" charset="0"/>
              </a:rPr>
              <a:t>JFK Lateral X-ray</a:t>
            </a:r>
            <a:r>
              <a:rPr lang="en-US" dirty="0"/>
              <a:t/>
            </a:r>
            <a:br>
              <a:rPr lang="en-US" dirty="0"/>
            </a:br>
            <a:endParaRPr lang="en-US" dirty="0"/>
          </a:p>
        </p:txBody>
      </p:sp>
      <p:sp>
        <p:nvSpPr>
          <p:cNvPr id="6" name="Text Placeholder 5"/>
          <p:cNvSpPr>
            <a:spLocks noGrp="1"/>
          </p:cNvSpPr>
          <p:nvPr>
            <p:ph type="body" sz="half" idx="2"/>
          </p:nvPr>
        </p:nvSpPr>
        <p:spPr>
          <a:xfrm>
            <a:off x="369651" y="2916852"/>
            <a:ext cx="4677133" cy="2938825"/>
          </a:xfrm>
          <a:solidFill>
            <a:schemeClr val="accent5">
              <a:lumMod val="20000"/>
              <a:lumOff val="80000"/>
            </a:schemeClr>
          </a:solidFill>
          <a:ln w="76200">
            <a:solidFill>
              <a:schemeClr val="accent5">
                <a:lumMod val="50000"/>
              </a:schemeClr>
            </a:solidFill>
          </a:ln>
        </p:spPr>
        <p:txBody>
          <a:bodyPr>
            <a:normAutofit/>
          </a:bodyPr>
          <a:lstStyle/>
          <a:p>
            <a:endParaRPr lang="en-US" sz="2400" dirty="0">
              <a:latin typeface="Arial" panose="020B0604020202020204" pitchFamily="34" charset="0"/>
              <a:cs typeface="Arial" panose="020B0604020202020204" pitchFamily="34" charset="0"/>
            </a:endParaRPr>
          </a:p>
          <a:p>
            <a:pPr>
              <a:buFont typeface="Arial" pitchFamily="34" charset="0"/>
              <a:buChar char="•"/>
            </a:pPr>
            <a:r>
              <a:rPr lang="en-US" sz="2400" dirty="0">
                <a:latin typeface="Arial" panose="020B0604020202020204" pitchFamily="34" charset="0"/>
                <a:cs typeface="Arial" panose="020B0604020202020204" pitchFamily="34" charset="0"/>
              </a:rPr>
              <a:t> The real, but very tiny metal fragment is identified by the cyan arrow. It is almost imperceptible.</a:t>
            </a:r>
          </a:p>
          <a:p>
            <a:pPr>
              <a:buFont typeface="Arial" pitchFamily="34" charset="0"/>
              <a:buChar char="•"/>
            </a:pPr>
            <a:r>
              <a:rPr lang="en-US" sz="2400" dirty="0">
                <a:latin typeface="Arial" panose="020B0604020202020204" pitchFamily="34" charset="0"/>
                <a:cs typeface="Arial" panose="020B0604020202020204" pitchFamily="34" charset="0"/>
              </a:rPr>
              <a:t> An authentic cross section of a M-C bullet should be obvious.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dirty="0"/>
          </a:p>
        </p:txBody>
      </p:sp>
      <p:pic>
        <p:nvPicPr>
          <p:cNvPr id="7" name="Picture Placeholder 6">
            <a:extLst>
              <a:ext uri="{FF2B5EF4-FFF2-40B4-BE49-F238E27FC236}">
                <a16:creationId xmlns="" xmlns:a16="http://schemas.microsoft.com/office/drawing/2014/main" id="{69157971-719B-4A38-BE6C-99696757B1B5}"/>
              </a:ext>
            </a:extLst>
          </p:cNvPr>
          <p:cNvPicPr>
            <a:picLocks noGrp="1" noChangeAspect="1"/>
          </p:cNvPicPr>
          <p:nvPr>
            <p:ph type="pic" idx="1"/>
          </p:nvPr>
        </p:nvPicPr>
        <p:blipFill>
          <a:blip r:embed="rId2" cstate="print"/>
          <a:srcRect t="7071" b="7071"/>
          <a:stretch>
            <a:fillRect/>
          </a:stretch>
        </p:blipFill>
        <p:spPr>
          <a:xfrm>
            <a:off x="5183187" y="987425"/>
            <a:ext cx="6656911" cy="5256357"/>
          </a:xfrm>
          <a:prstGeom prst="rect">
            <a:avLst/>
          </a:prstGeom>
          <a:ln w="76200">
            <a:solidFill>
              <a:schemeClr val="accent5">
                <a:lumMod val="50000"/>
              </a:schemeClr>
            </a:solidFill>
          </a:ln>
        </p:spPr>
      </p:pic>
      <p:sp>
        <p:nvSpPr>
          <p:cNvPr id="8" name="Arrow: Left 7">
            <a:extLst>
              <a:ext uri="{FF2B5EF4-FFF2-40B4-BE49-F238E27FC236}">
                <a16:creationId xmlns="" xmlns:a16="http://schemas.microsoft.com/office/drawing/2014/main" id="{DA1F2BBE-E517-4FC7-A08C-611856E1AAA6}"/>
              </a:ext>
            </a:extLst>
          </p:cNvPr>
          <p:cNvSpPr/>
          <p:nvPr/>
        </p:nvSpPr>
        <p:spPr>
          <a:xfrm>
            <a:off x="5795378" y="2622552"/>
            <a:ext cx="1150171" cy="386661"/>
          </a:xfrm>
          <a:prstGeom prst="leftArrow">
            <a:avLst>
              <a:gd name="adj1" fmla="val 28847"/>
              <a:gd name="adj2" fmla="val 50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 xmlns:a16="http://schemas.microsoft.com/office/drawing/2014/main" id="{D496191F-852D-4280-AB6F-9AA333BC5DAB}"/>
              </a:ext>
            </a:extLst>
          </p:cNvPr>
          <p:cNvSpPr>
            <a:spLocks noGrp="1"/>
          </p:cNvSpPr>
          <p:nvPr>
            <p:ph type="sldNum" sz="quarter" idx="12"/>
          </p:nvPr>
        </p:nvSpPr>
        <p:spPr/>
        <p:txBody>
          <a:bodyPr/>
          <a:lstStyle/>
          <a:p>
            <a:fld id="{76BCCAC7-84F9-4E85-A5FA-56822B87AA19}" type="slidenum">
              <a:rPr lang="en-US" smtClean="0"/>
              <a:pPr/>
              <a:t>20</a:t>
            </a:fld>
            <a:endParaRPr lang="en-US"/>
          </a:p>
        </p:txBody>
      </p:sp>
      <p:sp>
        <p:nvSpPr>
          <p:cNvPr id="9" name="TextBox 8"/>
          <p:cNvSpPr txBox="1"/>
          <p:nvPr/>
        </p:nvSpPr>
        <p:spPr>
          <a:xfrm>
            <a:off x="6928023" y="2529016"/>
            <a:ext cx="4596714" cy="646331"/>
          </a:xfrm>
          <a:prstGeom prst="rect">
            <a:avLst/>
          </a:prstGeom>
          <a:solidFill>
            <a:schemeClr val="bg1"/>
          </a:solidFill>
        </p:spPr>
        <p:txBody>
          <a:bodyPr wrap="square" rtlCol="0">
            <a:spAutoFit/>
          </a:bodyPr>
          <a:lstStyle/>
          <a:p>
            <a:r>
              <a:rPr lang="en-US" dirty="0"/>
              <a:t>Posterior skull fragment: it is visible </a:t>
            </a:r>
            <a:r>
              <a:rPr lang="en-US" i="1" dirty="0"/>
              <a:t>through</a:t>
            </a:r>
            <a:r>
              <a:rPr lang="en-US" dirty="0"/>
              <a:t> the 6.5 mm object on the </a:t>
            </a:r>
            <a:r>
              <a:rPr lang="en-US" u="sng" dirty="0"/>
              <a:t>AP X-ray</a:t>
            </a:r>
          </a:p>
        </p:txBody>
      </p:sp>
    </p:spTree>
    <p:extLst>
      <p:ext uri="{BB962C8B-B14F-4D97-AF65-F5344CB8AC3E}">
        <p14:creationId xmlns="" xmlns:p14="http://schemas.microsoft.com/office/powerpoint/2010/main" val="179661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082F5B-CE82-409E-8A20-FA11C1E41ABA}"/>
              </a:ext>
            </a:extLst>
          </p:cNvPr>
          <p:cNvSpPr>
            <a:spLocks noGrp="1"/>
          </p:cNvSpPr>
          <p:nvPr>
            <p:ph type="title"/>
          </p:nvPr>
        </p:nvSpPr>
        <p:spPr>
          <a:solidFill>
            <a:srgbClr val="FFFF00"/>
          </a:solidFill>
          <a:ln w="76200">
            <a:solidFill>
              <a:srgbClr val="FF0000"/>
            </a:solidFill>
          </a:ln>
        </p:spPr>
        <p:txBody>
          <a:bodyPr>
            <a:normAutofit fontScale="90000"/>
          </a:bodyPr>
          <a:lstStyle/>
          <a:p>
            <a:pPr algn="ctr"/>
            <a:r>
              <a:rPr lang="en-US" sz="4000" b="1" dirty="0">
                <a:solidFill>
                  <a:schemeClr val="accent5">
                    <a:lumMod val="50000"/>
                  </a:schemeClr>
                </a:solidFill>
                <a:latin typeface="Arial" panose="020B0604020202020204" pitchFamily="34" charset="0"/>
                <a:cs typeface="Arial" panose="020B0604020202020204" pitchFamily="34" charset="0"/>
              </a:rPr>
              <a:t>An Authentic Skull, with an Authentic Mannlicher-Carcano Cross Section (by Mantik)</a:t>
            </a:r>
          </a:p>
        </p:txBody>
      </p:sp>
      <p:pic>
        <p:nvPicPr>
          <p:cNvPr id="8" name="Content Placeholder 7">
            <a:extLst>
              <a:ext uri="{FF2B5EF4-FFF2-40B4-BE49-F238E27FC236}">
                <a16:creationId xmlns="" xmlns:a16="http://schemas.microsoft.com/office/drawing/2014/main" id="{DCAB019D-256E-4BBF-9F06-548946F5199E}"/>
              </a:ext>
            </a:extLst>
          </p:cNvPr>
          <p:cNvPicPr>
            <a:picLocks noGrp="1" noChangeAspect="1"/>
          </p:cNvPicPr>
          <p:nvPr>
            <p:ph idx="1"/>
          </p:nvPr>
        </p:nvPicPr>
        <p:blipFill>
          <a:blip r:embed="rId2" cstate="print"/>
          <a:stretch>
            <a:fillRect/>
          </a:stretch>
        </p:blipFill>
        <p:spPr>
          <a:xfrm>
            <a:off x="1628198" y="2304256"/>
            <a:ext cx="8799154" cy="3930289"/>
          </a:xfrm>
          <a:prstGeom prst="rect">
            <a:avLst/>
          </a:prstGeom>
          <a:ln w="76200">
            <a:solidFill>
              <a:schemeClr val="accent5">
                <a:lumMod val="50000"/>
              </a:schemeClr>
            </a:solidFill>
          </a:ln>
        </p:spPr>
      </p:pic>
      <p:sp>
        <p:nvSpPr>
          <p:cNvPr id="3" name="Slide Number Placeholder 2">
            <a:extLst>
              <a:ext uri="{FF2B5EF4-FFF2-40B4-BE49-F238E27FC236}">
                <a16:creationId xmlns="" xmlns:a16="http://schemas.microsoft.com/office/drawing/2014/main" id="{27D37400-2B96-483B-855C-FE9185E0D9A9}"/>
              </a:ext>
            </a:extLst>
          </p:cNvPr>
          <p:cNvSpPr>
            <a:spLocks noGrp="1"/>
          </p:cNvSpPr>
          <p:nvPr>
            <p:ph type="sldNum" sz="quarter" idx="12"/>
          </p:nvPr>
        </p:nvSpPr>
        <p:spPr/>
        <p:txBody>
          <a:bodyPr/>
          <a:lstStyle/>
          <a:p>
            <a:fld id="{76BCCAC7-84F9-4E85-A5FA-56822B87AA19}" type="slidenum">
              <a:rPr lang="en-US" smtClean="0"/>
              <a:pPr/>
              <a:t>21</a:t>
            </a:fld>
            <a:endParaRPr lang="en-US"/>
          </a:p>
        </p:txBody>
      </p:sp>
      <p:sp>
        <p:nvSpPr>
          <p:cNvPr id="5" name="TextBox 4"/>
          <p:cNvSpPr txBox="1"/>
          <p:nvPr/>
        </p:nvSpPr>
        <p:spPr>
          <a:xfrm>
            <a:off x="2685535" y="5609966"/>
            <a:ext cx="6087762" cy="369332"/>
          </a:xfrm>
          <a:prstGeom prst="rect">
            <a:avLst/>
          </a:prstGeom>
          <a:solidFill>
            <a:schemeClr val="bg1"/>
          </a:solidFill>
        </p:spPr>
        <p:txBody>
          <a:bodyPr wrap="square" rtlCol="0">
            <a:spAutoFit/>
          </a:bodyPr>
          <a:lstStyle/>
          <a:p>
            <a:r>
              <a:rPr lang="en-US" dirty="0"/>
              <a:t>I purchased this human skull, and used a sawed-off M-C bullet.</a:t>
            </a:r>
          </a:p>
        </p:txBody>
      </p:sp>
    </p:spTree>
    <p:extLst>
      <p:ext uri="{BB962C8B-B14F-4D97-AF65-F5344CB8AC3E}">
        <p14:creationId xmlns="" xmlns:p14="http://schemas.microsoft.com/office/powerpoint/2010/main" val="5802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6A95C2F-5AEC-4FA4-AAE9-B513F56F2C47}"/>
              </a:ext>
            </a:extLst>
          </p:cNvPr>
          <p:cNvSpPr>
            <a:spLocks noGrp="1"/>
          </p:cNvSpPr>
          <p:nvPr>
            <p:ph type="title"/>
          </p:nvPr>
        </p:nvSpPr>
        <p:spPr>
          <a:solidFill>
            <a:srgbClr val="FFFF00"/>
          </a:solidFill>
          <a:ln w="76200">
            <a:solidFill>
              <a:srgbClr val="FF0000"/>
            </a:solidFill>
          </a:ln>
        </p:spPr>
        <p:txBody>
          <a:bodyPr>
            <a:noAutofit/>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JFK (left) vs. Authentic Skull (right) with an Authentic M-C Bullet Cross Section</a:t>
            </a:r>
          </a:p>
        </p:txBody>
      </p:sp>
      <p:pic>
        <p:nvPicPr>
          <p:cNvPr id="10" name="Content Placeholder 9">
            <a:extLst>
              <a:ext uri="{FF2B5EF4-FFF2-40B4-BE49-F238E27FC236}">
                <a16:creationId xmlns="" xmlns:a16="http://schemas.microsoft.com/office/drawing/2014/main" id="{B35D0BF6-C9C7-45E0-AED0-E52F677C5250}"/>
              </a:ext>
            </a:extLst>
          </p:cNvPr>
          <p:cNvPicPr>
            <a:picLocks noGrp="1" noChangeAspect="1"/>
          </p:cNvPicPr>
          <p:nvPr>
            <p:ph sz="half" idx="1"/>
          </p:nvPr>
        </p:nvPicPr>
        <p:blipFill>
          <a:blip r:embed="rId2" cstate="print"/>
          <a:stretch>
            <a:fillRect/>
          </a:stretch>
        </p:blipFill>
        <p:spPr>
          <a:xfrm>
            <a:off x="838200" y="1895703"/>
            <a:ext cx="5181600" cy="4145280"/>
          </a:xfrm>
          <a:prstGeom prst="rect">
            <a:avLst/>
          </a:prstGeom>
          <a:ln w="76200">
            <a:solidFill>
              <a:schemeClr val="accent5">
                <a:lumMod val="50000"/>
              </a:schemeClr>
            </a:solidFill>
          </a:ln>
        </p:spPr>
      </p:pic>
      <p:pic>
        <p:nvPicPr>
          <p:cNvPr id="9" name="Content Placeholder 8">
            <a:extLst>
              <a:ext uri="{FF2B5EF4-FFF2-40B4-BE49-F238E27FC236}">
                <a16:creationId xmlns="" xmlns:a16="http://schemas.microsoft.com/office/drawing/2014/main" id="{D85A1F2B-2DF7-45C6-8ED1-7B647F4B5F45}"/>
              </a:ext>
            </a:extLst>
          </p:cNvPr>
          <p:cNvPicPr>
            <a:picLocks noGrp="1" noChangeAspect="1"/>
          </p:cNvPicPr>
          <p:nvPr>
            <p:ph sz="half" idx="2"/>
          </p:nvPr>
        </p:nvPicPr>
        <p:blipFill>
          <a:blip r:embed="rId3" cstate="print"/>
          <a:stretch>
            <a:fillRect/>
          </a:stretch>
        </p:blipFill>
        <p:spPr>
          <a:xfrm>
            <a:off x="6172200" y="1912179"/>
            <a:ext cx="5181600" cy="4145280"/>
          </a:xfrm>
          <a:prstGeom prst="rect">
            <a:avLst/>
          </a:prstGeom>
          <a:ln w="76200">
            <a:solidFill>
              <a:schemeClr val="accent5">
                <a:lumMod val="50000"/>
              </a:schemeClr>
            </a:solidFill>
          </a:ln>
        </p:spPr>
      </p:pic>
      <p:sp>
        <p:nvSpPr>
          <p:cNvPr id="5" name="Slide Number Placeholder 4">
            <a:extLst>
              <a:ext uri="{FF2B5EF4-FFF2-40B4-BE49-F238E27FC236}">
                <a16:creationId xmlns="" xmlns:a16="http://schemas.microsoft.com/office/drawing/2014/main" id="{1FF2CC92-FAC4-4591-AB9D-FE719267F65F}"/>
              </a:ext>
            </a:extLst>
          </p:cNvPr>
          <p:cNvSpPr>
            <a:spLocks noGrp="1"/>
          </p:cNvSpPr>
          <p:nvPr>
            <p:ph type="sldNum" sz="quarter" idx="12"/>
          </p:nvPr>
        </p:nvSpPr>
        <p:spPr/>
        <p:txBody>
          <a:bodyPr/>
          <a:lstStyle/>
          <a:p>
            <a:fld id="{76BCCAC7-84F9-4E85-A5FA-56822B87AA19}" type="slidenum">
              <a:rPr lang="en-US" smtClean="0"/>
              <a:pPr/>
              <a:t>22</a:t>
            </a:fld>
            <a:endParaRPr lang="en-US"/>
          </a:p>
        </p:txBody>
      </p:sp>
      <p:sp>
        <p:nvSpPr>
          <p:cNvPr id="7" name="TextBox 6"/>
          <p:cNvSpPr txBox="1"/>
          <p:nvPr/>
        </p:nvSpPr>
        <p:spPr>
          <a:xfrm>
            <a:off x="7694142" y="5519351"/>
            <a:ext cx="2397210" cy="369332"/>
          </a:xfrm>
          <a:prstGeom prst="rect">
            <a:avLst/>
          </a:prstGeom>
          <a:solidFill>
            <a:schemeClr val="bg1"/>
          </a:solidFill>
          <a:ln w="57150">
            <a:solidFill>
              <a:schemeClr val="accent5">
                <a:lumMod val="50000"/>
              </a:schemeClr>
            </a:solidFill>
          </a:ln>
        </p:spPr>
        <p:txBody>
          <a:bodyPr wrap="square" rtlCol="0">
            <a:spAutoFit/>
          </a:bodyPr>
          <a:lstStyle/>
          <a:p>
            <a:r>
              <a:rPr lang="en-US" dirty="0"/>
              <a:t>Mantik Reconstruction</a:t>
            </a:r>
          </a:p>
        </p:txBody>
      </p:sp>
      <p:sp>
        <p:nvSpPr>
          <p:cNvPr id="8" name="TextBox 7"/>
          <p:cNvSpPr txBox="1"/>
          <p:nvPr/>
        </p:nvSpPr>
        <p:spPr>
          <a:xfrm>
            <a:off x="1351006" y="5511114"/>
            <a:ext cx="1342768" cy="369332"/>
          </a:xfrm>
          <a:prstGeom prst="rect">
            <a:avLst/>
          </a:prstGeom>
          <a:solidFill>
            <a:schemeClr val="bg1"/>
          </a:solidFill>
          <a:ln w="57150">
            <a:solidFill>
              <a:schemeClr val="accent5">
                <a:lumMod val="50000"/>
              </a:schemeClr>
            </a:solidFill>
          </a:ln>
        </p:spPr>
        <p:txBody>
          <a:bodyPr wrap="square" rtlCol="0">
            <a:spAutoFit/>
          </a:bodyPr>
          <a:lstStyle/>
          <a:p>
            <a:r>
              <a:rPr lang="en-US" dirty="0"/>
              <a:t>JFK Autopsy</a:t>
            </a:r>
          </a:p>
        </p:txBody>
      </p:sp>
    </p:spTree>
    <p:extLst>
      <p:ext uri="{BB962C8B-B14F-4D97-AF65-F5344CB8AC3E}">
        <p14:creationId xmlns="" xmlns:p14="http://schemas.microsoft.com/office/powerpoint/2010/main" val="426692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043" y="691976"/>
            <a:ext cx="4316627" cy="1878229"/>
          </a:xfrm>
          <a:solidFill>
            <a:srgbClr val="FFFF00"/>
          </a:solidFill>
          <a:ln w="76200">
            <a:solidFill>
              <a:srgbClr val="FF0000"/>
            </a:solidFill>
          </a:ln>
        </p:spPr>
        <p:txBody>
          <a:bodyPr>
            <a:normAutofit fontScale="90000"/>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
            </a:r>
            <a:br>
              <a:rPr lang="en-US" b="1" dirty="0">
                <a:solidFill>
                  <a:schemeClr val="accent5">
                    <a:lumMod val="50000"/>
                  </a:schemeClr>
                </a:solidFill>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
            </a:r>
            <a:br>
              <a:rPr lang="en-US" b="1" dirty="0">
                <a:solidFill>
                  <a:schemeClr val="accent5">
                    <a:lumMod val="50000"/>
                  </a:schemeClr>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solidFill>
                  <a:schemeClr val="accent5">
                    <a:lumMod val="50000"/>
                  </a:schemeClr>
                </a:solidFill>
                <a:latin typeface="Arial" panose="020B0604020202020204" pitchFamily="34" charset="0"/>
                <a:cs typeface="Arial" panose="020B0604020202020204" pitchFamily="34" charset="0"/>
              </a:rPr>
              <a:t/>
            </a:r>
            <a:br>
              <a:rPr lang="en-US" b="1" dirty="0">
                <a:solidFill>
                  <a:schemeClr val="accent5">
                    <a:lumMod val="50000"/>
                  </a:schemeClr>
                </a:solidFill>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
            </a:r>
            <a:br>
              <a:rPr lang="en-US" b="1" dirty="0">
                <a:solidFill>
                  <a:schemeClr val="accent5">
                    <a:lumMod val="50000"/>
                  </a:schemeClr>
                </a:solidFill>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 </a:t>
            </a:r>
            <a:br>
              <a:rPr lang="en-US" b="1" dirty="0">
                <a:solidFill>
                  <a:schemeClr val="accent5">
                    <a:lumMod val="50000"/>
                  </a:schemeClr>
                </a:solidFill>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
            </a:r>
            <a:br>
              <a:rPr lang="en-US" b="1" dirty="0">
                <a:solidFill>
                  <a:schemeClr val="accent5">
                    <a:lumMod val="50000"/>
                  </a:schemeClr>
                </a:solidFill>
                <a:latin typeface="Arial" panose="020B0604020202020204" pitchFamily="34" charset="0"/>
                <a:cs typeface="Arial" panose="020B0604020202020204" pitchFamily="34" charset="0"/>
              </a:rPr>
            </a:br>
            <a:r>
              <a:rPr lang="en-US" sz="2700" b="1" dirty="0">
                <a:solidFill>
                  <a:schemeClr val="accent5">
                    <a:lumMod val="50000"/>
                  </a:schemeClr>
                </a:solidFill>
                <a:latin typeface="Arial" panose="020B0604020202020204" pitchFamily="34" charset="0"/>
                <a:cs typeface="Arial" panose="020B0604020202020204" pitchFamily="34" charset="0"/>
              </a:rPr>
              <a:t>A Real M-C Bullet Slice	</a:t>
            </a:r>
            <a:br>
              <a:rPr lang="en-US" sz="2700" b="1" dirty="0">
                <a:solidFill>
                  <a:schemeClr val="accent5">
                    <a:lumMod val="50000"/>
                  </a:schemeClr>
                </a:solidFill>
                <a:latin typeface="Arial" panose="020B0604020202020204" pitchFamily="34" charset="0"/>
                <a:cs typeface="Arial" panose="020B0604020202020204" pitchFamily="34" charset="0"/>
              </a:rPr>
            </a:br>
            <a:r>
              <a:rPr lang="en-US" sz="2700" b="1" dirty="0">
                <a:solidFill>
                  <a:schemeClr val="accent5">
                    <a:lumMod val="50000"/>
                  </a:schemeClr>
                </a:solidFill>
                <a:latin typeface="Arial" panose="020B0604020202020204" pitchFamily="34" charset="0"/>
                <a:cs typeface="Arial" panose="020B0604020202020204" pitchFamily="34" charset="0"/>
              </a:rPr>
              <a:t>vs.</a:t>
            </a:r>
            <a:br>
              <a:rPr lang="en-US" sz="2700" b="1" dirty="0">
                <a:solidFill>
                  <a:schemeClr val="accent5">
                    <a:lumMod val="50000"/>
                  </a:schemeClr>
                </a:solidFill>
                <a:latin typeface="Arial" panose="020B0604020202020204" pitchFamily="34" charset="0"/>
                <a:cs typeface="Arial" panose="020B0604020202020204" pitchFamily="34" charset="0"/>
              </a:rPr>
            </a:br>
            <a:r>
              <a:rPr lang="en-US" sz="2700" b="1" dirty="0">
                <a:solidFill>
                  <a:schemeClr val="accent5">
                    <a:lumMod val="50000"/>
                  </a:schemeClr>
                </a:solidFill>
                <a:latin typeface="Arial" panose="020B0604020202020204" pitchFamily="34" charset="0"/>
                <a:cs typeface="Arial" panose="020B0604020202020204" pitchFamily="34" charset="0"/>
              </a:rPr>
              <a:t>the Tiny Piece of Metal on JFK’s X-ray </a:t>
            </a:r>
            <a:br>
              <a:rPr lang="en-US" sz="2700" b="1" dirty="0">
                <a:solidFill>
                  <a:schemeClr val="accent5">
                    <a:lumMod val="50000"/>
                  </a:schemeClr>
                </a:solidFill>
                <a:latin typeface="Arial" panose="020B0604020202020204" pitchFamily="34" charset="0"/>
                <a:cs typeface="Arial" panose="020B0604020202020204" pitchFamily="34" charset="0"/>
              </a:rPr>
            </a:br>
            <a:r>
              <a:rPr lang="en-US" sz="1800" b="1" dirty="0">
                <a:solidFill>
                  <a:schemeClr val="accent5">
                    <a:lumMod val="50000"/>
                  </a:schemeClr>
                </a:solidFill>
                <a:latin typeface="Arial" panose="020B0604020202020204" pitchFamily="34" charset="0"/>
                <a:cs typeface="Arial" panose="020B0604020202020204" pitchFamily="34" charset="0"/>
              </a:rPr>
              <a:t>(on the back of the skull)</a:t>
            </a:r>
          </a:p>
        </p:txBody>
      </p:sp>
      <p:sp>
        <p:nvSpPr>
          <p:cNvPr id="4" name="Text Placeholder 3"/>
          <p:cNvSpPr>
            <a:spLocks noGrp="1"/>
          </p:cNvSpPr>
          <p:nvPr>
            <p:ph type="body" sz="half" idx="2"/>
          </p:nvPr>
        </p:nvSpPr>
        <p:spPr>
          <a:xfrm>
            <a:off x="217851" y="3168464"/>
            <a:ext cx="4074063" cy="2944012"/>
          </a:xfrm>
          <a:solidFill>
            <a:schemeClr val="accent5">
              <a:lumMod val="20000"/>
              <a:lumOff val="80000"/>
            </a:schemeClr>
          </a:solidFill>
          <a:ln w="76200">
            <a:solidFill>
              <a:schemeClr val="accent5">
                <a:lumMod val="50000"/>
              </a:schemeClr>
            </a:solidFill>
          </a:ln>
        </p:spPr>
        <p:txBody>
          <a:bodyPr>
            <a:normAutofit lnSpcReduction="10000"/>
          </a:bodyPr>
          <a:lstStyle/>
          <a:p>
            <a:endParaRPr lang="en-US" sz="2400" dirty="0">
              <a:latin typeface="Arial" panose="020B0604020202020204" pitchFamily="34" charset="0"/>
              <a:cs typeface="Arial" panose="020B0604020202020204" pitchFamily="34" charset="0"/>
            </a:endParaRPr>
          </a:p>
          <a:p>
            <a:pPr>
              <a:buFont typeface="Arial" pitchFamily="34" charset="0"/>
              <a:buChar char="•"/>
            </a:pPr>
            <a:r>
              <a:rPr lang="en-US" sz="2400" dirty="0">
                <a:latin typeface="Arial" panose="020B0604020202020204" pitchFamily="34" charset="0"/>
                <a:cs typeface="Arial" panose="020B0604020202020204" pitchFamily="34" charset="0"/>
              </a:rPr>
              <a:t>Each graph contains about 100 data points, at intervals of 0.1 millimeter.</a:t>
            </a:r>
          </a:p>
          <a:p>
            <a:pPr>
              <a:buFont typeface="Arial" pitchFamily="34" charset="0"/>
              <a:buChar char="•"/>
            </a:pPr>
            <a:r>
              <a:rPr lang="en-US" sz="2400" dirty="0">
                <a:latin typeface="Arial" panose="020B0604020202020204" pitchFamily="34" charset="0"/>
                <a:cs typeface="Arial" panose="020B0604020202020204" pitchFamily="34" charset="0"/>
              </a:rPr>
              <a:t>This graph tells us that JFK’s fragment is very thin (side to side)--but the M-C is very thick, as it should be.</a:t>
            </a:r>
          </a:p>
        </p:txBody>
      </p:sp>
      <p:pic>
        <p:nvPicPr>
          <p:cNvPr id="5" name="Picture Placeholder 4">
            <a:extLst>
              <a:ext uri="{FF2B5EF4-FFF2-40B4-BE49-F238E27FC236}">
                <a16:creationId xmlns="" xmlns:a16="http://schemas.microsoft.com/office/drawing/2014/main" id="{7C93F254-9D43-4E9C-9548-D79E17FD4757}"/>
              </a:ext>
            </a:extLst>
          </p:cNvPr>
          <p:cNvPicPr>
            <a:picLocks noGrp="1" noChangeAspect="1"/>
          </p:cNvPicPr>
          <p:nvPr>
            <p:ph type="pic" idx="1"/>
          </p:nvPr>
        </p:nvPicPr>
        <p:blipFill>
          <a:blip r:embed="rId2" cstate="print"/>
          <a:srcRect l="3178" r="3178"/>
          <a:stretch>
            <a:fillRect/>
          </a:stretch>
        </p:blipFill>
        <p:spPr>
          <a:xfrm>
            <a:off x="4744439" y="624061"/>
            <a:ext cx="7328983" cy="5787031"/>
          </a:xfrm>
          <a:prstGeom prst="rect">
            <a:avLst/>
          </a:prstGeom>
          <a:solidFill>
            <a:schemeClr val="accent5">
              <a:lumMod val="50000"/>
            </a:schemeClr>
          </a:solidFill>
          <a:ln w="76200">
            <a:solidFill>
              <a:schemeClr val="accent5">
                <a:lumMod val="50000"/>
              </a:schemeClr>
            </a:solidFill>
          </a:ln>
        </p:spPr>
      </p:pic>
      <p:sp>
        <p:nvSpPr>
          <p:cNvPr id="6" name="Down Arrow 5"/>
          <p:cNvSpPr/>
          <p:nvPr/>
        </p:nvSpPr>
        <p:spPr>
          <a:xfrm>
            <a:off x="6131608" y="1843900"/>
            <a:ext cx="130380" cy="41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50000"/>
                  </a:schemeClr>
                </a:solidFill>
                <a:latin typeface="Arial" panose="020B0604020202020204" pitchFamily="34" charset="0"/>
                <a:cs typeface="Arial" panose="020B0604020202020204" pitchFamily="34" charset="0"/>
              </a:rPr>
              <a:t>l</a:t>
            </a:r>
            <a:endParaRPr lang="en-US" dirty="0"/>
          </a:p>
        </p:txBody>
      </p:sp>
      <p:sp>
        <p:nvSpPr>
          <p:cNvPr id="7" name="Rectangle 6"/>
          <p:cNvSpPr/>
          <p:nvPr/>
        </p:nvSpPr>
        <p:spPr>
          <a:xfrm>
            <a:off x="5348974" y="1464530"/>
            <a:ext cx="2172390" cy="369332"/>
          </a:xfrm>
          <a:prstGeom prst="rect">
            <a:avLst/>
          </a:prstGeom>
          <a:ln w="28575">
            <a:solidFill>
              <a:schemeClr val="accent5">
                <a:lumMod val="50000"/>
              </a:schemeClr>
            </a:solidFill>
          </a:ln>
        </p:spPr>
        <p:txBody>
          <a:bodyPr wrap="none">
            <a:spAutoFit/>
          </a:bodyPr>
          <a:lstStyle/>
          <a:p>
            <a:r>
              <a:rPr lang="en-US" b="1" dirty="0">
                <a:solidFill>
                  <a:schemeClr val="accent5">
                    <a:lumMod val="50000"/>
                  </a:schemeClr>
                </a:solidFill>
                <a:latin typeface="Arial" panose="020B0604020202020204" pitchFamily="34" charset="0"/>
                <a:cs typeface="Arial" panose="020B0604020202020204" pitchFamily="34" charset="0"/>
              </a:rPr>
              <a:t>M-C cross section</a:t>
            </a:r>
            <a:endParaRPr lang="en-US" dirty="0"/>
          </a:p>
        </p:txBody>
      </p:sp>
      <p:cxnSp>
        <p:nvCxnSpPr>
          <p:cNvPr id="13" name="Straight Arrow Connector 12"/>
          <p:cNvCxnSpPr/>
          <p:nvPr/>
        </p:nvCxnSpPr>
        <p:spPr>
          <a:xfrm flipH="1">
            <a:off x="10290648" y="3834179"/>
            <a:ext cx="395416" cy="1150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610335" y="3649513"/>
            <a:ext cx="1261884" cy="369332"/>
          </a:xfrm>
          <a:prstGeom prst="rect">
            <a:avLst/>
          </a:prstGeom>
          <a:solidFill>
            <a:schemeClr val="bg1"/>
          </a:solidFill>
          <a:ln w="38100">
            <a:solidFill>
              <a:srgbClr val="FF0000"/>
            </a:solidFill>
          </a:ln>
        </p:spPr>
        <p:txBody>
          <a:bodyPr wrap="none">
            <a:spAutoFit/>
          </a:bodyPr>
          <a:lstStyle/>
          <a:p>
            <a:r>
              <a:rPr lang="en-US" b="1" dirty="0">
                <a:solidFill>
                  <a:srgbClr val="FF0000"/>
                </a:solidFill>
                <a:latin typeface="Arial" panose="020B0604020202020204" pitchFamily="34" charset="0"/>
                <a:cs typeface="Arial" panose="020B0604020202020204" pitchFamily="34" charset="0"/>
              </a:rPr>
              <a:t>JFK X-ray</a:t>
            </a:r>
            <a:endParaRPr lang="en-US" dirty="0">
              <a:solidFill>
                <a:srgbClr val="FF0000"/>
              </a:solidFill>
            </a:endParaRPr>
          </a:p>
        </p:txBody>
      </p:sp>
      <p:sp>
        <p:nvSpPr>
          <p:cNvPr id="3" name="Slide Number Placeholder 2">
            <a:extLst>
              <a:ext uri="{FF2B5EF4-FFF2-40B4-BE49-F238E27FC236}">
                <a16:creationId xmlns="" xmlns:a16="http://schemas.microsoft.com/office/drawing/2014/main" id="{F8325B15-C110-45F6-BDAA-3B6A95D3ECE5}"/>
              </a:ext>
            </a:extLst>
          </p:cNvPr>
          <p:cNvSpPr>
            <a:spLocks noGrp="1"/>
          </p:cNvSpPr>
          <p:nvPr>
            <p:ph type="sldNum" sz="quarter" idx="12"/>
          </p:nvPr>
        </p:nvSpPr>
        <p:spPr/>
        <p:txBody>
          <a:bodyPr/>
          <a:lstStyle/>
          <a:p>
            <a:fld id="{76BCCAC7-84F9-4E85-A5FA-56822B87AA19}" type="slidenum">
              <a:rPr lang="en-US" smtClean="0"/>
              <a:pPr/>
              <a:t>23</a:t>
            </a:fld>
            <a:endParaRPr lang="en-US"/>
          </a:p>
        </p:txBody>
      </p:sp>
      <p:sp>
        <p:nvSpPr>
          <p:cNvPr id="10" name="TextBox 9"/>
          <p:cNvSpPr txBox="1"/>
          <p:nvPr/>
        </p:nvSpPr>
        <p:spPr>
          <a:xfrm>
            <a:off x="6450227" y="906162"/>
            <a:ext cx="4028303" cy="369332"/>
          </a:xfrm>
          <a:prstGeom prst="rect">
            <a:avLst/>
          </a:prstGeom>
          <a:noFill/>
          <a:ln>
            <a:solidFill>
              <a:schemeClr val="accent5">
                <a:lumMod val="50000"/>
              </a:schemeClr>
            </a:solidFill>
          </a:ln>
        </p:spPr>
        <p:txBody>
          <a:bodyPr wrap="square" rtlCol="0">
            <a:spAutoFit/>
          </a:bodyPr>
          <a:lstStyle/>
          <a:p>
            <a:r>
              <a:rPr lang="en-US" dirty="0"/>
              <a:t>OD data from the two lateral skull X-rays</a:t>
            </a:r>
          </a:p>
        </p:txBody>
      </p:sp>
      <p:sp>
        <p:nvSpPr>
          <p:cNvPr id="11" name="TextBox 10"/>
          <p:cNvSpPr txBox="1"/>
          <p:nvPr/>
        </p:nvSpPr>
        <p:spPr>
          <a:xfrm>
            <a:off x="5972432" y="5634682"/>
            <a:ext cx="5585254" cy="369332"/>
          </a:xfrm>
          <a:prstGeom prst="rect">
            <a:avLst/>
          </a:prstGeom>
          <a:noFill/>
          <a:ln>
            <a:solidFill>
              <a:schemeClr val="accent5">
                <a:lumMod val="50000"/>
              </a:schemeClr>
            </a:solidFill>
          </a:ln>
        </p:spPr>
        <p:txBody>
          <a:bodyPr wrap="square" rtlCol="0">
            <a:spAutoFit/>
          </a:bodyPr>
          <a:lstStyle/>
          <a:p>
            <a:r>
              <a:rPr lang="en-US" dirty="0"/>
              <a:t>This data implies the amount of metal (from side to side.</a:t>
            </a:r>
          </a:p>
        </p:txBody>
      </p:sp>
    </p:spTree>
    <p:extLst>
      <p:ext uri="{BB962C8B-B14F-4D97-AF65-F5344CB8AC3E}">
        <p14:creationId xmlns="" xmlns:p14="http://schemas.microsoft.com/office/powerpoint/2010/main" val="97368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D71FC-CC36-4FE0-A5DA-21DC8175138D}"/>
              </a:ext>
            </a:extLst>
          </p:cNvPr>
          <p:cNvSpPr>
            <a:spLocks noGrp="1"/>
          </p:cNvSpPr>
          <p:nvPr>
            <p:ph type="title"/>
          </p:nvPr>
        </p:nvSpPr>
        <p:spPr>
          <a:xfrm>
            <a:off x="1445837" y="1276340"/>
            <a:ext cx="4555525" cy="1600200"/>
          </a:xfrm>
          <a:solidFill>
            <a:srgbClr val="FFFF00"/>
          </a:solidFill>
          <a:ln w="76200">
            <a:solidFill>
              <a:srgbClr val="FF0000"/>
            </a:solidFill>
          </a:ln>
        </p:spPr>
        <p:txBody>
          <a:bodyPr>
            <a:normAutofit/>
          </a:bodyPr>
          <a:lstStyle/>
          <a:p>
            <a:r>
              <a:rPr lang="en-US" sz="3600" b="1" dirty="0">
                <a:solidFill>
                  <a:schemeClr val="accent5">
                    <a:lumMod val="50000"/>
                  </a:schemeClr>
                </a:solidFill>
                <a:latin typeface="Arial" panose="020B0604020202020204" pitchFamily="34" charset="0"/>
                <a:cs typeface="Arial" panose="020B0604020202020204" pitchFamily="34" charset="0"/>
              </a:rPr>
              <a:t>JFK’s Dental X-rays</a:t>
            </a:r>
            <a:br>
              <a:rPr lang="en-US" sz="3600" b="1" dirty="0">
                <a:solidFill>
                  <a:schemeClr val="accent5">
                    <a:lumMod val="50000"/>
                  </a:schemeClr>
                </a:solidFill>
                <a:latin typeface="Arial" panose="020B0604020202020204" pitchFamily="34" charset="0"/>
                <a:cs typeface="Arial" panose="020B0604020202020204" pitchFamily="34" charset="0"/>
              </a:rPr>
            </a:br>
            <a:endParaRPr lang="en-US" sz="3600" b="1" dirty="0">
              <a:solidFill>
                <a:schemeClr val="accent5">
                  <a:lumMod val="50000"/>
                </a:schemeClr>
              </a:solidFill>
              <a:latin typeface="Arial" panose="020B0604020202020204" pitchFamily="34" charset="0"/>
              <a:cs typeface="Arial" panose="020B0604020202020204" pitchFamily="34" charset="0"/>
            </a:endParaRPr>
          </a:p>
        </p:txBody>
      </p:sp>
      <p:pic>
        <p:nvPicPr>
          <p:cNvPr id="5" name="Picture Placeholder 4">
            <a:extLst>
              <a:ext uri="{FF2B5EF4-FFF2-40B4-BE49-F238E27FC236}">
                <a16:creationId xmlns="" xmlns:a16="http://schemas.microsoft.com/office/drawing/2014/main" id="{E8B06AB2-05D9-4CE6-8914-BE8F236E9335}"/>
              </a:ext>
            </a:extLst>
          </p:cNvPr>
          <p:cNvPicPr>
            <a:picLocks noGrp="1" noChangeAspect="1"/>
          </p:cNvPicPr>
          <p:nvPr>
            <p:ph type="pic" idx="1"/>
          </p:nvPr>
        </p:nvPicPr>
        <p:blipFill>
          <a:blip r:embed="rId2" cstate="print"/>
          <a:srcRect l="1208" r="1208"/>
          <a:stretch>
            <a:fillRect/>
          </a:stretch>
        </p:blipFill>
        <p:spPr>
          <a:xfrm>
            <a:off x="7080082" y="209214"/>
            <a:ext cx="4028905" cy="3181260"/>
          </a:xfrm>
          <a:prstGeom prst="rect">
            <a:avLst/>
          </a:prstGeom>
          <a:ln w="76200">
            <a:solidFill>
              <a:schemeClr val="accent5">
                <a:lumMod val="50000"/>
              </a:schemeClr>
            </a:solidFill>
          </a:ln>
        </p:spPr>
      </p:pic>
      <p:sp>
        <p:nvSpPr>
          <p:cNvPr id="4" name="Text Placeholder 3">
            <a:extLst>
              <a:ext uri="{FF2B5EF4-FFF2-40B4-BE49-F238E27FC236}">
                <a16:creationId xmlns="" xmlns:a16="http://schemas.microsoft.com/office/drawing/2014/main" id="{F6207E00-7F7A-4698-961C-8AD93DC7A356}"/>
              </a:ext>
            </a:extLst>
          </p:cNvPr>
          <p:cNvSpPr>
            <a:spLocks noGrp="1"/>
          </p:cNvSpPr>
          <p:nvPr>
            <p:ph type="body" sz="half" idx="2"/>
          </p:nvPr>
        </p:nvSpPr>
        <p:spPr>
          <a:xfrm>
            <a:off x="310077" y="3630679"/>
            <a:ext cx="11406794" cy="3090796"/>
          </a:xfrm>
          <a:solidFill>
            <a:schemeClr val="accent5">
              <a:lumMod val="20000"/>
              <a:lumOff val="80000"/>
            </a:schemeClr>
          </a:solidFill>
          <a:ln w="76200">
            <a:solidFill>
              <a:schemeClr val="accent5">
                <a:lumMod val="50000"/>
              </a:schemeClr>
            </a:solidFill>
          </a:ln>
        </p:spPr>
        <p:txBody>
          <a:bodyPr>
            <a:normAutofit lnSpcReduction="10000"/>
          </a:bodyPr>
          <a:lstStyle/>
          <a:p>
            <a:endParaRPr lang="en-US" sz="2400" dirty="0">
              <a:latin typeface="Arial" panose="020B0604020202020204" pitchFamily="34" charset="0"/>
              <a:cs typeface="Arial" panose="020B0604020202020204" pitchFamily="34" charset="0"/>
            </a:endParaRPr>
          </a:p>
          <a:p>
            <a:pPr>
              <a:buFont typeface="Arial" pitchFamily="34" charset="0"/>
              <a:buChar char="•"/>
            </a:pPr>
            <a:r>
              <a:rPr lang="en-US" sz="2400" dirty="0">
                <a:latin typeface="Arial" panose="020B0604020202020204" pitchFamily="34" charset="0"/>
                <a:cs typeface="Arial" panose="020B0604020202020204" pitchFamily="34" charset="0"/>
              </a:rPr>
              <a:t> These </a:t>
            </a:r>
            <a:r>
              <a:rPr lang="en-US" sz="2400" u="sng" dirty="0">
                <a:latin typeface="Arial" panose="020B0604020202020204" pitchFamily="34" charset="0"/>
                <a:cs typeface="Arial" panose="020B0604020202020204" pitchFamily="34" charset="0"/>
              </a:rPr>
              <a:t>pre-mortem</a:t>
            </a:r>
            <a:r>
              <a:rPr lang="en-US" sz="2400" dirty="0">
                <a:latin typeface="Arial" panose="020B0604020202020204" pitchFamily="34" charset="0"/>
                <a:cs typeface="Arial" panose="020B0604020202020204" pitchFamily="34" charset="0"/>
              </a:rPr>
              <a:t> X-rays were published by the HSCA; they are identical to the post-mortem X-rays.</a:t>
            </a:r>
          </a:p>
          <a:p>
            <a:pPr>
              <a:buFont typeface="Arial" pitchFamily="34" charset="0"/>
              <a:buChar char="•"/>
            </a:pPr>
            <a:r>
              <a:rPr lang="en-US" sz="2400" dirty="0">
                <a:latin typeface="Arial" panose="020B0604020202020204" pitchFamily="34" charset="0"/>
                <a:cs typeface="Arial" panose="020B0604020202020204" pitchFamily="34" charset="0"/>
              </a:rPr>
              <a:t> White areas are mercury-silver amalgams (fillings).</a:t>
            </a:r>
          </a:p>
          <a:p>
            <a:pPr>
              <a:buFont typeface="Arial" pitchFamily="34" charset="0"/>
              <a:buChar char="•"/>
            </a:pPr>
            <a:r>
              <a:rPr lang="en-US" sz="2400" dirty="0">
                <a:latin typeface="Arial" panose="020B0604020202020204" pitchFamily="34" charset="0"/>
                <a:cs typeface="Arial" panose="020B0604020202020204" pitchFamily="34" charset="0"/>
              </a:rPr>
              <a:t> At NARA, on the frontal X-ray, I could compare the ODs of the 6.5 mm object to the ODs of the </a:t>
            </a:r>
            <a:r>
              <a:rPr lang="en-US" sz="2400" u="sng" dirty="0">
                <a:latin typeface="Arial" panose="020B0604020202020204" pitchFamily="34" charset="0"/>
                <a:cs typeface="Arial" panose="020B0604020202020204" pitchFamily="34" charset="0"/>
              </a:rPr>
              <a:t>overlapping</a:t>
            </a:r>
            <a:r>
              <a:rPr lang="en-US" sz="2400" dirty="0">
                <a:latin typeface="Arial" panose="020B0604020202020204" pitchFamily="34" charset="0"/>
                <a:cs typeface="Arial" panose="020B0604020202020204" pitchFamily="34" charset="0"/>
              </a:rPr>
              <a:t> fillings.</a:t>
            </a:r>
          </a:p>
          <a:p>
            <a:pPr>
              <a:buFont typeface="Arial" pitchFamily="34" charset="0"/>
              <a:buChar char="•"/>
            </a:pPr>
            <a:r>
              <a:rPr lang="en-US" sz="2400" dirty="0">
                <a:latin typeface="Arial" panose="020B0604020202020204" pitchFamily="34" charset="0"/>
                <a:cs typeface="Arial" panose="020B0604020202020204" pitchFamily="34" charset="0"/>
              </a:rPr>
              <a:t> The dental ODs can tell us (relatively) how much metal there is in the 6.5 mm object (from front to back) as compared to the overlapping fillings (front to back).</a:t>
            </a:r>
          </a:p>
          <a:p>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7EE70228-4BA0-429C-8069-21066AD1066C}"/>
              </a:ext>
            </a:extLst>
          </p:cNvPr>
          <p:cNvSpPr>
            <a:spLocks noGrp="1"/>
          </p:cNvSpPr>
          <p:nvPr>
            <p:ph type="sldNum" sz="quarter" idx="12"/>
          </p:nvPr>
        </p:nvSpPr>
        <p:spPr/>
        <p:txBody>
          <a:bodyPr/>
          <a:lstStyle/>
          <a:p>
            <a:fld id="{76BCCAC7-84F9-4E85-A5FA-56822B87AA19}" type="slidenum">
              <a:rPr lang="en-US" smtClean="0"/>
              <a:pPr/>
              <a:t>24</a:t>
            </a:fld>
            <a:endParaRPr lang="en-US" dirty="0"/>
          </a:p>
        </p:txBody>
      </p:sp>
    </p:spTree>
    <p:extLst>
      <p:ext uri="{BB962C8B-B14F-4D97-AF65-F5344CB8AC3E}">
        <p14:creationId xmlns="" xmlns:p14="http://schemas.microsoft.com/office/powerpoint/2010/main" val="297407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5251" y="676464"/>
            <a:ext cx="9012195" cy="2363298"/>
          </a:xfrm>
          <a:solidFill>
            <a:srgbClr val="FFFF00"/>
          </a:solidFill>
          <a:ln w="76200">
            <a:solidFill>
              <a:srgbClr val="FF0000"/>
            </a:solidFill>
          </a:ln>
        </p:spPr>
        <p:txBody>
          <a:bodyPr>
            <a:normAutofit fontScale="90000"/>
          </a:bodyPr>
          <a:lstStyle/>
          <a:p>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The T: Emulsion was Scraped Off the Original X-ray.</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accent5">
                    <a:lumMod val="50000"/>
                  </a:schemeClr>
                </a:solidFill>
                <a:latin typeface="Arial" panose="020B0604020202020204" pitchFamily="34" charset="0"/>
                <a:cs typeface="Arial" panose="020B0604020202020204" pitchFamily="34" charset="0"/>
              </a:rPr>
              <a:t>(The purpose of the T is unknown, but that is not relevant.)</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3239" y="3379615"/>
            <a:ext cx="11447584" cy="3083708"/>
          </a:xfrm>
          <a:solidFill>
            <a:schemeClr val="accent5">
              <a:lumMod val="20000"/>
              <a:lumOff val="80000"/>
            </a:schemeClr>
          </a:solidFill>
          <a:ln w="76200">
            <a:solidFill>
              <a:schemeClr val="accent5">
                <a:lumMod val="50000"/>
              </a:schemeClr>
            </a:solidFill>
          </a:ln>
        </p:spPr>
        <p:txBody>
          <a:bodyPr>
            <a:normAutofit/>
          </a:bodyPr>
          <a:lstStyle/>
          <a:p>
            <a:endParaRPr lang="en-US" dirty="0">
              <a:latin typeface="Arial" panose="020B0604020202020204" pitchFamily="34" charset="0"/>
              <a:cs typeface="Arial" panose="020B0604020202020204" pitchFamily="34" charset="0"/>
            </a:endParaRPr>
          </a:p>
          <a:p>
            <a:pPr algn="l">
              <a:buFont typeface="Arial" pitchFamily="34" charset="0"/>
              <a:buChar char="•"/>
            </a:pPr>
            <a:r>
              <a:rPr lang="en-US" dirty="0">
                <a:latin typeface="Arial" panose="020B0604020202020204" pitchFamily="34" charset="0"/>
                <a:cs typeface="Arial" panose="020B0604020202020204" pitchFamily="34" charset="0"/>
              </a:rPr>
              <a:t>If emulsion is missing it should be trivial to see.</a:t>
            </a:r>
          </a:p>
          <a:p>
            <a:pPr algn="l">
              <a:buFont typeface="Arial" pitchFamily="34" charset="0"/>
              <a:buChar char="•"/>
            </a:pPr>
            <a:r>
              <a:rPr lang="en-US" dirty="0">
                <a:latin typeface="Arial" panose="020B0604020202020204" pitchFamily="34" charset="0"/>
                <a:cs typeface="Arial" panose="020B0604020202020204" pitchFamily="34" charset="0"/>
              </a:rPr>
              <a:t>But at NARA, </a:t>
            </a:r>
            <a:r>
              <a:rPr lang="en-US" u="sng" dirty="0">
                <a:latin typeface="Arial" panose="020B0604020202020204" pitchFamily="34" charset="0"/>
                <a:cs typeface="Arial" panose="020B0604020202020204" pitchFamily="34" charset="0"/>
              </a:rPr>
              <a:t>no emulsion is missing</a:t>
            </a:r>
            <a:r>
              <a:rPr lang="en-US" dirty="0">
                <a:latin typeface="Arial" panose="020B0604020202020204" pitchFamily="34" charset="0"/>
                <a:cs typeface="Arial" panose="020B0604020202020204" pitchFamily="34" charset="0"/>
              </a:rPr>
              <a:t>!</a:t>
            </a:r>
          </a:p>
          <a:p>
            <a:pPr algn="l">
              <a:buFont typeface="Arial" pitchFamily="34" charset="0"/>
              <a:buChar char="•"/>
            </a:pPr>
            <a:r>
              <a:rPr lang="en-US" dirty="0">
                <a:latin typeface="Arial" panose="020B0604020202020204" pitchFamily="34" charset="0"/>
                <a:cs typeface="Arial" panose="020B0604020202020204" pitchFamily="34" charset="0"/>
              </a:rPr>
              <a:t>Only one explanation exists: this is a </a:t>
            </a:r>
            <a:r>
              <a:rPr lang="en-US" u="sng" dirty="0">
                <a:latin typeface="Arial" panose="020B0604020202020204" pitchFamily="34" charset="0"/>
                <a:cs typeface="Arial" panose="020B0604020202020204" pitchFamily="34" charset="0"/>
              </a:rPr>
              <a:t>copied</a:t>
            </a:r>
            <a:r>
              <a:rPr lang="en-US" dirty="0">
                <a:latin typeface="Arial" panose="020B0604020202020204" pitchFamily="34" charset="0"/>
                <a:cs typeface="Arial" panose="020B0604020202020204" pitchFamily="34" charset="0"/>
              </a:rPr>
              <a:t> film.</a:t>
            </a:r>
          </a:p>
          <a:p>
            <a:pPr algn="l">
              <a:buFont typeface="Arial" pitchFamily="34" charset="0"/>
              <a:buChar char="•"/>
            </a:pPr>
            <a:r>
              <a:rPr lang="en-US" dirty="0">
                <a:latin typeface="Arial" panose="020B0604020202020204" pitchFamily="34" charset="0"/>
                <a:cs typeface="Arial" panose="020B0604020202020204" pitchFamily="34" charset="0"/>
              </a:rPr>
              <a:t>Because: The copied film retains the original image (of the T), but the copied film must retain emulsion on </a:t>
            </a:r>
            <a:r>
              <a:rPr lang="en-US" u="sng" dirty="0">
                <a:latin typeface="Arial" panose="020B0604020202020204" pitchFamily="34" charset="0"/>
                <a:cs typeface="Arial" panose="020B0604020202020204" pitchFamily="34" charset="0"/>
              </a:rPr>
              <a:t>both</a:t>
            </a:r>
            <a:r>
              <a:rPr lang="en-US" dirty="0">
                <a:latin typeface="Arial" panose="020B0604020202020204" pitchFamily="34" charset="0"/>
                <a:cs typeface="Arial" panose="020B0604020202020204" pitchFamily="34" charset="0"/>
              </a:rPr>
              <a:t> sides. (After all, no one scraped it off that film.)</a:t>
            </a:r>
          </a:p>
          <a:p>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3270120D-327E-4279-9F06-6C1285E4944C}"/>
              </a:ext>
            </a:extLst>
          </p:cNvPr>
          <p:cNvSpPr>
            <a:spLocks noGrp="1"/>
          </p:cNvSpPr>
          <p:nvPr>
            <p:ph type="sldNum" sz="quarter" idx="12"/>
          </p:nvPr>
        </p:nvSpPr>
        <p:spPr/>
        <p:txBody>
          <a:bodyPr/>
          <a:lstStyle/>
          <a:p>
            <a:fld id="{76BCCAC7-84F9-4E85-A5FA-56822B87AA19}" type="slidenum">
              <a:rPr lang="en-US" smtClean="0"/>
              <a:pPr/>
              <a:t>25</a:t>
            </a:fld>
            <a:endParaRPr lang="en-US"/>
          </a:p>
        </p:txBody>
      </p:sp>
    </p:spTree>
    <p:extLst>
      <p:ext uri="{BB962C8B-B14F-4D97-AF65-F5344CB8AC3E}">
        <p14:creationId xmlns="" xmlns:p14="http://schemas.microsoft.com/office/powerpoint/2010/main" val="172662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348153" y="1139948"/>
            <a:ext cx="9144000" cy="1752642"/>
          </a:xfrm>
          <a:solidFill>
            <a:srgbClr val="FFFF00"/>
          </a:solidFill>
          <a:ln w="76200">
            <a:solidFill>
              <a:srgbClr val="FF0000"/>
            </a:solidFill>
          </a:ln>
        </p:spPr>
        <p:txBody>
          <a:bodyPr>
            <a:normAutofit/>
          </a:bodyPr>
          <a:lstStyle/>
          <a:p>
            <a:r>
              <a:rPr lang="en-US" sz="4000" b="1" dirty="0">
                <a:solidFill>
                  <a:schemeClr val="accent5">
                    <a:lumMod val="50000"/>
                  </a:schemeClr>
                </a:solidFill>
                <a:latin typeface="Arial" panose="020B0604020202020204" pitchFamily="34" charset="0"/>
                <a:cs typeface="Arial" panose="020B0604020202020204" pitchFamily="34" charset="0"/>
              </a:rPr>
              <a:t>So why was the White Patch added?</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879232" y="3385750"/>
            <a:ext cx="10802022" cy="3067803"/>
          </a:xfrm>
          <a:solidFill>
            <a:schemeClr val="accent5">
              <a:lumMod val="20000"/>
              <a:lumOff val="80000"/>
            </a:schemeClr>
          </a:solidFill>
          <a:ln w="76200">
            <a:solidFill>
              <a:schemeClr val="accent5">
                <a:lumMod val="50000"/>
              </a:schemeClr>
            </a:solidFill>
          </a:ln>
        </p:spPr>
        <p:txBody>
          <a:bodyPr>
            <a:noAutofit/>
          </a:bodyPr>
          <a:lstStyle/>
          <a:p>
            <a:endParaRPr lang="en-US" dirty="0">
              <a:latin typeface="Arial" panose="020B0604020202020204" pitchFamily="34" charset="0"/>
              <a:cs typeface="Arial" panose="020B0604020202020204" pitchFamily="34" charset="0"/>
            </a:endParaRPr>
          </a:p>
          <a:p>
            <a:pPr algn="l">
              <a:buFont typeface="Arial" pitchFamily="34" charset="0"/>
              <a:buChar char="•"/>
            </a:pPr>
            <a:r>
              <a:rPr lang="en-US" dirty="0">
                <a:latin typeface="Arial" panose="020B0604020202020204" pitchFamily="34" charset="0"/>
                <a:cs typeface="Arial" panose="020B0604020202020204" pitchFamily="34" charset="0"/>
              </a:rPr>
              <a:t>It implies that brain was mostly present in the posterior skull (which was not true).</a:t>
            </a:r>
          </a:p>
          <a:p>
            <a:pPr algn="l">
              <a:buFont typeface="Arial" pitchFamily="34" charset="0"/>
              <a:buChar char="•"/>
            </a:pPr>
            <a:r>
              <a:rPr lang="en-US" dirty="0">
                <a:latin typeface="Arial" panose="020B0604020202020204" pitchFamily="34" charset="0"/>
                <a:cs typeface="Arial" panose="020B0604020202020204" pitchFamily="34" charset="0"/>
              </a:rPr>
              <a:t>On the lateral X-rays the front of the skull is extremely dark, which implies no frontal brain (true).</a:t>
            </a:r>
          </a:p>
          <a:p>
            <a:pPr algn="l">
              <a:buFont typeface="Arial" pitchFamily="34" charset="0"/>
              <a:buChar char="•"/>
            </a:pPr>
            <a:r>
              <a:rPr lang="en-US" dirty="0">
                <a:latin typeface="Arial" panose="020B0604020202020204" pitchFamily="34" charset="0"/>
                <a:cs typeface="Arial" panose="020B0604020202020204" pitchFamily="34" charset="0"/>
              </a:rPr>
              <a:t>The White Patch, and the very dark frontal area, both imply that </a:t>
            </a:r>
            <a:r>
              <a:rPr lang="en-US" u="sng" dirty="0">
                <a:latin typeface="Arial" panose="020B0604020202020204" pitchFamily="34" charset="0"/>
                <a:cs typeface="Arial" panose="020B0604020202020204" pitchFamily="34" charset="0"/>
              </a:rPr>
              <a:t>brain exited from the front</a:t>
            </a:r>
            <a:r>
              <a:rPr lang="en-US" dirty="0">
                <a:latin typeface="Arial" panose="020B0604020202020204" pitchFamily="34" charset="0"/>
                <a:cs typeface="Arial" panose="020B0604020202020204" pitchFamily="34" charset="0"/>
              </a:rPr>
              <a:t>—and that implies a posterior headshot.</a:t>
            </a:r>
          </a:p>
        </p:txBody>
      </p:sp>
      <p:sp>
        <p:nvSpPr>
          <p:cNvPr id="2" name="Slide Number Placeholder 1">
            <a:extLst>
              <a:ext uri="{FF2B5EF4-FFF2-40B4-BE49-F238E27FC236}">
                <a16:creationId xmlns="" xmlns:a16="http://schemas.microsoft.com/office/drawing/2014/main" id="{69B5352C-F857-4F04-A252-8551A1C17132}"/>
              </a:ext>
            </a:extLst>
          </p:cNvPr>
          <p:cNvSpPr>
            <a:spLocks noGrp="1"/>
          </p:cNvSpPr>
          <p:nvPr>
            <p:ph type="sldNum" sz="quarter" idx="12"/>
          </p:nvPr>
        </p:nvSpPr>
        <p:spPr/>
        <p:txBody>
          <a:bodyPr/>
          <a:lstStyle/>
          <a:p>
            <a:fld id="{76BCCAC7-84F9-4E85-A5FA-56822B87AA19}" type="slidenum">
              <a:rPr lang="en-US" smtClean="0"/>
              <a:pPr/>
              <a:t>26</a:t>
            </a:fld>
            <a:endParaRPr lang="en-US"/>
          </a:p>
        </p:txBody>
      </p:sp>
    </p:spTree>
    <p:extLst>
      <p:ext uri="{BB962C8B-B14F-4D97-AF65-F5344CB8AC3E}">
        <p14:creationId xmlns="" xmlns:p14="http://schemas.microsoft.com/office/powerpoint/2010/main" val="1204060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87735-0304-41AC-B4D1-FEBB333FE9F1}"/>
              </a:ext>
            </a:extLst>
          </p:cNvPr>
          <p:cNvSpPr>
            <a:spLocks noGrp="1"/>
          </p:cNvSpPr>
          <p:nvPr>
            <p:ph type="ctrTitle"/>
          </p:nvPr>
        </p:nvSpPr>
        <p:spPr>
          <a:xfrm>
            <a:off x="1718062" y="460880"/>
            <a:ext cx="8820728" cy="2156548"/>
          </a:xfrm>
          <a:solidFill>
            <a:srgbClr val="FFFF00"/>
          </a:solidFill>
          <a:ln w="76200">
            <a:solidFill>
              <a:srgbClr val="FF0000"/>
            </a:solidFill>
          </a:ln>
        </p:spPr>
        <p:txBody>
          <a:bodyPr>
            <a:normAutofit fontScale="90000"/>
          </a:bodyPr>
          <a:lstStyle/>
          <a:p>
            <a:r>
              <a:rPr lang="en-US" dirty="0"/>
              <a:t/>
            </a:r>
            <a:br>
              <a:rPr lang="en-US" dirty="0"/>
            </a:br>
            <a:r>
              <a:rPr lang="en-US" sz="4400" b="1" dirty="0">
                <a:solidFill>
                  <a:schemeClr val="accent5">
                    <a:lumMod val="50000"/>
                  </a:schemeClr>
                </a:solidFill>
                <a:latin typeface="Arial" panose="020B0604020202020204" pitchFamily="34" charset="0"/>
                <a:cs typeface="Arial" panose="020B0604020202020204" pitchFamily="34" charset="0"/>
              </a:rPr>
              <a:t>My </a:t>
            </a:r>
            <a:r>
              <a:rPr lang="en-US" sz="4400" b="1" u="sng" dirty="0">
                <a:solidFill>
                  <a:schemeClr val="accent5">
                    <a:lumMod val="50000"/>
                  </a:schemeClr>
                </a:solidFill>
                <a:latin typeface="Arial" panose="020B0604020202020204" pitchFamily="34" charset="0"/>
                <a:cs typeface="Arial" panose="020B0604020202020204" pitchFamily="34" charset="0"/>
              </a:rPr>
              <a:t>Nine</a:t>
            </a:r>
            <a:r>
              <a:rPr lang="en-US" sz="4400" b="1" dirty="0">
                <a:solidFill>
                  <a:schemeClr val="accent5">
                    <a:lumMod val="50000"/>
                  </a:schemeClr>
                </a:solidFill>
                <a:latin typeface="Arial" panose="020B0604020202020204" pitchFamily="34" charset="0"/>
                <a:cs typeface="Arial" panose="020B0604020202020204" pitchFamily="34" charset="0"/>
              </a:rPr>
              <a:t> Visits to NARA: More Problems with the 6.5 mm Object</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FD7D791C-C5A1-4906-B94E-91F367577015}"/>
              </a:ext>
            </a:extLst>
          </p:cNvPr>
          <p:cNvSpPr>
            <a:spLocks noGrp="1"/>
          </p:cNvSpPr>
          <p:nvPr>
            <p:ph type="subTitle" idx="1"/>
          </p:nvPr>
        </p:nvSpPr>
        <p:spPr>
          <a:xfrm>
            <a:off x="642025" y="3068414"/>
            <a:ext cx="11113289" cy="3653061"/>
          </a:xfrm>
          <a:solidFill>
            <a:schemeClr val="accent5">
              <a:lumMod val="20000"/>
              <a:lumOff val="80000"/>
            </a:schemeClr>
          </a:solidFill>
          <a:ln w="76200">
            <a:solidFill>
              <a:schemeClr val="accent5">
                <a:lumMod val="50000"/>
              </a:schemeClr>
            </a:solidFill>
          </a:ln>
        </p:spPr>
        <p:txBody>
          <a:bodyPr>
            <a:norm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10. It is a </a:t>
            </a:r>
            <a:r>
              <a:rPr lang="en-US" u="sng" dirty="0">
                <a:latin typeface="Arial" panose="020B0604020202020204" pitchFamily="34" charset="0"/>
                <a:cs typeface="Arial" panose="020B0604020202020204" pitchFamily="34" charset="0"/>
              </a:rPr>
              <a:t>double-exposed</a:t>
            </a:r>
            <a:r>
              <a:rPr lang="en-US" dirty="0">
                <a:latin typeface="Arial" panose="020B0604020202020204" pitchFamily="34" charset="0"/>
                <a:cs typeface="Arial" panose="020B0604020202020204" pitchFamily="34" charset="0"/>
              </a:rPr>
              <a:t> image.—we can see the real fragment on the back of the skull </a:t>
            </a:r>
            <a:r>
              <a:rPr lang="en-US" u="sng" dirty="0">
                <a:latin typeface="Arial" panose="020B0604020202020204" pitchFamily="34" charset="0"/>
                <a:cs typeface="Arial" panose="020B0604020202020204" pitchFamily="34" charset="0"/>
              </a:rPr>
              <a:t>through</a:t>
            </a:r>
            <a:r>
              <a:rPr lang="en-US" dirty="0">
                <a:latin typeface="Arial" panose="020B0604020202020204" pitchFamily="34" charset="0"/>
                <a:cs typeface="Arial" panose="020B0604020202020204" pitchFamily="34" charset="0"/>
              </a:rPr>
              <a:t> the 6.5 mm object.</a:t>
            </a:r>
          </a:p>
          <a:p>
            <a:r>
              <a:rPr lang="en-US" dirty="0">
                <a:latin typeface="Arial" panose="020B0604020202020204" pitchFamily="34" charset="0"/>
                <a:cs typeface="Arial" panose="020B0604020202020204" pitchFamily="34" charset="0"/>
              </a:rPr>
              <a:t>11. Optical density (OD) data imply that it is very long (front to back), but we can see on the lateral that it is very thin (front to back). It should contain more metal than all of the overlapping fillings.</a:t>
            </a:r>
          </a:p>
          <a:p>
            <a:r>
              <a:rPr lang="en-US" dirty="0">
                <a:latin typeface="Arial" panose="020B0604020202020204" pitchFamily="34" charset="0"/>
                <a:cs typeface="Arial" panose="020B0604020202020204" pitchFamily="34" charset="0"/>
              </a:rPr>
              <a:t>12. It is not a </a:t>
            </a:r>
            <a:r>
              <a:rPr lang="en-US" u="sng" dirty="0">
                <a:latin typeface="Arial" panose="020B0604020202020204" pitchFamily="34" charset="0"/>
                <a:cs typeface="Arial" panose="020B0604020202020204" pitchFamily="34" charset="0"/>
              </a:rPr>
              <a:t>random</a:t>
            </a:r>
            <a:r>
              <a:rPr lang="en-US" dirty="0">
                <a:latin typeface="Arial" panose="020B0604020202020204" pitchFamily="34" charset="0"/>
                <a:cs typeface="Arial" panose="020B0604020202020204" pitchFamily="34" charset="0"/>
              </a:rPr>
              <a:t> image: the left edge is </a:t>
            </a:r>
            <a:r>
              <a:rPr lang="en-US" u="sng" dirty="0">
                <a:latin typeface="Arial" panose="020B0604020202020204" pitchFamily="34" charset="0"/>
                <a:cs typeface="Arial" panose="020B0604020202020204" pitchFamily="34" charset="0"/>
              </a:rPr>
              <a:t>precisely</a:t>
            </a:r>
            <a:r>
              <a:rPr lang="en-US" dirty="0">
                <a:latin typeface="Arial" panose="020B0604020202020204" pitchFamily="34" charset="0"/>
                <a:cs typeface="Arial" panose="020B0604020202020204" pitchFamily="34" charset="0"/>
              </a:rPr>
              <a:t> matched to a pre-existing fragment.</a:t>
            </a:r>
          </a:p>
        </p:txBody>
      </p:sp>
      <p:sp>
        <p:nvSpPr>
          <p:cNvPr id="4" name="Slide Number Placeholder 3">
            <a:extLst>
              <a:ext uri="{FF2B5EF4-FFF2-40B4-BE49-F238E27FC236}">
                <a16:creationId xmlns="" xmlns:a16="http://schemas.microsoft.com/office/drawing/2014/main" id="{93D1FD4F-F170-4F87-B6A5-A61B2579E532}"/>
              </a:ext>
            </a:extLst>
          </p:cNvPr>
          <p:cNvSpPr>
            <a:spLocks noGrp="1"/>
          </p:cNvSpPr>
          <p:nvPr>
            <p:ph type="sldNum" sz="quarter" idx="12"/>
          </p:nvPr>
        </p:nvSpPr>
        <p:spPr/>
        <p:txBody>
          <a:bodyPr/>
          <a:lstStyle/>
          <a:p>
            <a:fld id="{76BCCAC7-84F9-4E85-A5FA-56822B87AA19}" type="slidenum">
              <a:rPr lang="en-US" smtClean="0"/>
              <a:pPr/>
              <a:t>27</a:t>
            </a:fld>
            <a:endParaRPr lang="en-US"/>
          </a:p>
        </p:txBody>
      </p:sp>
    </p:spTree>
    <p:extLst>
      <p:ext uri="{BB962C8B-B14F-4D97-AF65-F5344CB8AC3E}">
        <p14:creationId xmlns="" xmlns:p14="http://schemas.microsoft.com/office/powerpoint/2010/main" val="2358519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428914" y="519123"/>
            <a:ext cx="8954530" cy="2019686"/>
          </a:xfrm>
          <a:solidFill>
            <a:srgbClr val="FFFF00"/>
          </a:solidFill>
          <a:ln w="76200">
            <a:solidFill>
              <a:srgbClr val="FF0000"/>
            </a:solidFill>
          </a:ln>
        </p:spPr>
        <p:txBody>
          <a:bodyPr>
            <a:normAutofit/>
          </a:bodyPr>
          <a:lstStyle/>
          <a:p>
            <a:r>
              <a:rPr lang="en-US" sz="4400" b="1" dirty="0">
                <a:solidFill>
                  <a:schemeClr val="accent5">
                    <a:lumMod val="50000"/>
                  </a:schemeClr>
                </a:solidFill>
                <a:latin typeface="Arial" panose="020B0604020202020204" pitchFamily="34" charset="0"/>
                <a:cs typeface="Arial" panose="020B0604020202020204" pitchFamily="34" charset="0"/>
              </a:rPr>
              <a:t>Implied vs Actual Thickness:</a:t>
            </a:r>
            <a:br>
              <a:rPr lang="en-US" sz="4400" b="1" dirty="0">
                <a:solidFill>
                  <a:schemeClr val="accent5">
                    <a:lumMod val="50000"/>
                  </a:schemeClr>
                </a:solidFill>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6.5 mm Object vs. </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Dental Amalgams</a:t>
            </a:r>
            <a:endParaRPr lang="en-US" sz="3600" dirty="0"/>
          </a:p>
        </p:txBody>
      </p:sp>
      <p:sp>
        <p:nvSpPr>
          <p:cNvPr id="4" name="Subtitle 3"/>
          <p:cNvSpPr>
            <a:spLocks noGrp="1"/>
          </p:cNvSpPr>
          <p:nvPr>
            <p:ph type="subTitle" idx="1"/>
          </p:nvPr>
        </p:nvSpPr>
        <p:spPr>
          <a:xfrm>
            <a:off x="1244289" y="2956578"/>
            <a:ext cx="9540252" cy="3757987"/>
          </a:xfrm>
          <a:solidFill>
            <a:schemeClr val="accent5">
              <a:lumMod val="20000"/>
              <a:lumOff val="80000"/>
            </a:schemeClr>
          </a:solidFill>
          <a:ln w="76200">
            <a:solidFill>
              <a:schemeClr val="accent5">
                <a:lumMod val="50000"/>
              </a:schemeClr>
            </a:solidFill>
          </a:ln>
        </p:spPr>
        <p:txBody>
          <a:bodyPr>
            <a:normAutofit/>
          </a:bodyPr>
          <a:lstStyle/>
          <a:p>
            <a:endParaRPr lang="en-US" dirty="0"/>
          </a:p>
          <a:p>
            <a:pPr algn="l">
              <a:buFont typeface="Arial" pitchFamily="34" charset="0"/>
              <a:buChar char="•"/>
            </a:pPr>
            <a:r>
              <a:rPr lang="en-US" dirty="0">
                <a:latin typeface="Arial" panose="020B0604020202020204" pitchFamily="34" charset="0"/>
                <a:cs typeface="Arial" panose="020B0604020202020204" pitchFamily="34" charset="0"/>
              </a:rPr>
              <a:t>The overlapping amalgams have an OD of 0.76.</a:t>
            </a:r>
          </a:p>
          <a:p>
            <a:pPr algn="l">
              <a:buFont typeface="Arial" pitchFamily="34" charset="0"/>
              <a:buChar char="•"/>
            </a:pPr>
            <a:r>
              <a:rPr lang="en-US" dirty="0">
                <a:latin typeface="Arial" panose="020B0604020202020204" pitchFamily="34" charset="0"/>
                <a:cs typeface="Arial" panose="020B0604020202020204" pitchFamily="34" charset="0"/>
              </a:rPr>
              <a:t>But the 6.5 mm object has an OD of 0.60 (it looks whiter).</a:t>
            </a:r>
          </a:p>
          <a:p>
            <a:pPr algn="l">
              <a:buFont typeface="Arial" pitchFamily="34" charset="0"/>
              <a:buChar char="•"/>
            </a:pPr>
            <a:r>
              <a:rPr lang="en-US" dirty="0">
                <a:latin typeface="Arial" panose="020B0604020202020204" pitchFamily="34" charset="0"/>
                <a:cs typeface="Arial" panose="020B0604020202020204" pitchFamily="34" charset="0"/>
              </a:rPr>
              <a:t>Therefore this object should be </a:t>
            </a:r>
            <a:r>
              <a:rPr lang="en-US" u="sng" dirty="0">
                <a:latin typeface="Arial" panose="020B0604020202020204" pitchFamily="34" charset="0"/>
                <a:cs typeface="Arial" panose="020B0604020202020204" pitchFamily="34" charset="0"/>
              </a:rPr>
              <a:t>longer</a:t>
            </a:r>
            <a:r>
              <a:rPr lang="en-US" dirty="0">
                <a:latin typeface="Arial" panose="020B0604020202020204" pitchFamily="34" charset="0"/>
                <a:cs typeface="Arial" panose="020B0604020202020204" pitchFamily="34" charset="0"/>
              </a:rPr>
              <a:t> (front to back) than all of the overlapping amalgams, i.e., </a:t>
            </a:r>
            <a:r>
              <a:rPr lang="en-US" u="sng" dirty="0">
                <a:latin typeface="Arial" panose="020B0604020202020204" pitchFamily="34" charset="0"/>
                <a:cs typeface="Arial" panose="020B0604020202020204" pitchFamily="34" charset="0"/>
              </a:rPr>
              <a:t>&gt;40 mm long</a:t>
            </a:r>
            <a:r>
              <a:rPr lang="en-US" dirty="0">
                <a:latin typeface="Arial" panose="020B0604020202020204" pitchFamily="34" charset="0"/>
                <a:cs typeface="Arial" panose="020B0604020202020204" pitchFamily="34" charset="0"/>
              </a:rPr>
              <a:t>.</a:t>
            </a:r>
          </a:p>
          <a:p>
            <a:pPr algn="l">
              <a:buFont typeface="Arial" pitchFamily="34" charset="0"/>
              <a:buChar char="•"/>
            </a:pPr>
            <a:r>
              <a:rPr lang="en-US" dirty="0">
                <a:latin typeface="Arial" panose="020B0604020202020204" pitchFamily="34" charset="0"/>
                <a:cs typeface="Arial" panose="020B0604020202020204" pitchFamily="34" charset="0"/>
              </a:rPr>
              <a:t>But we can see (on the lateral) that it is really </a:t>
            </a:r>
            <a:r>
              <a:rPr lang="en-US" u="sng" dirty="0">
                <a:latin typeface="Arial" panose="020B0604020202020204" pitchFamily="34" charset="0"/>
                <a:cs typeface="Arial" panose="020B0604020202020204" pitchFamily="34" charset="0"/>
              </a:rPr>
              <a:t>only 3-4 </a:t>
            </a:r>
            <a:r>
              <a:rPr lang="en-US" dirty="0">
                <a:latin typeface="Arial" panose="020B0604020202020204" pitchFamily="34" charset="0"/>
                <a:cs typeface="Arial" panose="020B0604020202020204" pitchFamily="34" charset="0"/>
              </a:rPr>
              <a:t>mm long (from front to back).</a:t>
            </a:r>
          </a:p>
          <a:p>
            <a:pPr algn="l">
              <a:buFont typeface="Arial" pitchFamily="34" charset="0"/>
              <a:buChar char="•"/>
            </a:pPr>
            <a:r>
              <a:rPr lang="en-US" dirty="0">
                <a:latin typeface="Arial" panose="020B0604020202020204" pitchFamily="34" charset="0"/>
                <a:cs typeface="Arial" panose="020B0604020202020204" pitchFamily="34" charset="0"/>
              </a:rPr>
              <a:t>Therefore, it is </a:t>
            </a:r>
            <a:r>
              <a:rPr lang="en-US" u="sng" dirty="0">
                <a:latin typeface="Arial" panose="020B0604020202020204" pitchFamily="34" charset="0"/>
                <a:cs typeface="Arial" panose="020B0604020202020204" pitchFamily="34" charset="0"/>
              </a:rPr>
              <a:t>10 times </a:t>
            </a:r>
            <a:r>
              <a:rPr lang="en-US" dirty="0">
                <a:latin typeface="Arial" panose="020B0604020202020204" pitchFamily="34" charset="0"/>
                <a:cs typeface="Arial" panose="020B0604020202020204" pitchFamily="34" charset="0"/>
              </a:rPr>
              <a:t>shorter than it should be.</a:t>
            </a:r>
          </a:p>
          <a:p>
            <a:endParaRPr lang="en-US" dirty="0"/>
          </a:p>
        </p:txBody>
      </p:sp>
    </p:spTree>
    <p:extLst>
      <p:ext uri="{BB962C8B-B14F-4D97-AF65-F5344CB8AC3E}">
        <p14:creationId xmlns="" xmlns:p14="http://schemas.microsoft.com/office/powerpoint/2010/main" val="4257861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6C9982C-950C-45D0-8A15-07B8E12A2625}"/>
              </a:ext>
            </a:extLst>
          </p:cNvPr>
          <p:cNvSpPr>
            <a:spLocks noGrp="1"/>
          </p:cNvSpPr>
          <p:nvPr>
            <p:ph type="title"/>
          </p:nvPr>
        </p:nvSpPr>
        <p:spPr>
          <a:xfrm>
            <a:off x="1085450" y="246087"/>
            <a:ext cx="5143371" cy="2338809"/>
          </a:xfrm>
          <a:solidFill>
            <a:srgbClr val="FFFF00"/>
          </a:solidFill>
          <a:ln w="76200">
            <a:solidFill>
              <a:srgbClr val="FF0000"/>
            </a:solidFill>
          </a:ln>
        </p:spPr>
        <p:txBody>
          <a:bodyPr>
            <a:norm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
            </a:r>
            <a:br>
              <a:rPr lang="en-US" b="1" dirty="0">
                <a:solidFill>
                  <a:schemeClr val="accent5">
                    <a:lumMod val="50000"/>
                  </a:schemeClr>
                </a:solidFill>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The Forehead Fragment:</a:t>
            </a:r>
            <a:br>
              <a:rPr lang="en-US" b="1" dirty="0">
                <a:solidFill>
                  <a:schemeClr val="accent5">
                    <a:lumMod val="50000"/>
                  </a:schemeClr>
                </a:solidFill>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   Implied vs Actual</a:t>
            </a:r>
            <a:br>
              <a:rPr lang="en-US" b="1" dirty="0">
                <a:solidFill>
                  <a:schemeClr val="accent5">
                    <a:lumMod val="50000"/>
                  </a:schemeClr>
                </a:solidFill>
                <a:latin typeface="Arial" panose="020B0604020202020204" pitchFamily="34" charset="0"/>
                <a:cs typeface="Arial" panose="020B0604020202020204" pitchFamily="34" charset="0"/>
              </a:rPr>
            </a:br>
            <a:r>
              <a:rPr lang="en-US" b="1" dirty="0">
                <a:solidFill>
                  <a:schemeClr val="accent5">
                    <a:lumMod val="50000"/>
                  </a:schemeClr>
                </a:solidFill>
                <a:latin typeface="Arial" panose="020B0604020202020204" pitchFamily="34" charset="0"/>
                <a:cs typeface="Arial" panose="020B0604020202020204" pitchFamily="34" charset="0"/>
              </a:rPr>
              <a:t> Thicknesses </a:t>
            </a:r>
            <a:r>
              <a:rPr lang="en-US" b="1" u="sng" dirty="0">
                <a:solidFill>
                  <a:schemeClr val="accent5">
                    <a:lumMod val="50000"/>
                  </a:schemeClr>
                </a:solidFill>
                <a:latin typeface="Arial" panose="020B0604020202020204" pitchFamily="34" charset="0"/>
                <a:cs typeface="Arial" panose="020B0604020202020204" pitchFamily="34" charset="0"/>
              </a:rPr>
              <a:t>Agree</a:t>
            </a:r>
            <a:r>
              <a:rPr lang="en-US" b="1" dirty="0">
                <a:solidFill>
                  <a:schemeClr val="accent5">
                    <a:lumMod val="50000"/>
                  </a:schemeClr>
                </a:solidFill>
                <a:latin typeface="Arial" panose="020B0604020202020204" pitchFamily="34" charset="0"/>
                <a:cs typeface="Arial" panose="020B0604020202020204" pitchFamily="34" charset="0"/>
              </a:rPr>
              <a:t/>
            </a:r>
            <a:br>
              <a:rPr lang="en-US" b="1" dirty="0">
                <a:solidFill>
                  <a:schemeClr val="accent5">
                    <a:lumMod val="50000"/>
                  </a:schemeClr>
                </a:solidFill>
                <a:latin typeface="Arial" panose="020B0604020202020204" pitchFamily="34" charset="0"/>
                <a:cs typeface="Arial" panose="020B0604020202020204" pitchFamily="34" charset="0"/>
              </a:rPr>
            </a:br>
            <a:endParaRPr lang="en-US" dirty="0"/>
          </a:p>
        </p:txBody>
      </p:sp>
      <p:sp>
        <p:nvSpPr>
          <p:cNvPr id="7" name="Text Placeholder 6">
            <a:extLst>
              <a:ext uri="{FF2B5EF4-FFF2-40B4-BE49-F238E27FC236}">
                <a16:creationId xmlns="" xmlns:a16="http://schemas.microsoft.com/office/drawing/2014/main" id="{60BE6EF4-A641-4066-AA2C-064B954CD795}"/>
              </a:ext>
            </a:extLst>
          </p:cNvPr>
          <p:cNvSpPr>
            <a:spLocks noGrp="1"/>
          </p:cNvSpPr>
          <p:nvPr>
            <p:ph type="body" sz="half" idx="2"/>
          </p:nvPr>
        </p:nvSpPr>
        <p:spPr>
          <a:xfrm>
            <a:off x="182794" y="2810154"/>
            <a:ext cx="6708869" cy="3911321"/>
          </a:xfrm>
          <a:solidFill>
            <a:schemeClr val="accent5">
              <a:lumMod val="20000"/>
              <a:lumOff val="80000"/>
            </a:schemeClr>
          </a:solidFill>
          <a:ln w="76200">
            <a:solidFill>
              <a:schemeClr val="accent5">
                <a:lumMod val="50000"/>
              </a:schemeClr>
            </a:solidFill>
          </a:ln>
        </p:spPr>
        <p:txBody>
          <a:bodyPr>
            <a:normAutofit lnSpcReduction="10000"/>
          </a:bodyPr>
          <a:lstStyle/>
          <a:p>
            <a:endParaRPr lang="en-US" dirty="0"/>
          </a:p>
          <a:p>
            <a:pPr>
              <a:buFont typeface="Arial" pitchFamily="34" charset="0"/>
              <a:buChar char="•"/>
            </a:pPr>
            <a:r>
              <a:rPr lang="en-US" sz="2400" dirty="0">
                <a:latin typeface="Arial" panose="020B0604020202020204" pitchFamily="34" charset="0"/>
                <a:cs typeface="Arial" panose="020B0604020202020204" pitchFamily="34" charset="0"/>
              </a:rPr>
              <a:t>Its OD is 1.44 on the AP X-ray.</a:t>
            </a:r>
          </a:p>
          <a:p>
            <a:pPr>
              <a:buFont typeface="Arial" pitchFamily="34" charset="0"/>
              <a:buChar char="•"/>
            </a:pPr>
            <a:r>
              <a:rPr lang="en-US" sz="2400" dirty="0">
                <a:latin typeface="Arial" panose="020B0604020202020204" pitchFamily="34" charset="0"/>
                <a:cs typeface="Arial" panose="020B0604020202020204" pitchFamily="34" charset="0"/>
              </a:rPr>
              <a:t>This implies that is very thin (front to back).</a:t>
            </a:r>
          </a:p>
          <a:p>
            <a:pPr>
              <a:buFont typeface="Arial" pitchFamily="34" charset="0"/>
              <a:buChar char="•"/>
            </a:pPr>
            <a:r>
              <a:rPr lang="en-US" sz="2400" dirty="0">
                <a:latin typeface="Arial" panose="020B0604020202020204" pitchFamily="34" charset="0"/>
                <a:cs typeface="Arial" panose="020B0604020202020204" pitchFamily="34" charset="0"/>
              </a:rPr>
              <a:t>And we can see on the lateral X-ray that</a:t>
            </a:r>
          </a:p>
          <a:p>
            <a:r>
              <a:rPr lang="en-US" sz="2400" dirty="0">
                <a:latin typeface="Arial" panose="020B0604020202020204" pitchFamily="34" charset="0"/>
                <a:cs typeface="Arial" panose="020B0604020202020204" pitchFamily="34" charset="0"/>
              </a:rPr>
              <a:t>   	it is indeed very thin (2 mm).</a:t>
            </a:r>
          </a:p>
          <a:p>
            <a:pPr>
              <a:buFont typeface="Arial" pitchFamily="34" charset="0"/>
              <a:buChar char="•"/>
            </a:pPr>
            <a:r>
              <a:rPr lang="en-US" sz="2400" dirty="0">
                <a:latin typeface="Arial" panose="020B0604020202020204" pitchFamily="34" charset="0"/>
                <a:cs typeface="Arial" panose="020B0604020202020204" pitchFamily="34" charset="0"/>
              </a:rPr>
              <a:t>It is consistent—like any real object (Humes 	removed it).</a:t>
            </a:r>
          </a:p>
          <a:p>
            <a:pPr>
              <a:buFont typeface="Arial" pitchFamily="34" charset="0"/>
              <a:buChar char="•"/>
            </a:pPr>
            <a:r>
              <a:rPr lang="en-US" sz="2400" dirty="0">
                <a:latin typeface="Arial" panose="020B0604020202020204" pitchFamily="34" charset="0"/>
                <a:cs typeface="Arial" panose="020B0604020202020204" pitchFamily="34" charset="0"/>
              </a:rPr>
              <a:t>Its thickness on the lateral X-ray is similar to the posterior fragment on the AP X-ray (i.e., </a:t>
            </a:r>
            <a:r>
              <a:rPr lang="en-US" sz="2400" u="sng" dirty="0">
                <a:latin typeface="Arial" panose="020B0604020202020204" pitchFamily="34" charset="0"/>
                <a:cs typeface="Arial" panose="020B0604020202020204" pitchFamily="34" charset="0"/>
              </a:rPr>
              <a:t>both are real</a:t>
            </a:r>
            <a:r>
              <a:rPr lang="en-US" sz="2400" dirty="0">
                <a:latin typeface="Arial" panose="020B0604020202020204" pitchFamily="34" charset="0"/>
                <a:cs typeface="Arial" panose="020B0604020202020204" pitchFamily="34" charset="0"/>
              </a:rPr>
              <a:t>).</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18F3099E-CB30-409D-987B-53A96A7E5684}"/>
              </a:ext>
            </a:extLst>
          </p:cNvPr>
          <p:cNvSpPr>
            <a:spLocks noGrp="1"/>
          </p:cNvSpPr>
          <p:nvPr>
            <p:ph type="sldNum" sz="quarter" idx="12"/>
          </p:nvPr>
        </p:nvSpPr>
        <p:spPr/>
        <p:txBody>
          <a:bodyPr/>
          <a:lstStyle/>
          <a:p>
            <a:fld id="{76BCCAC7-84F9-4E85-A5FA-56822B87AA19}" type="slidenum">
              <a:rPr lang="en-US" smtClean="0"/>
              <a:pPr/>
              <a:t>29</a:t>
            </a:fld>
            <a:endParaRPr lang="en-US"/>
          </a:p>
        </p:txBody>
      </p:sp>
      <mc:AlternateContent xmlns:mc="http://schemas.openxmlformats.org/markup-compatibility/2006">
        <mc:Choice xmlns="" xmlns:p14="http://schemas.microsoft.com/office/powerpoint/2010/main" Requires="p14">
          <p:contentPart p14:bwMode="auto" r:id="rId2">
            <p14:nvContentPartPr>
              <p14:cNvPr id="36" name="Ink 35">
                <a:extLst>
                  <a:ext uri="{FF2B5EF4-FFF2-40B4-BE49-F238E27FC236}">
                    <a16:creationId xmlns:a16="http://schemas.microsoft.com/office/drawing/2014/main" id="{6E3EA7BD-93F2-4EC4-8B49-6AD2A94C8488}"/>
                  </a:ext>
                </a:extLst>
              </p14:cNvPr>
              <p14:cNvContentPartPr/>
              <p14:nvPr/>
            </p14:nvContentPartPr>
            <p14:xfrm>
              <a:off x="8818560" y="1362932"/>
              <a:ext cx="176400" cy="603720"/>
            </p14:xfrm>
          </p:contentPart>
        </mc:Choice>
        <mc:Fallback>
          <p:pic>
            <p:nvPicPr>
              <p:cNvPr id="36" name="Ink 35">
                <a:extLst>
                  <a:ext uri="{FF2B5EF4-FFF2-40B4-BE49-F238E27FC236}">
                    <a16:creationId xmlns:p14="http://schemas.microsoft.com/office/powerpoint/2010/main" xmlns="" xmlns:a16="http://schemas.microsoft.com/office/drawing/2014/main" id="{6E3EA7BD-93F2-4EC4-8B49-6AD2A94C8488}"/>
                  </a:ext>
                </a:extLst>
              </p:cNvPr>
              <p:cNvPicPr/>
              <p:nvPr/>
            </p:nvPicPr>
            <p:blipFill>
              <a:blip r:embed="rId3" cstate="print"/>
              <a:stretch>
                <a:fillRect/>
              </a:stretch>
            </p:blipFill>
            <p:spPr>
              <a:xfrm>
                <a:off x="8800560" y="1326932"/>
                <a:ext cx="212040" cy="6753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37" name="Ink 36">
                <a:extLst>
                  <a:ext uri="{FF2B5EF4-FFF2-40B4-BE49-F238E27FC236}">
                    <a16:creationId xmlns:a16="http://schemas.microsoft.com/office/drawing/2014/main" id="{2974121B-AF83-48CE-ACBE-979D49DBCB45}"/>
                  </a:ext>
                </a:extLst>
              </p14:cNvPr>
              <p14:cNvContentPartPr/>
              <p14:nvPr/>
            </p14:nvContentPartPr>
            <p14:xfrm>
              <a:off x="10548720" y="1415492"/>
              <a:ext cx="266040" cy="767520"/>
            </p14:xfrm>
          </p:contentPart>
        </mc:Choice>
        <mc:Fallback>
          <p:pic>
            <p:nvPicPr>
              <p:cNvPr id="37" name="Ink 36">
                <a:extLst>
                  <a:ext uri="{FF2B5EF4-FFF2-40B4-BE49-F238E27FC236}">
                    <a16:creationId xmlns:p14="http://schemas.microsoft.com/office/powerpoint/2010/main" xmlns="" xmlns:a16="http://schemas.microsoft.com/office/drawing/2014/main" id="{2974121B-AF83-48CE-ACBE-979D49DBCB45}"/>
                  </a:ext>
                </a:extLst>
              </p:cNvPr>
              <p:cNvPicPr/>
              <p:nvPr/>
            </p:nvPicPr>
            <p:blipFill>
              <a:blip r:embed="rId5" cstate="print"/>
              <a:stretch>
                <a:fillRect/>
              </a:stretch>
            </p:blipFill>
            <p:spPr>
              <a:xfrm>
                <a:off x="10530720" y="1379492"/>
                <a:ext cx="301680" cy="839160"/>
              </a:xfrm>
              <a:prstGeom prst="rect">
                <a:avLst/>
              </a:prstGeom>
            </p:spPr>
          </p:pic>
        </mc:Fallback>
      </mc:AlternateContent>
      <p:pic>
        <p:nvPicPr>
          <p:cNvPr id="2" name="Picture 1">
            <a:extLst>
              <a:ext uri="{FF2B5EF4-FFF2-40B4-BE49-F238E27FC236}">
                <a16:creationId xmlns="" xmlns:a16="http://schemas.microsoft.com/office/drawing/2014/main" id="{271D9E38-6DF0-4679-B2A0-140DBA2F829B}"/>
              </a:ext>
            </a:extLst>
          </p:cNvPr>
          <p:cNvPicPr>
            <a:picLocks noChangeAspect="1"/>
          </p:cNvPicPr>
          <p:nvPr/>
        </p:nvPicPr>
        <p:blipFill>
          <a:blip r:embed="rId6" cstate="print"/>
          <a:stretch>
            <a:fillRect/>
          </a:stretch>
        </p:blipFill>
        <p:spPr>
          <a:xfrm>
            <a:off x="7704247" y="217243"/>
            <a:ext cx="3930907" cy="6504232"/>
          </a:xfrm>
          <a:prstGeom prst="rect">
            <a:avLst/>
          </a:prstGeom>
          <a:ln w="76200">
            <a:solidFill>
              <a:schemeClr val="accent5">
                <a:lumMod val="50000"/>
              </a:schemeClr>
            </a:solidFill>
          </a:ln>
        </p:spPr>
      </p:pic>
      <p:sp>
        <p:nvSpPr>
          <p:cNvPr id="19" name="Arrow: Down 18">
            <a:extLst>
              <a:ext uri="{FF2B5EF4-FFF2-40B4-BE49-F238E27FC236}">
                <a16:creationId xmlns="" xmlns:a16="http://schemas.microsoft.com/office/drawing/2014/main" id="{E6AEF091-6EE3-4549-8376-C399A658ACCD}"/>
              </a:ext>
            </a:extLst>
          </p:cNvPr>
          <p:cNvSpPr/>
          <p:nvPr/>
        </p:nvSpPr>
        <p:spPr>
          <a:xfrm>
            <a:off x="8797110" y="609176"/>
            <a:ext cx="219300" cy="4876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 xmlns:a16="http://schemas.microsoft.com/office/drawing/2014/main" id="{CC78D0D7-09F6-463F-8313-E0E4C7FBEC87}"/>
              </a:ext>
            </a:extLst>
          </p:cNvPr>
          <p:cNvSpPr/>
          <p:nvPr/>
        </p:nvSpPr>
        <p:spPr>
          <a:xfrm>
            <a:off x="9982200" y="3940075"/>
            <a:ext cx="220823" cy="5003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7D89BE3A-9CD8-4CBA-ADAB-F2950B8A4B65}"/>
              </a:ext>
            </a:extLst>
          </p:cNvPr>
          <p:cNvSpPr txBox="1"/>
          <p:nvPr/>
        </p:nvSpPr>
        <p:spPr>
          <a:xfrm>
            <a:off x="7812117" y="274931"/>
            <a:ext cx="2251005" cy="369332"/>
          </a:xfrm>
          <a:prstGeom prst="rect">
            <a:avLst/>
          </a:prstGeom>
          <a:solidFill>
            <a:schemeClr val="bg1"/>
          </a:solidFill>
          <a:ln w="19050">
            <a:solidFill>
              <a:srgbClr val="FF0000"/>
            </a:solidFill>
          </a:ln>
        </p:spPr>
        <p:txBody>
          <a:bodyPr wrap="square" rtlCol="0">
            <a:spAutoFit/>
          </a:bodyPr>
          <a:lstStyle/>
          <a:p>
            <a:r>
              <a:rPr lang="en-US" dirty="0">
                <a:latin typeface="Arial" panose="020B0604020202020204" pitchFamily="34" charset="0"/>
                <a:cs typeface="Arial" panose="020B0604020202020204" pitchFamily="34" charset="0"/>
              </a:rPr>
              <a:t>Forehead Fragment</a:t>
            </a:r>
          </a:p>
        </p:txBody>
      </p:sp>
      <p:sp>
        <p:nvSpPr>
          <p:cNvPr id="6" name="TextBox 5">
            <a:extLst>
              <a:ext uri="{FF2B5EF4-FFF2-40B4-BE49-F238E27FC236}">
                <a16:creationId xmlns="" xmlns:a16="http://schemas.microsoft.com/office/drawing/2014/main" id="{21132C85-C7A5-40B9-90F5-CCD4D737922F}"/>
              </a:ext>
            </a:extLst>
          </p:cNvPr>
          <p:cNvSpPr txBox="1"/>
          <p:nvPr/>
        </p:nvSpPr>
        <p:spPr>
          <a:xfrm>
            <a:off x="8964085" y="3559483"/>
            <a:ext cx="2263692" cy="369332"/>
          </a:xfrm>
          <a:prstGeom prst="rect">
            <a:avLst/>
          </a:prstGeom>
          <a:solidFill>
            <a:schemeClr val="bg1"/>
          </a:solidFill>
          <a:ln w="19050">
            <a:solidFill>
              <a:srgbClr val="FF0000"/>
            </a:solidFill>
          </a:ln>
        </p:spPr>
        <p:txBody>
          <a:bodyPr wrap="square" rtlCol="0">
            <a:spAutoFit/>
          </a:bodyPr>
          <a:lstStyle/>
          <a:p>
            <a:r>
              <a:rPr lang="en-US" dirty="0">
                <a:latin typeface="Arial" panose="020B0604020202020204" pitchFamily="34" charset="0"/>
                <a:cs typeface="Arial" panose="020B0604020202020204" pitchFamily="34" charset="0"/>
              </a:rPr>
              <a:t>Forehead Fragment</a:t>
            </a:r>
          </a:p>
        </p:txBody>
      </p:sp>
      <p:sp>
        <p:nvSpPr>
          <p:cNvPr id="8" name="TextBox 7">
            <a:extLst>
              <a:ext uri="{FF2B5EF4-FFF2-40B4-BE49-F238E27FC236}">
                <a16:creationId xmlns="" xmlns:a16="http://schemas.microsoft.com/office/drawing/2014/main" id="{7831CFE5-C1C0-4C4A-B940-8484E8CDF4CA}"/>
              </a:ext>
            </a:extLst>
          </p:cNvPr>
          <p:cNvSpPr txBox="1"/>
          <p:nvPr/>
        </p:nvSpPr>
        <p:spPr>
          <a:xfrm>
            <a:off x="9156500" y="5953417"/>
            <a:ext cx="2337977" cy="646331"/>
          </a:xfrm>
          <a:prstGeom prst="rect">
            <a:avLst/>
          </a:prstGeom>
          <a:solidFill>
            <a:schemeClr val="bg1"/>
          </a:solidFill>
          <a:ln w="19050">
            <a:solidFill>
              <a:srgbClr val="FF0000"/>
            </a:solidFill>
          </a:ln>
        </p:spPr>
        <p:txBody>
          <a:bodyPr wrap="square" rtlCol="0">
            <a:spAutoFit/>
          </a:bodyPr>
          <a:lstStyle/>
          <a:p>
            <a:r>
              <a:rPr lang="en-US" dirty="0">
                <a:latin typeface="Arial" panose="020B0604020202020204" pitchFamily="34" charset="0"/>
                <a:cs typeface="Arial" panose="020B0604020202020204" pitchFamily="34" charset="0"/>
              </a:rPr>
              <a:t>Magnified View of Forehead—Lat X-ray</a:t>
            </a:r>
          </a:p>
        </p:txBody>
      </p:sp>
      <p:sp>
        <p:nvSpPr>
          <p:cNvPr id="10" name="TextBox 9">
            <a:extLst>
              <a:ext uri="{FF2B5EF4-FFF2-40B4-BE49-F238E27FC236}">
                <a16:creationId xmlns="" xmlns:a16="http://schemas.microsoft.com/office/drawing/2014/main" id="{4A180C04-7029-4D13-89ED-552B2F806B26}"/>
              </a:ext>
            </a:extLst>
          </p:cNvPr>
          <p:cNvSpPr txBox="1"/>
          <p:nvPr/>
        </p:nvSpPr>
        <p:spPr>
          <a:xfrm>
            <a:off x="10203023" y="2756497"/>
            <a:ext cx="1150777" cy="400110"/>
          </a:xfrm>
          <a:prstGeom prst="rect">
            <a:avLst/>
          </a:prstGeom>
          <a:solidFill>
            <a:schemeClr val="bg1"/>
          </a:solidFill>
          <a:ln w="19050">
            <a:solidFill>
              <a:srgbClr val="FF0000"/>
            </a:solidFill>
          </a:ln>
        </p:spPr>
        <p:txBody>
          <a:bodyPr wrap="square" rtlCol="0">
            <a:spAutoFit/>
          </a:bodyPr>
          <a:lstStyle/>
          <a:p>
            <a:r>
              <a:rPr lang="en-US" sz="2000" dirty="0"/>
              <a:t>AP X-ray</a:t>
            </a:r>
          </a:p>
        </p:txBody>
      </p:sp>
    </p:spTree>
    <p:extLst>
      <p:ext uri="{BB962C8B-B14F-4D97-AF65-F5344CB8AC3E}">
        <p14:creationId xmlns="" xmlns:p14="http://schemas.microsoft.com/office/powerpoint/2010/main" val="222704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EDA8C87-5C42-48A3-A2FD-6E0C4F9C3E09}"/>
              </a:ext>
            </a:extLst>
          </p:cNvPr>
          <p:cNvSpPr>
            <a:spLocks noGrp="1"/>
          </p:cNvSpPr>
          <p:nvPr>
            <p:ph type="title"/>
          </p:nvPr>
        </p:nvSpPr>
        <p:spPr>
          <a:xfrm>
            <a:off x="437745" y="941408"/>
            <a:ext cx="4529671" cy="1752366"/>
          </a:xfrm>
          <a:solidFill>
            <a:srgbClr val="FFFF00"/>
          </a:solidFill>
          <a:ln w="76200">
            <a:solidFill>
              <a:srgbClr val="FF0000"/>
            </a:solidFill>
          </a:ln>
        </p:spPr>
        <p:txBody>
          <a:bodyPr>
            <a:normAutofit fontScale="90000"/>
          </a:bodyPr>
          <a:lstStyle/>
          <a:p>
            <a:pPr algn="ct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Standard Double Emulsion X-ray Film</a:t>
            </a:r>
            <a:r>
              <a:rPr lang="en-US" dirty="0"/>
              <a:t/>
            </a:r>
            <a:br>
              <a:rPr lang="en-US" dirty="0"/>
            </a:br>
            <a:endParaRPr lang="en-US" dirty="0"/>
          </a:p>
        </p:txBody>
      </p:sp>
      <p:sp>
        <p:nvSpPr>
          <p:cNvPr id="7" name="Text Placeholder 6">
            <a:extLst>
              <a:ext uri="{FF2B5EF4-FFF2-40B4-BE49-F238E27FC236}">
                <a16:creationId xmlns="" xmlns:a16="http://schemas.microsoft.com/office/drawing/2014/main" id="{EA6DCE0B-8731-4F4E-BDB3-244C0C876BF8}"/>
              </a:ext>
            </a:extLst>
          </p:cNvPr>
          <p:cNvSpPr>
            <a:spLocks noGrp="1"/>
          </p:cNvSpPr>
          <p:nvPr>
            <p:ph type="body" sz="half" idx="2"/>
          </p:nvPr>
        </p:nvSpPr>
        <p:spPr>
          <a:xfrm>
            <a:off x="904670" y="4102613"/>
            <a:ext cx="7859951" cy="1906622"/>
          </a:xfrm>
          <a:solidFill>
            <a:schemeClr val="accent5">
              <a:lumMod val="20000"/>
              <a:lumOff val="80000"/>
            </a:schemeClr>
          </a:solidFill>
          <a:ln w="76200">
            <a:solidFill>
              <a:schemeClr val="accent5">
                <a:lumMod val="50000"/>
              </a:schemeClr>
            </a:solidFill>
          </a:ln>
        </p:spPr>
        <p:txBody>
          <a:bodyPr>
            <a:normAutofit fontScale="92500" lnSpcReduction="10000"/>
          </a:bodyPr>
          <a:lstStyle/>
          <a:p>
            <a:endParaRPr lang="en-US" dirty="0"/>
          </a:p>
          <a:p>
            <a:pPr>
              <a:buFont typeface="Arial" pitchFamily="34" charset="0"/>
              <a:buChar char="•"/>
            </a:pPr>
            <a:r>
              <a:rPr lang="en-US" sz="3300" dirty="0">
                <a:latin typeface="Arial" panose="020B0604020202020204" pitchFamily="34" charset="0"/>
                <a:cs typeface="Arial" panose="020B0604020202020204" pitchFamily="34" charset="0"/>
              </a:rPr>
              <a:t> Note emulsion (gel) on </a:t>
            </a:r>
            <a:r>
              <a:rPr lang="en-US" sz="3300" u="sng" dirty="0">
                <a:latin typeface="Arial" panose="020B0604020202020204" pitchFamily="34" charset="0"/>
                <a:cs typeface="Arial" panose="020B0604020202020204" pitchFamily="34" charset="0"/>
              </a:rPr>
              <a:t>both</a:t>
            </a:r>
            <a:r>
              <a:rPr lang="en-US" sz="3300" dirty="0">
                <a:latin typeface="Arial" panose="020B0604020202020204" pitchFamily="34" charset="0"/>
                <a:cs typeface="Arial" panose="020B0604020202020204" pitchFamily="34" charset="0"/>
              </a:rPr>
              <a:t> sides.</a:t>
            </a:r>
          </a:p>
          <a:p>
            <a:pPr>
              <a:buFont typeface="Arial" pitchFamily="34" charset="0"/>
              <a:buChar char="•"/>
            </a:pPr>
            <a:r>
              <a:rPr lang="en-US" sz="3300" dirty="0">
                <a:latin typeface="Arial" panose="020B0604020202020204" pitchFamily="34" charset="0"/>
                <a:cs typeface="Arial" panose="020B0604020202020204" pitchFamily="34" charset="0"/>
              </a:rPr>
              <a:t> The </a:t>
            </a:r>
            <a:r>
              <a:rPr lang="en-US" sz="3300" u="sng" dirty="0">
                <a:latin typeface="Arial" panose="020B0604020202020204" pitchFamily="34" charset="0"/>
                <a:cs typeface="Arial" panose="020B0604020202020204" pitchFamily="34" charset="0"/>
              </a:rPr>
              <a:t>relative</a:t>
            </a:r>
            <a:r>
              <a:rPr lang="en-US" sz="3300" dirty="0">
                <a:latin typeface="Arial" panose="020B0604020202020204" pitchFamily="34" charset="0"/>
                <a:cs typeface="Arial" panose="020B0604020202020204" pitchFamily="34" charset="0"/>
              </a:rPr>
              <a:t> thicknesses are to scale.</a:t>
            </a:r>
          </a:p>
          <a:p>
            <a:pPr>
              <a:buFont typeface="Arial" pitchFamily="34" charset="0"/>
              <a:buChar char="•"/>
            </a:pPr>
            <a:r>
              <a:rPr lang="en-US" sz="3300" dirty="0">
                <a:latin typeface="Arial" panose="020B0604020202020204" pitchFamily="34" charset="0"/>
                <a:cs typeface="Arial" panose="020B0604020202020204" pitchFamily="34" charset="0"/>
              </a:rPr>
              <a:t> The emulsion can easily be scraped off.</a:t>
            </a:r>
          </a:p>
          <a:p>
            <a:endParaRPr lang="en-US" sz="33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 xmlns:a16="http://schemas.microsoft.com/office/drawing/2014/main" id="{09561365-DEAF-479E-95E5-9D379E4121F1}"/>
              </a:ext>
            </a:extLst>
          </p:cNvPr>
          <p:cNvSpPr>
            <a:spLocks noGrp="1"/>
          </p:cNvSpPr>
          <p:nvPr>
            <p:ph type="sldNum" sz="quarter" idx="12"/>
          </p:nvPr>
        </p:nvSpPr>
        <p:spPr/>
        <p:txBody>
          <a:bodyPr/>
          <a:lstStyle/>
          <a:p>
            <a:fld id="{76BCCAC7-84F9-4E85-A5FA-56822B87AA19}" type="slidenum">
              <a:rPr lang="en-US" smtClean="0"/>
              <a:pPr/>
              <a:t>3</a:t>
            </a:fld>
            <a:endParaRPr lang="en-US" dirty="0"/>
          </a:p>
        </p:txBody>
      </p:sp>
      <p:sp>
        <p:nvSpPr>
          <p:cNvPr id="9" name="TextBox 8">
            <a:extLst>
              <a:ext uri="{FF2B5EF4-FFF2-40B4-BE49-F238E27FC236}">
                <a16:creationId xmlns="" xmlns:a16="http://schemas.microsoft.com/office/drawing/2014/main" id="{4C209CCD-3325-444E-977A-CDDA288F140E}"/>
              </a:ext>
            </a:extLst>
          </p:cNvPr>
          <p:cNvSpPr txBox="1"/>
          <p:nvPr/>
        </p:nvSpPr>
        <p:spPr>
          <a:xfrm>
            <a:off x="9614646" y="479742"/>
            <a:ext cx="2285721" cy="461665"/>
          </a:xfrm>
          <a:prstGeom prst="rect">
            <a:avLst/>
          </a:prstGeom>
          <a:solidFill>
            <a:schemeClr val="bg1"/>
          </a:solidFill>
          <a:ln w="28575">
            <a:solidFill>
              <a:srgbClr val="FF0000"/>
            </a:solidFill>
          </a:ln>
        </p:spPr>
        <p:txBody>
          <a:bodyPr wrap="square" rtlCol="0">
            <a:spAutoFit/>
          </a:bodyPr>
          <a:lstStyle/>
          <a:p>
            <a:r>
              <a:rPr lang="en-US" sz="2400" dirty="0">
                <a:latin typeface="Arial" panose="020B0604020202020204" pitchFamily="34" charset="0"/>
                <a:cs typeface="Arial" panose="020B0604020202020204" pitchFamily="34" charset="0"/>
              </a:rPr>
              <a:t>Emulsion (gel)</a:t>
            </a:r>
          </a:p>
        </p:txBody>
      </p:sp>
      <p:sp>
        <p:nvSpPr>
          <p:cNvPr id="10" name="TextBox 9">
            <a:extLst>
              <a:ext uri="{FF2B5EF4-FFF2-40B4-BE49-F238E27FC236}">
                <a16:creationId xmlns="" xmlns:a16="http://schemas.microsoft.com/office/drawing/2014/main" id="{5E867A6E-FB0A-4769-A4C9-EA6F52300BB3}"/>
              </a:ext>
            </a:extLst>
          </p:cNvPr>
          <p:cNvSpPr txBox="1"/>
          <p:nvPr/>
        </p:nvSpPr>
        <p:spPr>
          <a:xfrm>
            <a:off x="9614646" y="3293833"/>
            <a:ext cx="2285721" cy="461665"/>
          </a:xfrm>
          <a:prstGeom prst="rect">
            <a:avLst/>
          </a:prstGeom>
          <a:solidFill>
            <a:schemeClr val="bg1"/>
          </a:solidFill>
          <a:ln w="19050">
            <a:solidFill>
              <a:srgbClr val="FF0000"/>
            </a:solidFill>
          </a:ln>
        </p:spPr>
        <p:txBody>
          <a:bodyPr wrap="square" rtlCol="0">
            <a:spAutoFit/>
          </a:bodyPr>
          <a:lstStyle/>
          <a:p>
            <a:r>
              <a:rPr lang="en-US" sz="2400" dirty="0">
                <a:latin typeface="Arial" panose="020B0604020202020204" pitchFamily="34" charset="0"/>
                <a:cs typeface="Arial" panose="020B0604020202020204" pitchFamily="34" charset="0"/>
              </a:rPr>
              <a:t>Emulsion (gel)</a:t>
            </a:r>
          </a:p>
        </p:txBody>
      </p:sp>
      <p:sp>
        <p:nvSpPr>
          <p:cNvPr id="11" name="TextBox 10">
            <a:extLst>
              <a:ext uri="{FF2B5EF4-FFF2-40B4-BE49-F238E27FC236}">
                <a16:creationId xmlns="" xmlns:a16="http://schemas.microsoft.com/office/drawing/2014/main" id="{924DB4FD-C7FD-49AB-9015-ADD8C9460B10}"/>
              </a:ext>
            </a:extLst>
          </p:cNvPr>
          <p:cNvSpPr txBox="1"/>
          <p:nvPr/>
        </p:nvSpPr>
        <p:spPr>
          <a:xfrm>
            <a:off x="9614646" y="1933921"/>
            <a:ext cx="1937902" cy="461665"/>
          </a:xfrm>
          <a:prstGeom prst="rect">
            <a:avLst/>
          </a:prstGeom>
          <a:solidFill>
            <a:schemeClr val="bg1"/>
          </a:solidFill>
          <a:ln w="19050">
            <a:solidFill>
              <a:srgbClr val="FF0000"/>
            </a:solidFill>
          </a:ln>
        </p:spPr>
        <p:txBody>
          <a:bodyPr wrap="square" rtlCol="0">
            <a:spAutoFit/>
          </a:bodyPr>
          <a:lstStyle/>
          <a:p>
            <a:r>
              <a:rPr lang="en-US" sz="2400" dirty="0">
                <a:latin typeface="Arial" panose="020B0604020202020204" pitchFamily="34" charset="0"/>
                <a:cs typeface="Arial" panose="020B0604020202020204" pitchFamily="34" charset="0"/>
              </a:rPr>
              <a:t>Plastic base</a:t>
            </a:r>
          </a:p>
        </p:txBody>
      </p:sp>
      <p:pic>
        <p:nvPicPr>
          <p:cNvPr id="27" name="Picture Placeholder 26">
            <a:extLst>
              <a:ext uri="{FF2B5EF4-FFF2-40B4-BE49-F238E27FC236}">
                <a16:creationId xmlns="" xmlns:a16="http://schemas.microsoft.com/office/drawing/2014/main" id="{3D569615-7DB0-4259-89E1-7E5FE755D95A}"/>
              </a:ext>
            </a:extLst>
          </p:cNvPr>
          <p:cNvPicPr>
            <a:picLocks noGrp="1" noChangeAspect="1"/>
          </p:cNvPicPr>
          <p:nvPr>
            <p:ph type="pic" idx="1"/>
          </p:nvPr>
        </p:nvPicPr>
        <p:blipFill>
          <a:blip r:embed="rId2" cstate="print"/>
          <a:srcRect t="13242" b="13242"/>
          <a:stretch>
            <a:fillRect/>
          </a:stretch>
        </p:blipFill>
        <p:spPr>
          <a:xfrm>
            <a:off x="5466066" y="479742"/>
            <a:ext cx="4148580" cy="3275756"/>
          </a:xfrm>
          <a:prstGeom prst="rect">
            <a:avLst/>
          </a:prstGeom>
        </p:spPr>
      </p:pic>
    </p:spTree>
    <p:extLst>
      <p:ext uri="{BB962C8B-B14F-4D97-AF65-F5344CB8AC3E}">
        <p14:creationId xmlns="" xmlns:p14="http://schemas.microsoft.com/office/powerpoint/2010/main" val="340208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55C52B-1406-4C3A-9656-1BAC38142876}"/>
              </a:ext>
            </a:extLst>
          </p:cNvPr>
          <p:cNvSpPr>
            <a:spLocks noGrp="1"/>
          </p:cNvSpPr>
          <p:nvPr>
            <p:ph type="title"/>
          </p:nvPr>
        </p:nvSpPr>
        <p:spPr>
          <a:xfrm>
            <a:off x="485508" y="1268898"/>
            <a:ext cx="4631241" cy="1464574"/>
          </a:xfrm>
          <a:solidFill>
            <a:srgbClr val="FFFF00"/>
          </a:solidFill>
          <a:ln w="76200">
            <a:solidFill>
              <a:srgbClr val="FF0000"/>
            </a:solidFill>
          </a:ln>
        </p:spPr>
        <p:txBody>
          <a:bodyPr>
            <a:norm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The Original and a Copy—from </a:t>
            </a:r>
            <a:r>
              <a:rPr lang="en-US" b="1" dirty="0" err="1">
                <a:solidFill>
                  <a:schemeClr val="accent5">
                    <a:lumMod val="50000"/>
                  </a:schemeClr>
                </a:solidFill>
                <a:latin typeface="Arial" panose="020B0604020202020204" pitchFamily="34" charset="0"/>
                <a:cs typeface="Arial" panose="020B0604020202020204" pitchFamily="34" charset="0"/>
              </a:rPr>
              <a:t>Cahoon’s</a:t>
            </a:r>
            <a:r>
              <a:rPr lang="en-US" b="1" dirty="0">
                <a:solidFill>
                  <a:schemeClr val="accent5">
                    <a:lumMod val="50000"/>
                  </a:schemeClr>
                </a:solidFill>
                <a:latin typeface="Arial" panose="020B0604020202020204" pitchFamily="34" charset="0"/>
                <a:cs typeface="Arial" panose="020B0604020202020204" pitchFamily="34" charset="0"/>
              </a:rPr>
              <a:t> 1965 Textbook (p. 56)</a:t>
            </a:r>
          </a:p>
        </p:txBody>
      </p:sp>
      <p:sp>
        <p:nvSpPr>
          <p:cNvPr id="4" name="Text Placeholder 3">
            <a:extLst>
              <a:ext uri="{FF2B5EF4-FFF2-40B4-BE49-F238E27FC236}">
                <a16:creationId xmlns="" xmlns:a16="http://schemas.microsoft.com/office/drawing/2014/main" id="{31CEADC5-C7D4-4D9F-822C-B9659504332B}"/>
              </a:ext>
            </a:extLst>
          </p:cNvPr>
          <p:cNvSpPr>
            <a:spLocks noGrp="1"/>
          </p:cNvSpPr>
          <p:nvPr>
            <p:ph type="body" sz="half" idx="2"/>
          </p:nvPr>
        </p:nvSpPr>
        <p:spPr>
          <a:xfrm>
            <a:off x="263611" y="3261946"/>
            <a:ext cx="4679091" cy="2636346"/>
          </a:xfrm>
          <a:solidFill>
            <a:schemeClr val="accent5">
              <a:lumMod val="20000"/>
              <a:lumOff val="80000"/>
            </a:schemeClr>
          </a:solidFill>
          <a:ln w="76200">
            <a:solidFill>
              <a:schemeClr val="accent5">
                <a:lumMod val="50000"/>
              </a:schemeClr>
            </a:solidFill>
          </a:ln>
        </p:spPr>
        <p:txBody>
          <a:bodyPr>
            <a:normAutofit/>
          </a:bodyPr>
          <a:lstStyle/>
          <a:p>
            <a:endParaRPr lang="en-US" dirty="0"/>
          </a:p>
          <a:p>
            <a:r>
              <a:rPr lang="en-US" sz="2400" dirty="0">
                <a:latin typeface="Arial" panose="020B0604020202020204" pitchFamily="34" charset="0"/>
                <a:cs typeface="Arial" panose="020B0604020202020204" pitchFamily="34" charset="0"/>
              </a:rPr>
              <a:t>Indistinguishable copies could be made, or “By variations of the copying time, one may even improve on the original”—</a:t>
            </a:r>
            <a:r>
              <a:rPr lang="en-US" sz="2400" dirty="0" err="1">
                <a:latin typeface="Arial" panose="020B0604020202020204" pitchFamily="34" charset="0"/>
                <a:cs typeface="Arial" panose="020B0604020202020204" pitchFamily="34" charset="0"/>
              </a:rPr>
              <a:t>Cahoon</a:t>
            </a:r>
            <a:r>
              <a:rPr lang="en-US" sz="2400" dirty="0">
                <a:latin typeface="Arial" panose="020B0604020202020204" pitchFamily="34" charset="0"/>
                <a:cs typeface="Arial" panose="020B0604020202020204" pitchFamily="34" charset="0"/>
              </a:rPr>
              <a:t>, p. 55.</a:t>
            </a:r>
          </a:p>
        </p:txBody>
      </p:sp>
      <p:sp>
        <p:nvSpPr>
          <p:cNvPr id="5" name="Slide Number Placeholder 4">
            <a:extLst>
              <a:ext uri="{FF2B5EF4-FFF2-40B4-BE49-F238E27FC236}">
                <a16:creationId xmlns="" xmlns:a16="http://schemas.microsoft.com/office/drawing/2014/main" id="{195FCF81-9BE0-472D-B6FC-638D69617B98}"/>
              </a:ext>
            </a:extLst>
          </p:cNvPr>
          <p:cNvSpPr>
            <a:spLocks noGrp="1"/>
          </p:cNvSpPr>
          <p:nvPr>
            <p:ph type="sldNum" sz="quarter" idx="12"/>
          </p:nvPr>
        </p:nvSpPr>
        <p:spPr/>
        <p:txBody>
          <a:bodyPr/>
          <a:lstStyle/>
          <a:p>
            <a:fld id="{76BCCAC7-84F9-4E85-A5FA-56822B87AA19}" type="slidenum">
              <a:rPr lang="en-US" smtClean="0"/>
              <a:pPr/>
              <a:t>30</a:t>
            </a:fld>
            <a:endParaRPr lang="en-US"/>
          </a:p>
        </p:txBody>
      </p:sp>
      <p:pic>
        <p:nvPicPr>
          <p:cNvPr id="1029" name="Picture 5"/>
          <p:cNvPicPr>
            <a:picLocks noGrp="1" noChangeAspect="1" noChangeArrowheads="1"/>
          </p:cNvPicPr>
          <p:nvPr>
            <p:ph type="pic" idx="1"/>
          </p:nvPr>
        </p:nvPicPr>
        <p:blipFill>
          <a:blip r:embed="rId2" cstate="print"/>
          <a:srcRect l="21751" r="21751"/>
          <a:stretch>
            <a:fillRect/>
          </a:stretch>
        </p:blipFill>
        <p:spPr bwMode="auto">
          <a:xfrm>
            <a:off x="5356182" y="954474"/>
            <a:ext cx="6605379" cy="5215667"/>
          </a:xfrm>
          <a:prstGeom prst="rect">
            <a:avLst/>
          </a:prstGeom>
          <a:noFill/>
          <a:ln w="9525">
            <a:noFill/>
            <a:miter lim="800000"/>
            <a:headEnd/>
            <a:tailEnd/>
          </a:ln>
        </p:spPr>
      </p:pic>
      <p:sp>
        <p:nvSpPr>
          <p:cNvPr id="14" name="TextBox 13"/>
          <p:cNvSpPr txBox="1"/>
          <p:nvPr/>
        </p:nvSpPr>
        <p:spPr>
          <a:xfrm>
            <a:off x="6030097" y="4901513"/>
            <a:ext cx="5156887" cy="584775"/>
          </a:xfrm>
          <a:prstGeom prst="rect">
            <a:avLst/>
          </a:prstGeom>
          <a:solidFill>
            <a:schemeClr val="bg1"/>
          </a:solidFill>
        </p:spPr>
        <p:txBody>
          <a:bodyPr wrap="square" rtlCol="0">
            <a:spAutoFit/>
          </a:bodyPr>
          <a:lstStyle/>
          <a:p>
            <a:pPr algn="ctr"/>
            <a:r>
              <a:rPr lang="en-US" sz="1600" i="1" dirty="0">
                <a:latin typeface="Arial" pitchFamily="34" charset="0"/>
                <a:cs typeface="Arial" pitchFamily="34" charset="0"/>
              </a:rPr>
              <a:t>Formulating X-ray Techniques</a:t>
            </a:r>
            <a:r>
              <a:rPr lang="en-US" sz="1600" dirty="0">
                <a:latin typeface="Arial" pitchFamily="34" charset="0"/>
                <a:cs typeface="Arial" pitchFamily="34" charset="0"/>
              </a:rPr>
              <a:t>, John B. </a:t>
            </a:r>
            <a:r>
              <a:rPr lang="en-US" sz="1600" dirty="0" err="1">
                <a:latin typeface="Arial" pitchFamily="34" charset="0"/>
                <a:cs typeface="Arial" pitchFamily="34" charset="0"/>
              </a:rPr>
              <a:t>Cahoon</a:t>
            </a:r>
            <a:r>
              <a:rPr lang="en-US" sz="1600" dirty="0">
                <a:latin typeface="Arial" pitchFamily="34" charset="0"/>
                <a:cs typeface="Arial" pitchFamily="34" charset="0"/>
              </a:rPr>
              <a:t>, Jr., © 1953, 1956, 1961, 1965</a:t>
            </a:r>
          </a:p>
        </p:txBody>
      </p:sp>
    </p:spTree>
    <p:extLst>
      <p:ext uri="{BB962C8B-B14F-4D97-AF65-F5344CB8AC3E}">
        <p14:creationId xmlns="" xmlns:p14="http://schemas.microsoft.com/office/powerpoint/2010/main" val="247219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29B11-EFA6-49A8-AFCC-3CCD673919A5}"/>
              </a:ext>
            </a:extLst>
          </p:cNvPr>
          <p:cNvSpPr>
            <a:spLocks noGrp="1"/>
          </p:cNvSpPr>
          <p:nvPr>
            <p:ph type="title"/>
          </p:nvPr>
        </p:nvSpPr>
        <p:spPr>
          <a:xfrm>
            <a:off x="839787" y="856736"/>
            <a:ext cx="4111154" cy="1878226"/>
          </a:xfrm>
          <a:solidFill>
            <a:srgbClr val="FFFF00"/>
          </a:solidFill>
          <a:ln w="76200">
            <a:solidFill>
              <a:srgbClr val="FF0000"/>
            </a:solidFill>
          </a:ln>
        </p:spPr>
        <p:txBody>
          <a:bodyPr>
            <a:normAutofit/>
          </a:bodyPr>
          <a:lstStyle/>
          <a:p>
            <a:pPr algn="ctr"/>
            <a:r>
              <a:rPr lang="en-US" b="1" cap="all" dirty="0">
                <a:solidFill>
                  <a:schemeClr val="accent5">
                    <a:lumMod val="50000"/>
                  </a:schemeClr>
                </a:solidFill>
                <a:latin typeface="Arial" panose="020B0604020202020204" pitchFamily="34" charset="0"/>
                <a:cs typeface="Arial" panose="020B0604020202020204" pitchFamily="34" charset="0"/>
              </a:rPr>
              <a:t>ECONOMY 14X17 </a:t>
            </a:r>
            <a:br>
              <a:rPr lang="en-US" b="1" cap="all" dirty="0">
                <a:solidFill>
                  <a:schemeClr val="accent5">
                    <a:lumMod val="50000"/>
                  </a:schemeClr>
                </a:solidFill>
                <a:latin typeface="Arial" panose="020B0604020202020204" pitchFamily="34" charset="0"/>
                <a:cs typeface="Arial" panose="020B0604020202020204" pitchFamily="34" charset="0"/>
              </a:rPr>
            </a:br>
            <a:r>
              <a:rPr lang="en-US" b="1" cap="all" dirty="0">
                <a:solidFill>
                  <a:schemeClr val="accent5">
                    <a:lumMod val="50000"/>
                  </a:schemeClr>
                </a:solidFill>
                <a:latin typeface="Arial" panose="020B0604020202020204" pitchFamily="34" charset="0"/>
                <a:cs typeface="Arial" panose="020B0604020202020204" pitchFamily="34" charset="0"/>
              </a:rPr>
              <a:t>X-RAY FILM DUPLICATOR</a:t>
            </a:r>
            <a:br>
              <a:rPr lang="en-US" b="1" cap="all" dirty="0">
                <a:solidFill>
                  <a:schemeClr val="accent5">
                    <a:lumMod val="50000"/>
                  </a:schemeClr>
                </a:solidFill>
                <a:latin typeface="Arial" panose="020B0604020202020204" pitchFamily="34" charset="0"/>
                <a:cs typeface="Arial" panose="020B0604020202020204" pitchFamily="34" charset="0"/>
              </a:rPr>
            </a:br>
            <a:r>
              <a:rPr lang="en-US" sz="1400" b="1" cap="all" dirty="0">
                <a:solidFill>
                  <a:schemeClr val="accent5">
                    <a:lumMod val="50000"/>
                  </a:schemeClr>
                </a:solidFill>
                <a:latin typeface="Arial" panose="020B0604020202020204" pitchFamily="34" charset="0"/>
                <a:cs typeface="Arial" panose="020B0604020202020204" pitchFamily="34" charset="0"/>
              </a:rPr>
              <a:t>(online—Sep 2017)</a:t>
            </a:r>
            <a:endParaRPr lang="en-US" sz="1400"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Placeholder 5">
            <a:extLst>
              <a:ext uri="{FF2B5EF4-FFF2-40B4-BE49-F238E27FC236}">
                <a16:creationId xmlns="" xmlns:a16="http://schemas.microsoft.com/office/drawing/2014/main" id="{FEC0D0A8-1541-4C45-8E6E-AE43D5703F40}"/>
              </a:ext>
            </a:extLst>
          </p:cNvPr>
          <p:cNvPicPr>
            <a:picLocks noGrp="1" noChangeAspect="1"/>
          </p:cNvPicPr>
          <p:nvPr>
            <p:ph type="pic" idx="1"/>
          </p:nvPr>
        </p:nvPicPr>
        <p:blipFill>
          <a:blip r:embed="rId2" cstate="print"/>
          <a:srcRect t="1979" b="1979"/>
          <a:stretch>
            <a:fillRect/>
          </a:stretch>
        </p:blipFill>
        <p:spPr>
          <a:prstGeom prst="rect">
            <a:avLst/>
          </a:prstGeom>
          <a:ln w="76200">
            <a:solidFill>
              <a:schemeClr val="accent5">
                <a:lumMod val="50000"/>
              </a:schemeClr>
            </a:solidFill>
          </a:ln>
        </p:spPr>
      </p:pic>
      <p:sp>
        <p:nvSpPr>
          <p:cNvPr id="4" name="Text Placeholder 3">
            <a:extLst>
              <a:ext uri="{FF2B5EF4-FFF2-40B4-BE49-F238E27FC236}">
                <a16:creationId xmlns="" xmlns:a16="http://schemas.microsoft.com/office/drawing/2014/main" id="{9EC0906F-2373-4023-A8E2-D7807BFD176D}"/>
              </a:ext>
            </a:extLst>
          </p:cNvPr>
          <p:cNvSpPr>
            <a:spLocks noGrp="1"/>
          </p:cNvSpPr>
          <p:nvPr>
            <p:ph type="body" sz="half" idx="2"/>
          </p:nvPr>
        </p:nvSpPr>
        <p:spPr>
          <a:xfrm>
            <a:off x="576648" y="3126641"/>
            <a:ext cx="4423719" cy="3430677"/>
          </a:xfrm>
          <a:solidFill>
            <a:schemeClr val="accent5">
              <a:lumMod val="20000"/>
              <a:lumOff val="80000"/>
            </a:schemeClr>
          </a:solidFill>
          <a:ln w="76200">
            <a:solidFill>
              <a:schemeClr val="accent5">
                <a:lumMod val="50000"/>
              </a:schemeClr>
            </a:solidFill>
          </a:ln>
        </p:spPr>
        <p:txBody>
          <a:bodyPr>
            <a:noAutofit/>
          </a:bodyPr>
          <a:lstStyle/>
          <a:p>
            <a:pPr>
              <a:buFont typeface="Arial" pitchFamily="34" charset="0"/>
              <a:buChar char="•"/>
            </a:pPr>
            <a:r>
              <a:rPr lang="en-US" sz="2400" dirty="0">
                <a:latin typeface="Arial" pitchFamily="34" charset="0"/>
                <a:cs typeface="Arial" pitchFamily="34" charset="0"/>
              </a:rPr>
              <a:t>In 1965 similar duplicators were becoming available (but home-made versions were common much earlier).</a:t>
            </a:r>
          </a:p>
          <a:p>
            <a:pPr>
              <a:buFont typeface="Arial" pitchFamily="34" charset="0"/>
              <a:buChar char="•"/>
            </a:pPr>
            <a:r>
              <a:rPr lang="en-US" sz="2400" dirty="0">
                <a:latin typeface="Arial" pitchFamily="34" charset="0"/>
                <a:cs typeface="Arial" pitchFamily="34" charset="0"/>
              </a:rPr>
              <a:t>A second exposure is simple.</a:t>
            </a:r>
          </a:p>
          <a:p>
            <a:pPr>
              <a:buFont typeface="Arial" pitchFamily="34" charset="0"/>
              <a:buChar char="•"/>
            </a:pPr>
            <a:r>
              <a:rPr lang="en-US" sz="2400" dirty="0">
                <a:latin typeface="Arial" pitchFamily="34" charset="0"/>
                <a:cs typeface="Arial" pitchFamily="34" charset="0"/>
              </a:rPr>
              <a:t>Development of the film is a </a:t>
            </a:r>
            <a:r>
              <a:rPr lang="en-US" sz="2400" u="sng" dirty="0">
                <a:latin typeface="Arial" pitchFamily="34" charset="0"/>
                <a:cs typeface="Arial" pitchFamily="34" charset="0"/>
              </a:rPr>
              <a:t>separate</a:t>
            </a:r>
            <a:r>
              <a:rPr lang="en-US" sz="2400" dirty="0">
                <a:latin typeface="Arial" pitchFamily="34" charset="0"/>
                <a:cs typeface="Arial" pitchFamily="34" charset="0"/>
              </a:rPr>
              <a:t> step—unlike a photocopier.</a:t>
            </a:r>
          </a:p>
        </p:txBody>
      </p:sp>
      <p:sp>
        <p:nvSpPr>
          <p:cNvPr id="5" name="Slide Number Placeholder 4">
            <a:extLst>
              <a:ext uri="{FF2B5EF4-FFF2-40B4-BE49-F238E27FC236}">
                <a16:creationId xmlns="" xmlns:a16="http://schemas.microsoft.com/office/drawing/2014/main" id="{A875E424-0968-4E45-9EB0-66BCF8C0C236}"/>
              </a:ext>
            </a:extLst>
          </p:cNvPr>
          <p:cNvSpPr>
            <a:spLocks noGrp="1"/>
          </p:cNvSpPr>
          <p:nvPr>
            <p:ph type="sldNum" sz="quarter" idx="12"/>
          </p:nvPr>
        </p:nvSpPr>
        <p:spPr/>
        <p:txBody>
          <a:bodyPr/>
          <a:lstStyle/>
          <a:p>
            <a:fld id="{76BCCAC7-84F9-4E85-A5FA-56822B87AA19}" type="slidenum">
              <a:rPr lang="en-US" smtClean="0"/>
              <a:pPr/>
              <a:t>31</a:t>
            </a:fld>
            <a:endParaRPr lang="en-US"/>
          </a:p>
        </p:txBody>
      </p:sp>
    </p:spTree>
    <p:extLst>
      <p:ext uri="{BB962C8B-B14F-4D97-AF65-F5344CB8AC3E}">
        <p14:creationId xmlns="" xmlns:p14="http://schemas.microsoft.com/office/powerpoint/2010/main" val="332100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FD264-D8D3-4706-B6EB-1027C4EDF21C}"/>
              </a:ext>
            </a:extLst>
          </p:cNvPr>
          <p:cNvSpPr>
            <a:spLocks noGrp="1"/>
          </p:cNvSpPr>
          <p:nvPr>
            <p:ph type="ctrTitle"/>
          </p:nvPr>
        </p:nvSpPr>
        <p:spPr>
          <a:solidFill>
            <a:srgbClr val="FFFF00"/>
          </a:solidFill>
          <a:ln w="76200">
            <a:solidFill>
              <a:srgbClr val="FF0000"/>
            </a:solidFill>
          </a:ln>
        </p:spPr>
        <p:txBody>
          <a:bodyPr>
            <a:normAutofit/>
          </a:bodyPr>
          <a:lstStyle/>
          <a:p>
            <a:r>
              <a:rPr lang="en-US" sz="4000" b="1" dirty="0">
                <a:solidFill>
                  <a:schemeClr val="accent5">
                    <a:lumMod val="50000"/>
                  </a:schemeClr>
                </a:solidFill>
                <a:latin typeface="Arial" panose="020B0604020202020204" pitchFamily="34" charset="0"/>
                <a:cs typeface="Arial" panose="020B0604020202020204" pitchFamily="34" charset="0"/>
              </a:rPr>
              <a:t>If copying is possible, then…</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3600" dirty="0">
                <a:solidFill>
                  <a:srgbClr val="7030A0"/>
                </a:solidFill>
                <a:latin typeface="Arial" panose="020B0604020202020204" pitchFamily="34" charset="0"/>
                <a:cs typeface="Arial" panose="020B0604020202020204" pitchFamily="34" charset="0"/>
              </a:rPr>
              <a:t/>
            </a:r>
            <a:br>
              <a:rPr lang="en-US" sz="3600" dirty="0">
                <a:solidFill>
                  <a:srgbClr val="7030A0"/>
                </a:solidFill>
                <a:latin typeface="Arial" panose="020B0604020202020204" pitchFamily="34" charset="0"/>
                <a:cs typeface="Arial" panose="020B0604020202020204" pitchFamily="34" charset="0"/>
              </a:rPr>
            </a:br>
            <a:endParaRPr lang="en-US" sz="3600" dirty="0">
              <a:solidFill>
                <a:srgbClr val="7030A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90D48BE2-E3A7-4C03-B13A-5F2BC12BC88A}"/>
              </a:ext>
            </a:extLst>
          </p:cNvPr>
          <p:cNvSpPr>
            <a:spLocks noGrp="1"/>
          </p:cNvSpPr>
          <p:nvPr>
            <p:ph type="subTitle" idx="1"/>
          </p:nvPr>
        </p:nvSpPr>
        <p:spPr>
          <a:xfrm>
            <a:off x="1037967" y="3766795"/>
            <a:ext cx="10032110" cy="1933614"/>
          </a:xfrm>
          <a:solidFill>
            <a:schemeClr val="accent5">
              <a:lumMod val="20000"/>
              <a:lumOff val="80000"/>
            </a:schemeClr>
          </a:solidFill>
          <a:ln w="76200">
            <a:solidFill>
              <a:schemeClr val="accent5">
                <a:lumMod val="50000"/>
              </a:schemeClr>
            </a:solidFill>
          </a:ln>
        </p:spPr>
        <p:txBody>
          <a:bodyPr>
            <a:normAutofit fontScale="92500" lnSpcReduction="10000"/>
          </a:bodyPr>
          <a:lstStyle/>
          <a:p>
            <a:r>
              <a:rPr lang="en-US" sz="3200" dirty="0">
                <a:latin typeface="Arial" panose="020B0604020202020204" pitchFamily="34" charset="0"/>
                <a:cs typeface="Arial" panose="020B0604020202020204" pitchFamily="34" charset="0"/>
              </a:rPr>
              <a:t>	</a:t>
            </a:r>
          </a:p>
          <a:p>
            <a:r>
              <a:rPr lang="en-US" sz="3200" dirty="0">
                <a:latin typeface="Arial" panose="020B0604020202020204" pitchFamily="34" charset="0"/>
                <a:cs typeface="Arial" panose="020B0604020202020204" pitchFamily="34" charset="0"/>
              </a:rPr>
              <a:t>…a second exposure is feasible—and </a:t>
            </a:r>
            <a:r>
              <a:rPr lang="en-US" sz="3200" u="sng" dirty="0">
                <a:latin typeface="Arial" panose="020B0604020202020204" pitchFamily="34" charset="0"/>
                <a:cs typeface="Arial" panose="020B0604020202020204" pitchFamily="34" charset="0"/>
              </a:rPr>
              <a:t>so is alteration</a:t>
            </a:r>
            <a:r>
              <a:rPr lang="en-US" sz="3200" dirty="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And the second exposure can add any object to any part of the film.</a:t>
            </a:r>
          </a:p>
        </p:txBody>
      </p:sp>
      <p:sp>
        <p:nvSpPr>
          <p:cNvPr id="4" name="Slide Number Placeholder 3">
            <a:extLst>
              <a:ext uri="{FF2B5EF4-FFF2-40B4-BE49-F238E27FC236}">
                <a16:creationId xmlns="" xmlns:a16="http://schemas.microsoft.com/office/drawing/2014/main" id="{099D588B-6B0A-48C2-992C-018344852D22}"/>
              </a:ext>
            </a:extLst>
          </p:cNvPr>
          <p:cNvSpPr>
            <a:spLocks noGrp="1"/>
          </p:cNvSpPr>
          <p:nvPr>
            <p:ph type="sldNum" sz="quarter" idx="12"/>
          </p:nvPr>
        </p:nvSpPr>
        <p:spPr/>
        <p:txBody>
          <a:bodyPr/>
          <a:lstStyle/>
          <a:p>
            <a:fld id="{76BCCAC7-84F9-4E85-A5FA-56822B87AA19}" type="slidenum">
              <a:rPr lang="en-US" smtClean="0"/>
              <a:pPr/>
              <a:t>32</a:t>
            </a:fld>
            <a:endParaRPr lang="en-US"/>
          </a:p>
        </p:txBody>
      </p:sp>
    </p:spTree>
    <p:extLst>
      <p:ext uri="{BB962C8B-B14F-4D97-AF65-F5344CB8AC3E}">
        <p14:creationId xmlns="" xmlns:p14="http://schemas.microsoft.com/office/powerpoint/2010/main" val="2163147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223AD2C-F770-4806-912B-A013C0DBB234}"/>
              </a:ext>
            </a:extLst>
          </p:cNvPr>
          <p:cNvSpPr>
            <a:spLocks noGrp="1"/>
          </p:cNvSpPr>
          <p:nvPr>
            <p:ph type="title"/>
          </p:nvPr>
        </p:nvSpPr>
        <p:spPr>
          <a:xfrm>
            <a:off x="1036922" y="1147750"/>
            <a:ext cx="3896497" cy="1501108"/>
          </a:xfrm>
          <a:solidFill>
            <a:srgbClr val="FFFF00"/>
          </a:solidFill>
          <a:ln w="76200">
            <a:solidFill>
              <a:srgbClr val="FF0000"/>
            </a:solidFill>
          </a:ln>
        </p:spPr>
        <p:txBody>
          <a:bodyPr>
            <a:normAutofit fontScale="90000"/>
          </a:bodyPr>
          <a:lstStyle/>
          <a:p>
            <a:pPr algn="ct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b="1" dirty="0">
                <a:solidFill>
                  <a:schemeClr val="accent5">
                    <a:lumMod val="50000"/>
                  </a:schemeClr>
                </a:solidFill>
                <a:latin typeface="Arial" panose="020B0604020202020204" pitchFamily="34" charset="0"/>
                <a:cs typeface="Arial" panose="020B0604020202020204" pitchFamily="34" charset="0"/>
              </a:rPr>
              <a:t>A “Birdbrain” Double Exposure</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 (by Mantik)</a:t>
            </a:r>
          </a:p>
        </p:txBody>
      </p:sp>
      <p:pic>
        <p:nvPicPr>
          <p:cNvPr id="8" name="Picture Placeholder 7">
            <a:extLst>
              <a:ext uri="{FF2B5EF4-FFF2-40B4-BE49-F238E27FC236}">
                <a16:creationId xmlns="" xmlns:a16="http://schemas.microsoft.com/office/drawing/2014/main" id="{02DB5009-9D3E-49E4-96E6-EDBF8053415C}"/>
              </a:ext>
            </a:extLst>
          </p:cNvPr>
          <p:cNvPicPr>
            <a:picLocks noGrp="1" noChangeAspect="1"/>
          </p:cNvPicPr>
          <p:nvPr>
            <p:ph type="pic" idx="1"/>
          </p:nvPr>
        </p:nvPicPr>
        <p:blipFill>
          <a:blip r:embed="rId2" cstate="print"/>
          <a:srcRect t="1785" b="1785"/>
          <a:stretch>
            <a:fillRect/>
          </a:stretch>
        </p:blipFill>
        <p:spPr>
          <a:xfrm>
            <a:off x="5939327" y="1110206"/>
            <a:ext cx="5842480" cy="4613275"/>
          </a:xfrm>
          <a:prstGeom prst="rect">
            <a:avLst/>
          </a:prstGeom>
          <a:ln w="76200">
            <a:solidFill>
              <a:schemeClr val="accent5">
                <a:lumMod val="50000"/>
              </a:schemeClr>
            </a:solidFill>
          </a:ln>
        </p:spPr>
      </p:pic>
      <p:sp>
        <p:nvSpPr>
          <p:cNvPr id="7" name="Text Placeholder 6">
            <a:extLst>
              <a:ext uri="{FF2B5EF4-FFF2-40B4-BE49-F238E27FC236}">
                <a16:creationId xmlns="" xmlns:a16="http://schemas.microsoft.com/office/drawing/2014/main" id="{78407B66-00E6-44CF-ABE7-F64B38F7CB4D}"/>
              </a:ext>
            </a:extLst>
          </p:cNvPr>
          <p:cNvSpPr>
            <a:spLocks noGrp="1"/>
          </p:cNvSpPr>
          <p:nvPr>
            <p:ph type="body" sz="half" idx="2"/>
          </p:nvPr>
        </p:nvSpPr>
        <p:spPr>
          <a:xfrm>
            <a:off x="369276" y="2876750"/>
            <a:ext cx="5301761" cy="3110811"/>
          </a:xfrm>
          <a:solidFill>
            <a:schemeClr val="accent5">
              <a:lumMod val="20000"/>
              <a:lumOff val="80000"/>
            </a:schemeClr>
          </a:solidFill>
          <a:ln w="76200">
            <a:solidFill>
              <a:schemeClr val="accent5">
                <a:lumMod val="50000"/>
              </a:schemeClr>
            </a:solidFill>
          </a:ln>
        </p:spPr>
        <p:txBody>
          <a:bodyPr>
            <a:noAutofit/>
          </a:bodyPr>
          <a:lstStyle/>
          <a:p>
            <a:endParaRPr lang="en-US" sz="2400" dirty="0">
              <a:solidFill>
                <a:schemeClr val="accent5">
                  <a:lumMod val="50000"/>
                </a:schemeClr>
              </a:solidFill>
              <a:latin typeface="Arial" panose="020B0604020202020204" pitchFamily="34" charset="0"/>
              <a:cs typeface="Arial" panose="020B0604020202020204" pitchFamily="34" charset="0"/>
            </a:endParaRPr>
          </a:p>
          <a:p>
            <a:pPr>
              <a:buFont typeface="Arial" pitchFamily="34" charset="0"/>
              <a:buChar char="•"/>
            </a:pPr>
            <a:r>
              <a:rPr lang="en-US" sz="2400" dirty="0">
                <a:latin typeface="Arial" panose="020B0604020202020204" pitchFamily="34" charset="0"/>
                <a:cs typeface="Arial" panose="020B0604020202020204" pitchFamily="34" charset="0"/>
              </a:rPr>
              <a:t> The </a:t>
            </a:r>
            <a:r>
              <a:rPr lang="en-US" sz="2400" dirty="0" err="1">
                <a:latin typeface="Arial" panose="020B0604020202020204" pitchFamily="34" charset="0"/>
                <a:cs typeface="Arial" panose="020B0604020202020204" pitchFamily="34" charset="0"/>
              </a:rPr>
              <a:t>pteranodon</a:t>
            </a:r>
            <a:r>
              <a:rPr lang="en-US" sz="2400" dirty="0">
                <a:latin typeface="Arial" panose="020B0604020202020204" pitchFamily="34" charset="0"/>
                <a:cs typeface="Arial" panose="020B0604020202020204" pitchFamily="34" charset="0"/>
              </a:rPr>
              <a:t> was borrowed from my daughter’s tracing kit. </a:t>
            </a:r>
          </a:p>
          <a:p>
            <a:pPr>
              <a:buFont typeface="Arial" pitchFamily="34" charset="0"/>
              <a:buChar char="•"/>
            </a:pPr>
            <a:r>
              <a:rPr lang="en-US" sz="2400" dirty="0">
                <a:latin typeface="Arial" panose="020B0604020202020204" pitchFamily="34" charset="0"/>
                <a:cs typeface="Arial" panose="020B0604020202020204" pitchFamily="34" charset="0"/>
              </a:rPr>
              <a:t> The dark spots are due to my patient’s multiple myeloma.</a:t>
            </a:r>
          </a:p>
          <a:p>
            <a:pPr>
              <a:buFont typeface="Arial" pitchFamily="34" charset="0"/>
              <a:buChar char="•"/>
            </a:pPr>
            <a:r>
              <a:rPr lang="en-US" sz="2400" dirty="0">
                <a:latin typeface="Arial" panose="020B0604020202020204" pitchFamily="34" charset="0"/>
                <a:cs typeface="Arial" panose="020B0604020202020204" pitchFamily="34" charset="0"/>
              </a:rPr>
              <a:t> Also notice the </a:t>
            </a:r>
            <a:r>
              <a:rPr lang="en-US" sz="2400" u="sng" dirty="0">
                <a:latin typeface="Arial" panose="020B0604020202020204" pitchFamily="34" charset="0"/>
                <a:cs typeface="Arial" panose="020B0604020202020204" pitchFamily="34" charset="0"/>
              </a:rPr>
              <a:t>absence</a:t>
            </a:r>
            <a:r>
              <a:rPr lang="en-US" sz="2400" dirty="0">
                <a:latin typeface="Arial" panose="020B0604020202020204" pitchFamily="34" charset="0"/>
                <a:cs typeface="Arial" panose="020B0604020202020204" pitchFamily="34" charset="0"/>
              </a:rPr>
              <a:t> of a White Patch.</a:t>
            </a:r>
          </a:p>
        </p:txBody>
      </p:sp>
      <p:sp>
        <p:nvSpPr>
          <p:cNvPr id="2" name="Slide Number Placeholder 1">
            <a:extLst>
              <a:ext uri="{FF2B5EF4-FFF2-40B4-BE49-F238E27FC236}">
                <a16:creationId xmlns="" xmlns:a16="http://schemas.microsoft.com/office/drawing/2014/main" id="{61F8C4EE-3819-42EC-AC74-4F3476692955}"/>
              </a:ext>
            </a:extLst>
          </p:cNvPr>
          <p:cNvSpPr>
            <a:spLocks noGrp="1"/>
          </p:cNvSpPr>
          <p:nvPr>
            <p:ph type="sldNum" sz="quarter" idx="12"/>
          </p:nvPr>
        </p:nvSpPr>
        <p:spPr/>
        <p:txBody>
          <a:bodyPr/>
          <a:lstStyle/>
          <a:p>
            <a:fld id="{76BCCAC7-84F9-4E85-A5FA-56822B87AA19}" type="slidenum">
              <a:rPr lang="en-US" smtClean="0"/>
              <a:pPr/>
              <a:t>33</a:t>
            </a:fld>
            <a:endParaRPr lang="en-US"/>
          </a:p>
        </p:txBody>
      </p:sp>
    </p:spTree>
    <p:extLst>
      <p:ext uri="{BB962C8B-B14F-4D97-AF65-F5344CB8AC3E}">
        <p14:creationId xmlns="" xmlns:p14="http://schemas.microsoft.com/office/powerpoint/2010/main" val="811795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765" y="634462"/>
            <a:ext cx="4129055" cy="2268417"/>
          </a:xfrm>
          <a:solidFill>
            <a:srgbClr val="FFFF00"/>
          </a:solidFill>
          <a:ln w="76200">
            <a:solidFill>
              <a:srgbClr val="FF0000"/>
            </a:solidFill>
          </a:ln>
        </p:spPr>
        <p:txBody>
          <a:bodyPr>
            <a:normAutofit fontScale="90000"/>
          </a:bodyPr>
          <a:lstStyle/>
          <a:p>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r>
              <a:rPr lang="en-US" sz="4000" b="1" dirty="0" err="1">
                <a:solidFill>
                  <a:schemeClr val="accent5">
                    <a:lumMod val="50000"/>
                  </a:schemeClr>
                </a:solidFill>
                <a:latin typeface="Arial" panose="020B0604020202020204" pitchFamily="34" charset="0"/>
                <a:cs typeface="Arial" panose="020B0604020202020204" pitchFamily="34" charset="0"/>
              </a:rPr>
              <a:t>Pteranodon</a:t>
            </a: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Template for the Second Exposure</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222422" y="3256351"/>
            <a:ext cx="4695567" cy="3100487"/>
          </a:xfrm>
          <a:solidFill>
            <a:schemeClr val="accent5">
              <a:lumMod val="20000"/>
              <a:lumOff val="80000"/>
            </a:schemeClr>
          </a:solidFill>
          <a:ln w="76200">
            <a:solidFill>
              <a:schemeClr val="accent5">
                <a:lumMod val="50000"/>
              </a:schemeClr>
            </a:solidFill>
          </a:ln>
        </p:spPr>
        <p:txBody>
          <a:bodyPr>
            <a:normAutofit/>
          </a:bodyPr>
          <a:lstStyle/>
          <a:p>
            <a:endParaRPr lang="en-US" sz="2400" dirty="0">
              <a:latin typeface="Arial" panose="020B0604020202020204" pitchFamily="34" charset="0"/>
              <a:cs typeface="Arial" panose="020B0604020202020204" pitchFamily="34" charset="0"/>
            </a:endParaRPr>
          </a:p>
          <a:p>
            <a:pPr>
              <a:buFont typeface="Arial" pitchFamily="34" charset="0"/>
              <a:buChar char="•"/>
            </a:pPr>
            <a:r>
              <a:rPr lang="en-US" sz="2400" dirty="0">
                <a:latin typeface="Arial" panose="020B0604020202020204" pitchFamily="34" charset="0"/>
                <a:cs typeface="Arial" panose="020B0604020202020204" pitchFamily="34" charset="0"/>
              </a:rPr>
              <a:t>During the </a:t>
            </a:r>
            <a:r>
              <a:rPr lang="en-US" sz="2400" u="sng" dirty="0">
                <a:latin typeface="Arial" panose="020B0604020202020204" pitchFamily="34" charset="0"/>
                <a:cs typeface="Arial" panose="020B0604020202020204" pitchFamily="34" charset="0"/>
              </a:rPr>
              <a:t>second</a:t>
            </a:r>
            <a:r>
              <a:rPr lang="en-US" sz="2400" dirty="0">
                <a:latin typeface="Arial" panose="020B0604020202020204" pitchFamily="34" charset="0"/>
                <a:cs typeface="Arial" panose="020B0604020202020204" pitchFamily="34" charset="0"/>
              </a:rPr>
              <a:t> exposure, light passed through this template (hole) in the cardboard—onto the copied film.</a:t>
            </a:r>
          </a:p>
          <a:p>
            <a:pPr>
              <a:buFont typeface="Arial" pitchFamily="34" charset="0"/>
              <a:buChar char="•"/>
            </a:pPr>
            <a:r>
              <a:rPr lang="en-US" sz="2400" dirty="0">
                <a:latin typeface="Arial" panose="020B0604020202020204" pitchFamily="34" charset="0"/>
                <a:cs typeface="Arial" panose="020B0604020202020204" pitchFamily="34" charset="0"/>
              </a:rPr>
              <a:t>The 6.5 mm object was produced by a similar double exposure, using a template.</a:t>
            </a:r>
          </a:p>
        </p:txBody>
      </p:sp>
      <p:pic>
        <p:nvPicPr>
          <p:cNvPr id="7" name="Picture Placeholder 6">
            <a:extLst>
              <a:ext uri="{FF2B5EF4-FFF2-40B4-BE49-F238E27FC236}">
                <a16:creationId xmlns="" xmlns:a16="http://schemas.microsoft.com/office/drawing/2014/main" id="{F9107F47-4CBB-418B-8318-12ED55C340A6}"/>
              </a:ext>
            </a:extLst>
          </p:cNvPr>
          <p:cNvPicPr>
            <a:picLocks noGrp="1" noChangeAspect="1"/>
          </p:cNvPicPr>
          <p:nvPr>
            <p:ph type="pic" idx="1"/>
          </p:nvPr>
        </p:nvPicPr>
        <p:blipFill>
          <a:blip r:embed="rId2" cstate="print"/>
          <a:srcRect l="1776" r="1776"/>
          <a:stretch>
            <a:fillRect/>
          </a:stretch>
        </p:blipFill>
        <p:spPr>
          <a:prstGeom prst="rect">
            <a:avLst/>
          </a:prstGeom>
          <a:ln w="76200">
            <a:solidFill>
              <a:schemeClr val="accent5">
                <a:lumMod val="50000"/>
              </a:schemeClr>
            </a:solidFill>
          </a:ln>
        </p:spPr>
      </p:pic>
      <p:sp>
        <p:nvSpPr>
          <p:cNvPr id="5" name="TextBox 4"/>
          <p:cNvSpPr txBox="1"/>
          <p:nvPr/>
        </p:nvSpPr>
        <p:spPr>
          <a:xfrm>
            <a:off x="6623221" y="5387547"/>
            <a:ext cx="3410465" cy="369332"/>
          </a:xfrm>
          <a:prstGeom prst="rect">
            <a:avLst/>
          </a:prstGeom>
          <a:solidFill>
            <a:schemeClr val="bg1"/>
          </a:solidFill>
        </p:spPr>
        <p:txBody>
          <a:bodyPr wrap="square" rtlCol="0">
            <a:spAutoFit/>
          </a:bodyPr>
          <a:lstStyle/>
          <a:p>
            <a:r>
              <a:rPr lang="en-US" dirty="0"/>
              <a:t>This is a piece of (blue) cardboard.</a:t>
            </a:r>
          </a:p>
        </p:txBody>
      </p:sp>
      <p:sp>
        <p:nvSpPr>
          <p:cNvPr id="6" name="TextBox 5"/>
          <p:cNvSpPr txBox="1"/>
          <p:nvPr/>
        </p:nvSpPr>
        <p:spPr>
          <a:xfrm>
            <a:off x="6425514" y="1746422"/>
            <a:ext cx="4176584" cy="369332"/>
          </a:xfrm>
          <a:prstGeom prst="rect">
            <a:avLst/>
          </a:prstGeom>
          <a:solidFill>
            <a:schemeClr val="bg1"/>
          </a:solidFill>
        </p:spPr>
        <p:txBody>
          <a:bodyPr wrap="square" rtlCol="0">
            <a:spAutoFit/>
          </a:bodyPr>
          <a:lstStyle/>
          <a:p>
            <a:r>
              <a:rPr lang="en-US" dirty="0"/>
              <a:t>Template (hole) cut out of the cardboard</a:t>
            </a:r>
          </a:p>
        </p:txBody>
      </p:sp>
      <p:sp>
        <p:nvSpPr>
          <p:cNvPr id="8" name="Down Arrow 7"/>
          <p:cNvSpPr/>
          <p:nvPr/>
        </p:nvSpPr>
        <p:spPr>
          <a:xfrm>
            <a:off x="8303738" y="2117125"/>
            <a:ext cx="181233" cy="5107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81319" y="4357817"/>
            <a:ext cx="2907958" cy="369332"/>
          </a:xfrm>
          <a:prstGeom prst="rect">
            <a:avLst/>
          </a:prstGeom>
          <a:solidFill>
            <a:schemeClr val="bg1"/>
          </a:solidFill>
        </p:spPr>
        <p:txBody>
          <a:bodyPr wrap="square" rtlCol="0">
            <a:spAutoFit/>
          </a:bodyPr>
          <a:lstStyle/>
          <a:p>
            <a:r>
              <a:rPr lang="en-US" dirty="0"/>
              <a:t>Standard key--for reference</a:t>
            </a:r>
          </a:p>
        </p:txBody>
      </p:sp>
    </p:spTree>
    <p:extLst>
      <p:ext uri="{BB962C8B-B14F-4D97-AF65-F5344CB8AC3E}">
        <p14:creationId xmlns="" xmlns:p14="http://schemas.microsoft.com/office/powerpoint/2010/main" val="376912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C8B629D-DC99-4F9E-A420-D5C98D9F0C14}"/>
              </a:ext>
            </a:extLst>
          </p:cNvPr>
          <p:cNvSpPr>
            <a:spLocks noGrp="1"/>
          </p:cNvSpPr>
          <p:nvPr>
            <p:ph type="title"/>
          </p:nvPr>
        </p:nvSpPr>
        <p:spPr>
          <a:xfrm>
            <a:off x="6654352" y="703227"/>
            <a:ext cx="4353617" cy="1239873"/>
          </a:xfrm>
          <a:solidFill>
            <a:srgbClr val="FFFF00"/>
          </a:solidFill>
          <a:ln w="76200">
            <a:solidFill>
              <a:srgbClr val="FF0000"/>
            </a:solidFill>
          </a:ln>
        </p:spPr>
        <p:txBody>
          <a:bodyPr>
            <a:normAutofit fontScale="90000"/>
          </a:bodyPr>
          <a:lstStyle/>
          <a:p>
            <a:pPr algn="ctr"/>
            <a:r>
              <a:rPr lang="en-US" sz="3600" b="1" dirty="0">
                <a:solidFill>
                  <a:schemeClr val="accent5">
                    <a:lumMod val="50000"/>
                  </a:schemeClr>
                </a:solidFill>
                <a:latin typeface="Arial" panose="020B0604020202020204" pitchFamily="34" charset="0"/>
                <a:cs typeface="Arial" panose="020B0604020202020204" pitchFamily="34" charset="0"/>
              </a:rPr>
              <a:t>A Typical Hollywood Double Exposure</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1800" b="1" dirty="0">
                <a:solidFill>
                  <a:schemeClr val="accent5">
                    <a:lumMod val="50000"/>
                  </a:schemeClr>
                </a:solidFill>
                <a:latin typeface="Arial" panose="020B0604020202020204" pitchFamily="34" charset="0"/>
                <a:cs typeface="Arial" panose="020B0604020202020204" pitchFamily="34" charset="0"/>
              </a:rPr>
              <a:t>(an online image)</a:t>
            </a:r>
          </a:p>
        </p:txBody>
      </p:sp>
      <p:sp>
        <p:nvSpPr>
          <p:cNvPr id="5" name="Text Placeholder 4">
            <a:extLst>
              <a:ext uri="{FF2B5EF4-FFF2-40B4-BE49-F238E27FC236}">
                <a16:creationId xmlns="" xmlns:a16="http://schemas.microsoft.com/office/drawing/2014/main" id="{29D8609B-C27E-4940-94A2-B3B09F714F99}"/>
              </a:ext>
            </a:extLst>
          </p:cNvPr>
          <p:cNvSpPr>
            <a:spLocks noGrp="1"/>
          </p:cNvSpPr>
          <p:nvPr>
            <p:ph type="body" sz="half" idx="2"/>
          </p:nvPr>
        </p:nvSpPr>
        <p:spPr>
          <a:xfrm>
            <a:off x="553116" y="140043"/>
            <a:ext cx="5040376" cy="6503611"/>
          </a:xfrm>
          <a:solidFill>
            <a:schemeClr val="accent5">
              <a:lumMod val="20000"/>
              <a:lumOff val="80000"/>
            </a:schemeClr>
          </a:solidFill>
          <a:ln w="76200">
            <a:solidFill>
              <a:schemeClr val="accent5">
                <a:lumMod val="50000"/>
              </a:schemeClr>
            </a:solidFill>
          </a:ln>
        </p:spPr>
        <p:txBody>
          <a:bodyPr/>
          <a:lstStyle/>
          <a:p>
            <a:pPr>
              <a:buFont typeface="Arial" pitchFamily="34" charset="0"/>
              <a:buChar char="•"/>
            </a:pPr>
            <a:r>
              <a:rPr lang="en-US" sz="2400" dirty="0">
                <a:latin typeface="Arial" panose="020B0604020202020204" pitchFamily="34" charset="0"/>
                <a:cs typeface="Arial" panose="020B0604020202020204" pitchFamily="34" charset="0"/>
              </a:rPr>
              <a:t> “If the ghost image is too brightly exposed, it will be ‘burned in’ a solid white, thus destroying the transparent effect” (p. 73).</a:t>
            </a:r>
          </a:p>
          <a:p>
            <a:pPr>
              <a:buFont typeface="Arial" pitchFamily="34" charset="0"/>
              <a:buChar char="•"/>
            </a:pPr>
            <a:r>
              <a:rPr lang="en-US" sz="2400" dirty="0">
                <a:latin typeface="Arial" panose="020B0604020202020204" pitchFamily="34" charset="0"/>
                <a:cs typeface="Arial" panose="020B0604020202020204" pitchFamily="34" charset="0"/>
              </a:rPr>
              <a:t> This reminds us of the extreme whiteness of the 6.5 mm object—its second exposure was too long.</a:t>
            </a:r>
          </a:p>
          <a:p>
            <a:endParaRPr lang="en-US" dirty="0"/>
          </a:p>
        </p:txBody>
      </p:sp>
      <p:pic>
        <p:nvPicPr>
          <p:cNvPr id="6" name="Picture Placeholder 5">
            <a:extLst>
              <a:ext uri="{FF2B5EF4-FFF2-40B4-BE49-F238E27FC236}">
                <a16:creationId xmlns="" xmlns:a16="http://schemas.microsoft.com/office/drawing/2014/main" id="{EFA225AD-6BB5-4060-8497-CAD876F3D3EF}"/>
              </a:ext>
            </a:extLst>
          </p:cNvPr>
          <p:cNvPicPr>
            <a:picLocks noGrp="1" noChangeAspect="1"/>
          </p:cNvPicPr>
          <p:nvPr>
            <p:ph type="pic" idx="1"/>
          </p:nvPr>
        </p:nvPicPr>
        <p:blipFill>
          <a:blip r:embed="rId2" cstate="print"/>
          <a:srcRect t="6033" b="6033"/>
          <a:stretch>
            <a:fillRect/>
          </a:stretch>
        </p:blipFill>
        <p:spPr>
          <a:xfrm>
            <a:off x="6449280" y="2575502"/>
            <a:ext cx="5152109" cy="4068152"/>
          </a:xfrm>
          <a:prstGeom prst="rect">
            <a:avLst/>
          </a:prstGeom>
          <a:ln w="76200">
            <a:solidFill>
              <a:schemeClr val="accent5">
                <a:lumMod val="50000"/>
              </a:schemeClr>
            </a:solidFill>
          </a:ln>
        </p:spPr>
      </p:pic>
      <p:pic>
        <p:nvPicPr>
          <p:cNvPr id="2" name="Picture 1"/>
          <p:cNvPicPr>
            <a:picLocks noChangeAspect="1"/>
          </p:cNvPicPr>
          <p:nvPr/>
        </p:nvPicPr>
        <p:blipFill>
          <a:blip r:embed="rId3" cstate="print"/>
          <a:stretch>
            <a:fillRect/>
          </a:stretch>
        </p:blipFill>
        <p:spPr>
          <a:xfrm>
            <a:off x="1690578" y="2706495"/>
            <a:ext cx="2782568" cy="3832417"/>
          </a:xfrm>
          <a:prstGeom prst="rect">
            <a:avLst/>
          </a:prstGeom>
        </p:spPr>
      </p:pic>
      <p:sp>
        <p:nvSpPr>
          <p:cNvPr id="4" name="Slide Number Placeholder 3">
            <a:extLst>
              <a:ext uri="{FF2B5EF4-FFF2-40B4-BE49-F238E27FC236}">
                <a16:creationId xmlns="" xmlns:a16="http://schemas.microsoft.com/office/drawing/2014/main" id="{662B8BAF-A74D-4D7F-AABD-1C8D4B72C216}"/>
              </a:ext>
            </a:extLst>
          </p:cNvPr>
          <p:cNvSpPr>
            <a:spLocks noGrp="1"/>
          </p:cNvSpPr>
          <p:nvPr>
            <p:ph type="sldNum" sz="quarter" idx="12"/>
          </p:nvPr>
        </p:nvSpPr>
        <p:spPr/>
        <p:txBody>
          <a:bodyPr/>
          <a:lstStyle/>
          <a:p>
            <a:fld id="{76BCCAC7-84F9-4E85-A5FA-56822B87AA19}" type="slidenum">
              <a:rPr lang="en-US" smtClean="0"/>
              <a:pPr/>
              <a:t>35</a:t>
            </a:fld>
            <a:endParaRPr lang="en-US"/>
          </a:p>
        </p:txBody>
      </p:sp>
    </p:spTree>
    <p:extLst>
      <p:ext uri="{BB962C8B-B14F-4D97-AF65-F5344CB8AC3E}">
        <p14:creationId xmlns="" xmlns:p14="http://schemas.microsoft.com/office/powerpoint/2010/main" val="154084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135ABBE-0A9F-431A-A7F1-795B4AEBCD91}"/>
              </a:ext>
            </a:extLst>
          </p:cNvPr>
          <p:cNvSpPr>
            <a:spLocks noGrp="1"/>
          </p:cNvSpPr>
          <p:nvPr>
            <p:ph type="title"/>
          </p:nvPr>
        </p:nvSpPr>
        <p:spPr>
          <a:xfrm>
            <a:off x="351337" y="627689"/>
            <a:ext cx="4781669" cy="1719858"/>
          </a:xfrm>
          <a:solidFill>
            <a:srgbClr val="FFFF00"/>
          </a:solidFill>
          <a:ln w="76200">
            <a:solidFill>
              <a:srgbClr val="FF0000"/>
            </a:solidFill>
          </a:ln>
        </p:spPr>
        <p:txBody>
          <a:bodyPr>
            <a:normAutofit/>
          </a:bodyPr>
          <a:lstStyle/>
          <a:p>
            <a:r>
              <a:rPr lang="en-US" sz="2800" b="1" dirty="0">
                <a:solidFill>
                  <a:schemeClr val="accent5">
                    <a:lumMod val="50000"/>
                  </a:schemeClr>
                </a:solidFill>
                <a:latin typeface="Arial" panose="020B0604020202020204" pitchFamily="34" charset="0"/>
                <a:cs typeface="Arial" panose="020B0604020202020204" pitchFamily="34" charset="0"/>
              </a:rPr>
              <a:t>Another Double Exposure</a:t>
            </a:r>
            <a:br>
              <a:rPr lang="en-US" sz="2800" b="1" dirty="0">
                <a:solidFill>
                  <a:schemeClr val="accent5">
                    <a:lumMod val="50000"/>
                  </a:schemeClr>
                </a:solidFill>
                <a:latin typeface="Arial" panose="020B0604020202020204" pitchFamily="34" charset="0"/>
                <a:cs typeface="Arial" panose="020B0604020202020204" pitchFamily="34" charset="0"/>
              </a:rPr>
            </a:br>
            <a:r>
              <a:rPr lang="en-US" sz="2800" b="1" dirty="0">
                <a:solidFill>
                  <a:schemeClr val="accent5">
                    <a:lumMod val="50000"/>
                  </a:schemeClr>
                </a:solidFill>
                <a:latin typeface="Arial" panose="020B0604020202020204" pitchFamily="34" charset="0"/>
                <a:cs typeface="Arial" panose="020B0604020202020204" pitchFamily="34" charset="0"/>
              </a:rPr>
              <a:t>	 (by Mantik)</a:t>
            </a:r>
            <a:r>
              <a:rPr lang="en-US" dirty="0"/>
              <a:t/>
            </a:r>
            <a:br>
              <a:rPr lang="en-US" dirty="0"/>
            </a:br>
            <a:endParaRPr lang="en-US" dirty="0"/>
          </a:p>
        </p:txBody>
      </p:sp>
      <p:pic>
        <p:nvPicPr>
          <p:cNvPr id="7" name="Picture Placeholder 6">
            <a:extLst>
              <a:ext uri="{FF2B5EF4-FFF2-40B4-BE49-F238E27FC236}">
                <a16:creationId xmlns="" xmlns:a16="http://schemas.microsoft.com/office/drawing/2014/main" id="{8C027D76-939C-44FE-A68D-953203756924}"/>
              </a:ext>
            </a:extLst>
          </p:cNvPr>
          <p:cNvPicPr>
            <a:picLocks noGrp="1" noChangeAspect="1"/>
          </p:cNvPicPr>
          <p:nvPr>
            <p:ph type="pic" idx="1"/>
          </p:nvPr>
        </p:nvPicPr>
        <p:blipFill>
          <a:blip r:embed="rId2" cstate="print"/>
          <a:srcRect t="2974" b="2974"/>
          <a:stretch>
            <a:fillRect/>
          </a:stretch>
        </p:blipFill>
        <p:spPr>
          <a:xfrm>
            <a:off x="5726723" y="1009946"/>
            <a:ext cx="6092554" cy="4810736"/>
          </a:xfrm>
          <a:prstGeom prst="rect">
            <a:avLst/>
          </a:prstGeom>
          <a:ln w="76200">
            <a:solidFill>
              <a:schemeClr val="accent5">
                <a:lumMod val="50000"/>
              </a:schemeClr>
            </a:solidFill>
          </a:ln>
        </p:spPr>
      </p:pic>
      <p:sp>
        <p:nvSpPr>
          <p:cNvPr id="6" name="Text Placeholder 5">
            <a:extLst>
              <a:ext uri="{FF2B5EF4-FFF2-40B4-BE49-F238E27FC236}">
                <a16:creationId xmlns="" xmlns:a16="http://schemas.microsoft.com/office/drawing/2014/main" id="{AA975324-9E22-4186-B250-5705B8EDB250}"/>
              </a:ext>
            </a:extLst>
          </p:cNvPr>
          <p:cNvSpPr>
            <a:spLocks noGrp="1"/>
          </p:cNvSpPr>
          <p:nvPr>
            <p:ph type="body" sz="half" idx="2"/>
          </p:nvPr>
        </p:nvSpPr>
        <p:spPr>
          <a:xfrm>
            <a:off x="351336" y="2619003"/>
            <a:ext cx="4805549" cy="3748846"/>
          </a:xfrm>
          <a:solidFill>
            <a:schemeClr val="accent5">
              <a:lumMod val="20000"/>
              <a:lumOff val="80000"/>
            </a:schemeClr>
          </a:solidFill>
          <a:ln w="76200">
            <a:solidFill>
              <a:schemeClr val="accent5">
                <a:lumMod val="50000"/>
              </a:schemeClr>
            </a:solidFill>
          </a:ln>
        </p:spPr>
        <p:txBody>
          <a:bodyPr>
            <a:noAutofit/>
          </a:bodyPr>
          <a:lstStyle/>
          <a:p>
            <a:endParaRPr lang="en-US" sz="2000" dirty="0">
              <a:latin typeface="Arial" panose="020B0604020202020204" pitchFamily="34" charset="0"/>
              <a:cs typeface="Arial" panose="020B0604020202020204" pitchFamily="34" charset="0"/>
            </a:endParaRPr>
          </a:p>
          <a:p>
            <a:pPr>
              <a:buFont typeface="Arial" pitchFamily="34" charset="0"/>
              <a:buChar char="•"/>
            </a:pPr>
            <a:r>
              <a:rPr lang="en-US" sz="2400" dirty="0">
                <a:latin typeface="Arial" panose="020B0604020202020204" pitchFamily="34" charset="0"/>
                <a:cs typeface="Arial" panose="020B0604020202020204" pitchFamily="34" charset="0"/>
              </a:rPr>
              <a:t> The tiny white spots were produced (during a second exposure) by multiple small holes in a single piece of cardboard. </a:t>
            </a:r>
          </a:p>
          <a:p>
            <a:pPr>
              <a:buFont typeface="Arial" pitchFamily="34" charset="0"/>
              <a:buChar char="•"/>
            </a:pPr>
            <a:r>
              <a:rPr lang="en-US" sz="2400" dirty="0">
                <a:latin typeface="Arial" panose="020B0604020202020204" pitchFamily="34" charset="0"/>
                <a:cs typeface="Arial" panose="020B0604020202020204" pitchFamily="34" charset="0"/>
              </a:rPr>
              <a:t> A metal scissors was merely placed over the film (during the first exposure) so that it cast a dark shadow. (A real scissors would appear white.)</a:t>
            </a:r>
          </a:p>
        </p:txBody>
      </p:sp>
      <p:sp>
        <p:nvSpPr>
          <p:cNvPr id="2" name="Slide Number Placeholder 1">
            <a:extLst>
              <a:ext uri="{FF2B5EF4-FFF2-40B4-BE49-F238E27FC236}">
                <a16:creationId xmlns="" xmlns:a16="http://schemas.microsoft.com/office/drawing/2014/main" id="{5BBD6A79-AEE5-4CA7-913A-D0390D1D9DD1}"/>
              </a:ext>
            </a:extLst>
          </p:cNvPr>
          <p:cNvSpPr>
            <a:spLocks noGrp="1"/>
          </p:cNvSpPr>
          <p:nvPr>
            <p:ph type="sldNum" sz="quarter" idx="12"/>
          </p:nvPr>
        </p:nvSpPr>
        <p:spPr/>
        <p:txBody>
          <a:bodyPr/>
          <a:lstStyle/>
          <a:p>
            <a:fld id="{76BCCAC7-84F9-4E85-A5FA-56822B87AA19}" type="slidenum">
              <a:rPr lang="en-US" smtClean="0"/>
              <a:pPr/>
              <a:t>36</a:t>
            </a:fld>
            <a:endParaRPr lang="en-US"/>
          </a:p>
        </p:txBody>
      </p:sp>
      <p:sp>
        <p:nvSpPr>
          <p:cNvPr id="3" name="Rectangle 2">
            <a:extLst>
              <a:ext uri="{FF2B5EF4-FFF2-40B4-BE49-F238E27FC236}">
                <a16:creationId xmlns="" xmlns:a16="http://schemas.microsoft.com/office/drawing/2014/main" id="{261D0096-058E-46A2-AF30-7404D7E3FC0C}"/>
              </a:ext>
            </a:extLst>
          </p:cNvPr>
          <p:cNvSpPr/>
          <p:nvPr/>
        </p:nvSpPr>
        <p:spPr>
          <a:xfrm>
            <a:off x="4894389" y="3244334"/>
            <a:ext cx="184731" cy="646331"/>
          </a:xfrm>
          <a:prstGeom prst="rect">
            <a:avLst/>
          </a:prstGeom>
        </p:spPr>
        <p:txBody>
          <a:bodyPr wrap="non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26580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C570E2CD-E2A0-4889-9703-E6F68882841D}"/>
              </a:ext>
            </a:extLst>
          </p:cNvPr>
          <p:cNvSpPr>
            <a:spLocks noGrp="1"/>
          </p:cNvSpPr>
          <p:nvPr>
            <p:ph type="ctrTitle"/>
          </p:nvPr>
        </p:nvSpPr>
        <p:spPr>
          <a:xfrm>
            <a:off x="1538111" y="812829"/>
            <a:ext cx="8726236" cy="1839755"/>
          </a:xfrm>
          <a:solidFill>
            <a:srgbClr val="FFFF00"/>
          </a:solidFill>
          <a:ln w="76200">
            <a:solidFill>
              <a:srgbClr val="FF0000"/>
            </a:solidFill>
          </a:ln>
        </p:spPr>
        <p:txBody>
          <a:bodyPr>
            <a:normAutofit fontScale="90000"/>
          </a:bodyPr>
          <a:lstStyle/>
          <a:p>
            <a:r>
              <a:rPr lang="en-US" sz="3600" b="1" dirty="0">
                <a:solidFill>
                  <a:schemeClr val="accent5">
                    <a:lumMod val="50000"/>
                  </a:schemeClr>
                </a:solidFill>
                <a:latin typeface="Arial" panose="020B0604020202020204" pitchFamily="34" charset="0"/>
                <a:cs typeface="Arial" panose="020B0604020202020204" pitchFamily="34" charset="0"/>
              </a:rPr>
              <a:t>Summary: Previous Government Investigations Did Not Successfully Address These Three Anomalies</a:t>
            </a:r>
            <a:br>
              <a:rPr lang="en-US" sz="3600" b="1" dirty="0">
                <a:solidFill>
                  <a:schemeClr val="accent5">
                    <a:lumMod val="50000"/>
                  </a:schemeClr>
                </a:solidFill>
                <a:latin typeface="Arial" panose="020B0604020202020204" pitchFamily="34" charset="0"/>
                <a:cs typeface="Arial" panose="020B0604020202020204" pitchFamily="34" charset="0"/>
              </a:rPr>
            </a:br>
            <a:r>
              <a:rPr lang="en-US" sz="2000" b="1" dirty="0">
                <a:solidFill>
                  <a:schemeClr val="accent5">
                    <a:lumMod val="50000"/>
                  </a:schemeClr>
                </a:solidFill>
                <a:latin typeface="Arial" panose="020B0604020202020204" pitchFamily="34" charset="0"/>
                <a:cs typeface="Arial" panose="020B0604020202020204" pitchFamily="34" charset="0"/>
              </a:rPr>
              <a:t>(The ARRB tried, but failed.)</a:t>
            </a:r>
          </a:p>
        </p:txBody>
      </p:sp>
      <p:sp>
        <p:nvSpPr>
          <p:cNvPr id="8" name="Subtitle 7">
            <a:extLst>
              <a:ext uri="{FF2B5EF4-FFF2-40B4-BE49-F238E27FC236}">
                <a16:creationId xmlns="" xmlns:a16="http://schemas.microsoft.com/office/drawing/2014/main" id="{8AF2547A-EA40-404F-9E6A-FD1DEBD177F6}"/>
              </a:ext>
            </a:extLst>
          </p:cNvPr>
          <p:cNvSpPr>
            <a:spLocks noGrp="1"/>
          </p:cNvSpPr>
          <p:nvPr>
            <p:ph type="subTitle" idx="1"/>
          </p:nvPr>
        </p:nvSpPr>
        <p:spPr>
          <a:xfrm>
            <a:off x="2011785" y="3205571"/>
            <a:ext cx="7595286" cy="3200400"/>
          </a:xfrm>
          <a:solidFill>
            <a:schemeClr val="accent5">
              <a:lumMod val="20000"/>
              <a:lumOff val="80000"/>
            </a:schemeClr>
          </a:solidFill>
          <a:ln w="76200">
            <a:solidFill>
              <a:schemeClr val="accent5">
                <a:lumMod val="50000"/>
              </a:schemeClr>
            </a:solidFill>
          </a:ln>
        </p:spPr>
        <p:txBody>
          <a:bodyPr>
            <a:normAutofit/>
          </a:bodyPr>
          <a:lstStyle/>
          <a:p>
            <a:endParaRPr lang="en-US" sz="28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Clark Panel and the HSCA reported the 6.5 mm object but…</a:t>
            </a:r>
          </a:p>
          <a:p>
            <a:pPr>
              <a:buFont typeface="Arial" pitchFamily="34" charset="0"/>
              <a:buChar char="•"/>
            </a:pPr>
            <a:r>
              <a:rPr lang="en-US" sz="3200" dirty="0">
                <a:latin typeface="Arial" panose="020B0604020202020204" pitchFamily="34" charset="0"/>
                <a:cs typeface="Arial" panose="020B0604020202020204" pitchFamily="34" charset="0"/>
              </a:rPr>
              <a:t> both groups failed to note that the pathologists had </a:t>
            </a:r>
            <a:r>
              <a:rPr lang="en-US" sz="3200" u="sng" dirty="0">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seen it and…</a:t>
            </a:r>
          </a:p>
          <a:p>
            <a:pPr>
              <a:buFont typeface="Arial" pitchFamily="34" charset="0"/>
              <a:buChar char="•"/>
            </a:pPr>
            <a:r>
              <a:rPr lang="en-US" sz="3200" dirty="0">
                <a:latin typeface="Arial" panose="020B0604020202020204" pitchFamily="34" charset="0"/>
                <a:cs typeface="Arial" panose="020B0604020202020204" pitchFamily="34" charset="0"/>
              </a:rPr>
              <a:t> neither group was able to explain it.</a:t>
            </a:r>
          </a:p>
        </p:txBody>
      </p:sp>
      <p:sp>
        <p:nvSpPr>
          <p:cNvPr id="2" name="Slide Number Placeholder 1">
            <a:extLst>
              <a:ext uri="{FF2B5EF4-FFF2-40B4-BE49-F238E27FC236}">
                <a16:creationId xmlns="" xmlns:a16="http://schemas.microsoft.com/office/drawing/2014/main" id="{B8D07BC2-0F13-4846-B25C-4B4D4A9907D2}"/>
              </a:ext>
            </a:extLst>
          </p:cNvPr>
          <p:cNvSpPr>
            <a:spLocks noGrp="1"/>
          </p:cNvSpPr>
          <p:nvPr>
            <p:ph type="sldNum" sz="quarter" idx="12"/>
          </p:nvPr>
        </p:nvSpPr>
        <p:spPr/>
        <p:txBody>
          <a:bodyPr/>
          <a:lstStyle/>
          <a:p>
            <a:fld id="{76BCCAC7-84F9-4E85-A5FA-56822B87AA19}" type="slidenum">
              <a:rPr lang="en-US" smtClean="0"/>
              <a:pPr/>
              <a:t>37</a:t>
            </a:fld>
            <a:endParaRPr lang="en-US" dirty="0"/>
          </a:p>
        </p:txBody>
      </p:sp>
    </p:spTree>
    <p:extLst>
      <p:ext uri="{BB962C8B-B14F-4D97-AF65-F5344CB8AC3E}">
        <p14:creationId xmlns="" xmlns:p14="http://schemas.microsoft.com/office/powerpoint/2010/main" val="2696739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EAF89BC-A08E-4F3A-B61D-C7759BA4350D}"/>
              </a:ext>
            </a:extLst>
          </p:cNvPr>
          <p:cNvSpPr>
            <a:spLocks noGrp="1"/>
          </p:cNvSpPr>
          <p:nvPr>
            <p:ph type="ctrTitle"/>
          </p:nvPr>
        </p:nvSpPr>
        <p:spPr>
          <a:xfrm>
            <a:off x="1834697" y="336794"/>
            <a:ext cx="8454362" cy="2266363"/>
          </a:xfrm>
          <a:solidFill>
            <a:srgbClr val="FFFF00"/>
          </a:solidFill>
          <a:ln w="76200">
            <a:solidFill>
              <a:srgbClr val="FF0000"/>
            </a:solidFill>
          </a:ln>
        </p:spPr>
        <p:txBody>
          <a:bodyPr>
            <a:normAutofit fontScale="90000"/>
          </a:bodyPr>
          <a:lstStyle/>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3600" b="1" dirty="0">
                <a:solidFill>
                  <a:schemeClr val="accent5">
                    <a:lumMod val="50000"/>
                  </a:schemeClr>
                </a:solidFill>
                <a:latin typeface="Arial" panose="020B0604020202020204" pitchFamily="34" charset="0"/>
                <a:cs typeface="Arial" panose="020B0604020202020204" pitchFamily="34" charset="0"/>
              </a:rPr>
              <a:t>Summary: The JFK autopsy X-rays contain </a:t>
            </a:r>
            <a:r>
              <a:rPr lang="en-US" sz="3600" b="1" u="sng" dirty="0">
                <a:solidFill>
                  <a:schemeClr val="accent5">
                    <a:lumMod val="50000"/>
                  </a:schemeClr>
                </a:solidFill>
                <a:latin typeface="Arial" panose="020B0604020202020204" pitchFamily="34" charset="0"/>
                <a:cs typeface="Arial" panose="020B0604020202020204" pitchFamily="34" charset="0"/>
              </a:rPr>
              <a:t>three</a:t>
            </a:r>
            <a:r>
              <a:rPr lang="en-US" sz="3600" b="1" dirty="0">
                <a:solidFill>
                  <a:schemeClr val="accent5">
                    <a:lumMod val="50000"/>
                  </a:schemeClr>
                </a:solidFill>
                <a:latin typeface="Arial" panose="020B0604020202020204" pitchFamily="34" charset="0"/>
                <a:cs typeface="Arial" panose="020B0604020202020204" pitchFamily="34" charset="0"/>
              </a:rPr>
              <a:t> decisive anomalies. These are unique in </a:t>
            </a:r>
            <a:r>
              <a:rPr lang="en-US" sz="3600" b="1" dirty="0" smtClean="0">
                <a:solidFill>
                  <a:schemeClr val="accent5">
                    <a:lumMod val="50000"/>
                  </a:schemeClr>
                </a:solidFill>
                <a:latin typeface="Arial" panose="020B0604020202020204" pitchFamily="34" charset="0"/>
                <a:cs typeface="Arial" panose="020B0604020202020204" pitchFamily="34" charset="0"/>
              </a:rPr>
              <a:t>history—so </a:t>
            </a:r>
            <a:r>
              <a:rPr lang="en-US" sz="3600" b="1" dirty="0">
                <a:solidFill>
                  <a:schemeClr val="accent5">
                    <a:lumMod val="50000"/>
                  </a:schemeClr>
                </a:solidFill>
                <a:latin typeface="Arial" panose="020B0604020202020204" pitchFamily="34" charset="0"/>
                <a:cs typeface="Arial" panose="020B0604020202020204" pitchFamily="34" charset="0"/>
              </a:rPr>
              <a:t>that is why all of the experts were mystified. </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2200" b="1" i="1" dirty="0">
                <a:solidFill>
                  <a:schemeClr val="accent5">
                    <a:lumMod val="50000"/>
                  </a:schemeClr>
                </a:solidFill>
                <a:latin typeface="Arial" panose="020B0604020202020204" pitchFamily="34" charset="0"/>
                <a:cs typeface="Arial" panose="020B0604020202020204" pitchFamily="34" charset="0"/>
              </a:rPr>
              <a:t>No one thought about (or had ever before seen) </a:t>
            </a:r>
            <a:r>
              <a:rPr lang="en-US" sz="2200" b="1" i="1" u="sng" dirty="0">
                <a:solidFill>
                  <a:schemeClr val="accent5">
                    <a:lumMod val="50000"/>
                  </a:schemeClr>
                </a:solidFill>
                <a:latin typeface="Arial" panose="020B0604020202020204" pitchFamily="34" charset="0"/>
                <a:cs typeface="Arial" panose="020B0604020202020204" pitchFamily="34" charset="0"/>
              </a:rPr>
              <a:t>double</a:t>
            </a:r>
            <a:r>
              <a:rPr lang="en-US" sz="2200" b="1" i="1" dirty="0">
                <a:solidFill>
                  <a:schemeClr val="accent5">
                    <a:lumMod val="50000"/>
                  </a:schemeClr>
                </a:solidFill>
                <a:latin typeface="Arial" panose="020B0604020202020204" pitchFamily="34" charset="0"/>
                <a:cs typeface="Arial" panose="020B0604020202020204" pitchFamily="34" charset="0"/>
              </a:rPr>
              <a:t> exposures.</a:t>
            </a:r>
            <a:endParaRPr lang="en-US" sz="2200" dirty="0">
              <a:solidFill>
                <a:schemeClr val="accent5">
                  <a:lumMod val="50000"/>
                </a:schemeClr>
              </a:solidFill>
            </a:endParaRPr>
          </a:p>
        </p:txBody>
      </p:sp>
      <p:sp>
        <p:nvSpPr>
          <p:cNvPr id="5" name="Subtitle 4">
            <a:extLst>
              <a:ext uri="{FF2B5EF4-FFF2-40B4-BE49-F238E27FC236}">
                <a16:creationId xmlns="" xmlns:a16="http://schemas.microsoft.com/office/drawing/2014/main" id="{47035387-1A41-4327-9415-586640CDE486}"/>
              </a:ext>
            </a:extLst>
          </p:cNvPr>
          <p:cNvSpPr>
            <a:spLocks noGrp="1"/>
          </p:cNvSpPr>
          <p:nvPr>
            <p:ph type="subTitle" idx="1"/>
          </p:nvPr>
        </p:nvSpPr>
        <p:spPr>
          <a:xfrm>
            <a:off x="351804" y="3152023"/>
            <a:ext cx="11403106" cy="2932478"/>
          </a:xfrm>
          <a:solidFill>
            <a:schemeClr val="accent5">
              <a:lumMod val="20000"/>
              <a:lumOff val="80000"/>
            </a:schemeClr>
          </a:solidFill>
          <a:ln w="76200">
            <a:solidFill>
              <a:schemeClr val="accent5">
                <a:lumMod val="50000"/>
              </a:schemeClr>
            </a:solidFill>
          </a:ln>
        </p:spPr>
        <p:txBody>
          <a:bodyPr>
            <a:normAutofit/>
          </a:bodyPr>
          <a:lstStyle/>
          <a:p>
            <a:pPr marL="457200" indent="-457200" algn="l">
              <a:buAutoNum type="arabicPeriod"/>
            </a:pPr>
            <a:endParaRPr lang="en-US" sz="3200" dirty="0">
              <a:latin typeface="Arial" panose="020B0604020202020204" pitchFamily="34" charset="0"/>
              <a:cs typeface="Arial" panose="020B0604020202020204" pitchFamily="34" charset="0"/>
            </a:endParaRPr>
          </a:p>
          <a:p>
            <a:pPr marL="457200" indent="-457200" algn="l">
              <a:buAutoNum type="arabicPeriod"/>
            </a:pPr>
            <a:r>
              <a:rPr lang="en-US" sz="2800" dirty="0">
                <a:latin typeface="Arial" panose="020B0604020202020204" pitchFamily="34" charset="0"/>
                <a:cs typeface="Arial" panose="020B0604020202020204" pitchFamily="34" charset="0"/>
              </a:rPr>
              <a:t>The T-shaped inscription has no missing emulsion—so it must be a </a:t>
            </a:r>
            <a:r>
              <a:rPr lang="en-US" sz="2800" u="sng" dirty="0">
                <a:latin typeface="Arial" panose="020B0604020202020204" pitchFamily="34" charset="0"/>
                <a:cs typeface="Arial" panose="020B0604020202020204" pitchFamily="34" charset="0"/>
              </a:rPr>
              <a:t>copied</a:t>
            </a:r>
            <a:r>
              <a:rPr lang="en-US" sz="2800" dirty="0">
                <a:latin typeface="Arial" panose="020B0604020202020204" pitchFamily="34" charset="0"/>
                <a:cs typeface="Arial" panose="020B0604020202020204" pitchFamily="34" charset="0"/>
              </a:rPr>
              <a:t> film.</a:t>
            </a:r>
          </a:p>
          <a:p>
            <a:pPr marL="457200" indent="-457200" algn="l">
              <a:buAutoNum type="arabicPeriod"/>
            </a:pPr>
            <a:r>
              <a:rPr lang="en-US" sz="2800" dirty="0">
                <a:latin typeface="Arial" panose="020B0604020202020204" pitchFamily="34" charset="0"/>
                <a:cs typeface="Arial" panose="020B0604020202020204" pitchFamily="34" charset="0"/>
              </a:rPr>
              <a:t>The White Patch resulted from a </a:t>
            </a:r>
            <a:r>
              <a:rPr lang="en-US" sz="2800" u="sng" dirty="0">
                <a:latin typeface="Arial" panose="020B0604020202020204" pitchFamily="34" charset="0"/>
                <a:cs typeface="Arial" panose="020B0604020202020204" pitchFamily="34" charset="0"/>
              </a:rPr>
              <a:t>double</a:t>
            </a:r>
            <a:r>
              <a:rPr lang="en-US" sz="2800" dirty="0">
                <a:latin typeface="Arial" panose="020B0604020202020204" pitchFamily="34" charset="0"/>
                <a:cs typeface="Arial" panose="020B0604020202020204" pitchFamily="34" charset="0"/>
              </a:rPr>
              <a:t> exposure.</a:t>
            </a:r>
          </a:p>
          <a:p>
            <a:pPr marL="457200" indent="-457200" algn="l">
              <a:buAutoNum type="arabicPeriod"/>
            </a:pPr>
            <a:r>
              <a:rPr lang="en-US" sz="2800" dirty="0">
                <a:latin typeface="Arial" panose="020B0604020202020204" pitchFamily="34" charset="0"/>
                <a:cs typeface="Arial" panose="020B0604020202020204" pitchFamily="34" charset="0"/>
              </a:rPr>
              <a:t>The 6.5 mm Object was another </a:t>
            </a:r>
            <a:r>
              <a:rPr lang="en-US" sz="2800" u="sng" dirty="0">
                <a:latin typeface="Arial" panose="020B0604020202020204" pitchFamily="34" charset="0"/>
                <a:cs typeface="Arial" panose="020B0604020202020204" pitchFamily="34" charset="0"/>
              </a:rPr>
              <a:t>double</a:t>
            </a:r>
            <a:r>
              <a:rPr lang="en-US" sz="2800" dirty="0">
                <a:latin typeface="Arial" panose="020B0604020202020204" pitchFamily="34" charset="0"/>
                <a:cs typeface="Arial" panose="020B0604020202020204" pitchFamily="34" charset="0"/>
              </a:rPr>
              <a:t> exposure (but overdone).</a:t>
            </a:r>
          </a:p>
          <a:p>
            <a:endParaRPr lang="en-US" dirty="0"/>
          </a:p>
        </p:txBody>
      </p:sp>
      <p:sp>
        <p:nvSpPr>
          <p:cNvPr id="2" name="Slide Number Placeholder 1">
            <a:extLst>
              <a:ext uri="{FF2B5EF4-FFF2-40B4-BE49-F238E27FC236}">
                <a16:creationId xmlns="" xmlns:a16="http://schemas.microsoft.com/office/drawing/2014/main" id="{B82F8C7D-65EB-491A-8120-958692FDD745}"/>
              </a:ext>
            </a:extLst>
          </p:cNvPr>
          <p:cNvSpPr>
            <a:spLocks noGrp="1"/>
          </p:cNvSpPr>
          <p:nvPr>
            <p:ph type="sldNum" sz="quarter" idx="12"/>
          </p:nvPr>
        </p:nvSpPr>
        <p:spPr/>
        <p:txBody>
          <a:bodyPr/>
          <a:lstStyle/>
          <a:p>
            <a:fld id="{76BCCAC7-84F9-4E85-A5FA-56822B87AA19}" type="slidenum">
              <a:rPr lang="en-US" smtClean="0"/>
              <a:pPr/>
              <a:t>38</a:t>
            </a:fld>
            <a:endParaRPr lang="en-US" dirty="0"/>
          </a:p>
        </p:txBody>
      </p:sp>
    </p:spTree>
    <p:extLst>
      <p:ext uri="{BB962C8B-B14F-4D97-AF65-F5344CB8AC3E}">
        <p14:creationId xmlns="" xmlns:p14="http://schemas.microsoft.com/office/powerpoint/2010/main" val="253354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D85AA5-C95B-4132-A09F-600614C104AE}"/>
              </a:ext>
            </a:extLst>
          </p:cNvPr>
          <p:cNvSpPr>
            <a:spLocks noGrp="1"/>
          </p:cNvSpPr>
          <p:nvPr>
            <p:ph type="title"/>
          </p:nvPr>
        </p:nvSpPr>
        <p:spPr>
          <a:xfrm>
            <a:off x="779135" y="279110"/>
            <a:ext cx="10127100" cy="2092569"/>
          </a:xfrm>
          <a:solidFill>
            <a:srgbClr val="FFFF00"/>
          </a:solidFill>
          <a:ln w="76200">
            <a:solidFill>
              <a:srgbClr val="FF0000"/>
            </a:solidFill>
          </a:ln>
        </p:spPr>
        <p:txBody>
          <a:bodyPr>
            <a:norm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  These anomalies arose from a </a:t>
            </a:r>
            <a:r>
              <a:rPr lang="en-US" sz="3200" b="1" u="sng" dirty="0">
                <a:solidFill>
                  <a:schemeClr val="accent5">
                    <a:lumMod val="50000"/>
                  </a:schemeClr>
                </a:solidFill>
                <a:latin typeface="Arial" panose="020B0604020202020204" pitchFamily="34" charset="0"/>
                <a:cs typeface="Arial" panose="020B0604020202020204" pitchFamily="34" charset="0"/>
              </a:rPr>
              <a:t>single</a:t>
            </a:r>
            <a:r>
              <a:rPr lang="en-US" sz="3200" b="1" dirty="0">
                <a:solidFill>
                  <a:schemeClr val="accent5">
                    <a:lumMod val="50000"/>
                  </a:schemeClr>
                </a:solidFill>
                <a:latin typeface="Arial" panose="020B0604020202020204" pitchFamily="34" charset="0"/>
                <a:cs typeface="Arial" panose="020B0604020202020204" pitchFamily="34" charset="0"/>
              </a:rPr>
              <a:t> process.</a:t>
            </a:r>
            <a:r>
              <a:rPr lang="en-US" sz="4000" b="1" dirty="0">
                <a:solidFill>
                  <a:schemeClr val="accent5">
                    <a:lumMod val="50000"/>
                  </a:schemeClr>
                </a:solidFill>
                <a:latin typeface="Arial" panose="020B0604020202020204" pitchFamily="34" charset="0"/>
                <a:cs typeface="Arial" panose="020B0604020202020204" pitchFamily="34" charset="0"/>
              </a:rPr>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Double exposures </a:t>
            </a:r>
            <a:r>
              <a:rPr lang="en-US" sz="2400" b="1" u="sng" dirty="0">
                <a:solidFill>
                  <a:srgbClr val="7030A0"/>
                </a:solidFill>
                <a:latin typeface="Arial" panose="020B0604020202020204" pitchFamily="34" charset="0"/>
                <a:cs typeface="Arial" panose="020B0604020202020204" pitchFamily="34" charset="0"/>
              </a:rPr>
              <a:t>in the darkroom</a:t>
            </a:r>
            <a:r>
              <a:rPr lang="en-US" sz="2400" b="1" dirty="0">
                <a:solidFill>
                  <a:srgbClr val="7030A0"/>
                </a:solidFill>
                <a:latin typeface="Arial" panose="020B0604020202020204" pitchFamily="34" charset="0"/>
                <a:cs typeface="Arial" panose="020B0604020202020204" pitchFamily="34" charset="0"/>
              </a:rPr>
              <a:t> produced these anomalies.</a:t>
            </a:r>
          </a:p>
        </p:txBody>
      </p:sp>
      <p:sp>
        <p:nvSpPr>
          <p:cNvPr id="3" name="Content Placeholder 2">
            <a:extLst>
              <a:ext uri="{FF2B5EF4-FFF2-40B4-BE49-F238E27FC236}">
                <a16:creationId xmlns="" xmlns:a16="http://schemas.microsoft.com/office/drawing/2014/main" id="{2BABA9A4-209B-4BAC-B557-1461843CF71C}"/>
              </a:ext>
            </a:extLst>
          </p:cNvPr>
          <p:cNvSpPr>
            <a:spLocks noGrp="1"/>
          </p:cNvSpPr>
          <p:nvPr>
            <p:ph idx="1"/>
          </p:nvPr>
        </p:nvSpPr>
        <p:spPr>
          <a:xfrm>
            <a:off x="431217" y="2505807"/>
            <a:ext cx="10822937" cy="4215668"/>
          </a:xfrm>
          <a:solidFill>
            <a:schemeClr val="accent5">
              <a:lumMod val="20000"/>
              <a:lumOff val="80000"/>
            </a:schemeClr>
          </a:solidFill>
          <a:ln w="76200">
            <a:solidFill>
              <a:schemeClr val="accent5">
                <a:lumMod val="50000"/>
              </a:schemeClr>
            </a:solidFill>
          </a:ln>
        </p:spPr>
        <p:txBody>
          <a:bodyPr>
            <a:normAutofit fontScale="92500" lnSpcReduction="20000"/>
          </a:bodyPr>
          <a:lstStyle/>
          <a:p>
            <a:pPr marL="0" indent="0">
              <a:buNone/>
            </a:pPr>
            <a:r>
              <a:rPr lang="en-US" dirty="0">
                <a:solidFill>
                  <a:schemeClr val="accent5">
                    <a:lumMod val="50000"/>
                  </a:schemeClr>
                </a:solidFill>
                <a:latin typeface="Arial" panose="020B0604020202020204" pitchFamily="34" charset="0"/>
                <a:cs typeface="Arial" panose="020B0604020202020204" pitchFamily="34" charset="0"/>
              </a:rPr>
              <a:t>	</a:t>
            </a:r>
          </a:p>
          <a:p>
            <a:pPr marL="0" indent="0">
              <a:buNone/>
            </a:pPr>
            <a:r>
              <a:rPr lang="en-US" sz="3500" dirty="0">
                <a:solidFill>
                  <a:schemeClr val="accent5">
                    <a:lumMod val="50000"/>
                  </a:schemeClr>
                </a:solidFill>
                <a:latin typeface="Arial" panose="020B0604020202020204" pitchFamily="34" charset="0"/>
                <a:cs typeface="Arial" panose="020B0604020202020204" pitchFamily="34" charset="0"/>
              </a:rPr>
              <a:t>There is even more evidence of misconduct:</a:t>
            </a:r>
          </a:p>
          <a:p>
            <a:r>
              <a:rPr lang="en-US" dirty="0">
                <a:latin typeface="Arial" panose="020B0604020202020204" pitchFamily="34" charset="0"/>
                <a:cs typeface="Arial" panose="020B0604020202020204" pitchFamily="34" charset="0"/>
              </a:rPr>
              <a:t>My discussion with Dr. Ebersole</a:t>
            </a:r>
          </a:p>
          <a:p>
            <a:r>
              <a:rPr lang="en-US" dirty="0">
                <a:latin typeface="Arial" panose="020B0604020202020204" pitchFamily="34" charset="0"/>
                <a:cs typeface="Arial" panose="020B0604020202020204" pitchFamily="34" charset="0"/>
              </a:rPr>
              <a:t>My discussion with Kodak experts</a:t>
            </a:r>
          </a:p>
          <a:p>
            <a:r>
              <a:rPr lang="en-US" dirty="0">
                <a:latin typeface="Arial" panose="020B0604020202020204" pitchFamily="34" charset="0"/>
                <a:cs typeface="Arial" panose="020B0604020202020204" pitchFamily="34" charset="0"/>
              </a:rPr>
              <a:t>Missing autopsy skull  X-rays (2-3 films—likely obliques)</a:t>
            </a:r>
          </a:p>
          <a:p>
            <a:r>
              <a:rPr lang="en-US" dirty="0">
                <a:latin typeface="Arial" panose="020B0604020202020204" pitchFamily="34" charset="0"/>
                <a:cs typeface="Arial" panose="020B0604020202020204" pitchFamily="34" charset="0"/>
              </a:rPr>
              <a:t>After 1963, Kodak produced duplicate film (with emulsion on only one side)—and then later added a greenish dye, which prevented such forgeries.</a:t>
            </a:r>
          </a:p>
          <a:p>
            <a:r>
              <a:rPr lang="en-US" dirty="0" err="1">
                <a:latin typeface="Arial" panose="020B0604020202020204" pitchFamily="34" charset="0"/>
                <a:cs typeface="Arial" panose="020B0604020202020204" pitchFamily="34" charset="0"/>
              </a:rPr>
              <a:t>Jerrol</a:t>
            </a:r>
            <a:r>
              <a:rPr lang="en-US" dirty="0">
                <a:latin typeface="Arial" panose="020B0604020202020204" pitchFamily="34" charset="0"/>
                <a:cs typeface="Arial" panose="020B0604020202020204" pitchFamily="34" charset="0"/>
              </a:rPr>
              <a:t> Custer’s experience on Saturday, Nov. 23, 1963</a:t>
            </a:r>
          </a:p>
          <a:p>
            <a:r>
              <a:rPr lang="en-US" dirty="0">
                <a:latin typeface="Arial" panose="020B0604020202020204" pitchFamily="34" charset="0"/>
                <a:cs typeface="Arial" panose="020B0604020202020204" pitchFamily="34" charset="0"/>
              </a:rPr>
              <a:t>Dr. </a:t>
            </a:r>
            <a:r>
              <a:rPr lang="en-US" dirty="0" err="1">
                <a:latin typeface="Arial" panose="020B0604020202020204" pitchFamily="34" charset="0"/>
                <a:cs typeface="Arial" panose="020B0604020202020204" pitchFamily="34" charset="0"/>
              </a:rPr>
              <a:t>Ebersole’s</a:t>
            </a:r>
            <a:r>
              <a:rPr lang="en-US" dirty="0">
                <a:latin typeface="Arial" panose="020B0604020202020204" pitchFamily="34" charset="0"/>
                <a:cs typeface="Arial" panose="020B0604020202020204" pitchFamily="34" charset="0"/>
              </a:rPr>
              <a:t> visit to the Secret Service at the White House</a:t>
            </a:r>
          </a:p>
        </p:txBody>
      </p:sp>
      <p:sp>
        <p:nvSpPr>
          <p:cNvPr id="4" name="Slide Number Placeholder 3">
            <a:extLst>
              <a:ext uri="{FF2B5EF4-FFF2-40B4-BE49-F238E27FC236}">
                <a16:creationId xmlns="" xmlns:a16="http://schemas.microsoft.com/office/drawing/2014/main" id="{0B80AD1B-F692-4BE5-BA48-C63D6584158C}"/>
              </a:ext>
            </a:extLst>
          </p:cNvPr>
          <p:cNvSpPr>
            <a:spLocks noGrp="1"/>
          </p:cNvSpPr>
          <p:nvPr>
            <p:ph type="sldNum" sz="quarter" idx="12"/>
          </p:nvPr>
        </p:nvSpPr>
        <p:spPr/>
        <p:txBody>
          <a:bodyPr/>
          <a:lstStyle/>
          <a:p>
            <a:fld id="{76BCCAC7-84F9-4E85-A5FA-56822B87AA19}" type="slidenum">
              <a:rPr lang="en-US" smtClean="0"/>
              <a:pPr/>
              <a:t>39</a:t>
            </a:fld>
            <a:endParaRPr lang="en-US"/>
          </a:p>
        </p:txBody>
      </p:sp>
    </p:spTree>
    <p:extLst>
      <p:ext uri="{BB962C8B-B14F-4D97-AF65-F5344CB8AC3E}">
        <p14:creationId xmlns="" xmlns:p14="http://schemas.microsoft.com/office/powerpoint/2010/main" val="208528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E1E2E-5923-4264-B09E-0DD528E78AD2}"/>
              </a:ext>
            </a:extLst>
          </p:cNvPr>
          <p:cNvSpPr>
            <a:spLocks noGrp="1"/>
          </p:cNvSpPr>
          <p:nvPr>
            <p:ph type="ctrTitle"/>
          </p:nvPr>
        </p:nvSpPr>
        <p:spPr>
          <a:xfrm>
            <a:off x="1524000" y="1130961"/>
            <a:ext cx="9036908" cy="2428027"/>
          </a:xfrm>
          <a:solidFill>
            <a:srgbClr val="FFFF00"/>
          </a:solidFill>
          <a:ln w="76200">
            <a:solidFill>
              <a:srgbClr val="FF0000"/>
            </a:solidFill>
          </a:ln>
        </p:spPr>
        <p:txBody>
          <a:bodyPr/>
          <a:lstStyle/>
          <a:p>
            <a:r>
              <a:rPr lang="en-US" sz="4000" b="1" dirty="0">
                <a:solidFill>
                  <a:schemeClr val="accent5">
                    <a:lumMod val="50000"/>
                  </a:schemeClr>
                </a:solidFill>
                <a:latin typeface="Arial" panose="020B0604020202020204" pitchFamily="34" charset="0"/>
                <a:cs typeface="Arial" panose="020B0604020202020204" pitchFamily="34" charset="0"/>
              </a:rPr>
              <a:t>The JFK Autopsy X-rays Contain </a:t>
            </a:r>
            <a:r>
              <a:rPr lang="en-US" sz="4000" b="1" u="sng" dirty="0">
                <a:solidFill>
                  <a:schemeClr val="accent5">
                    <a:lumMod val="50000"/>
                  </a:schemeClr>
                </a:solidFill>
                <a:latin typeface="Arial" panose="020B0604020202020204" pitchFamily="34" charset="0"/>
                <a:cs typeface="Arial" panose="020B0604020202020204" pitchFamily="34" charset="0"/>
              </a:rPr>
              <a:t>Three</a:t>
            </a:r>
            <a:r>
              <a:rPr lang="en-US" sz="4000" b="1" dirty="0">
                <a:solidFill>
                  <a:schemeClr val="accent5">
                    <a:lumMod val="50000"/>
                  </a:schemeClr>
                </a:solidFill>
                <a:latin typeface="Arial" panose="020B0604020202020204" pitchFamily="34" charset="0"/>
                <a:cs typeface="Arial" panose="020B0604020202020204" pitchFamily="34" charset="0"/>
              </a:rPr>
              <a:t> Major Anomalies</a:t>
            </a:r>
            <a:r>
              <a:rPr lang="en-US" dirty="0"/>
              <a:t/>
            </a:r>
            <a:br>
              <a:rPr lang="en-US" dirty="0"/>
            </a:br>
            <a:endParaRPr lang="en-US" dirty="0"/>
          </a:p>
        </p:txBody>
      </p:sp>
      <p:sp>
        <p:nvSpPr>
          <p:cNvPr id="3" name="Subtitle 2">
            <a:extLst>
              <a:ext uri="{FF2B5EF4-FFF2-40B4-BE49-F238E27FC236}">
                <a16:creationId xmlns="" xmlns:a16="http://schemas.microsoft.com/office/drawing/2014/main" id="{C1B96DAB-98AD-4D19-AA44-02684189A1AD}"/>
              </a:ext>
            </a:extLst>
          </p:cNvPr>
          <p:cNvSpPr>
            <a:spLocks noGrp="1"/>
          </p:cNvSpPr>
          <p:nvPr>
            <p:ph type="subTitle" idx="1"/>
          </p:nvPr>
        </p:nvSpPr>
        <p:spPr>
          <a:xfrm>
            <a:off x="510988" y="3791508"/>
            <a:ext cx="11351498" cy="2469249"/>
          </a:xfrm>
          <a:solidFill>
            <a:schemeClr val="accent5">
              <a:lumMod val="20000"/>
              <a:lumOff val="80000"/>
            </a:schemeClr>
          </a:solidFill>
          <a:ln w="76200">
            <a:solidFill>
              <a:srgbClr val="0070C0"/>
            </a:solidFill>
          </a:ln>
        </p:spPr>
        <p:txBody>
          <a:bodyPr>
            <a:normAutofit fontScale="92500"/>
          </a:bodyPr>
          <a:lstStyle/>
          <a:p>
            <a:endParaRPr lang="en-US" dirty="0"/>
          </a:p>
          <a:p>
            <a:r>
              <a:rPr lang="en-US" sz="2800" dirty="0">
                <a:latin typeface="Arial" panose="020B0604020202020204" pitchFamily="34" charset="0"/>
                <a:cs typeface="Arial" panose="020B0604020202020204" pitchFamily="34" charset="0"/>
              </a:rPr>
              <a:t>No government investigation examined these three anomalous images:</a:t>
            </a:r>
          </a:p>
          <a:p>
            <a:pPr marL="514350" indent="-514350">
              <a:buFont typeface="Arial" pitchFamily="34" charset="0"/>
              <a:buChar char="•"/>
            </a:pPr>
            <a:r>
              <a:rPr lang="en-US" sz="2800" dirty="0">
                <a:latin typeface="Arial" panose="020B0604020202020204" pitchFamily="34" charset="0"/>
                <a:cs typeface="Arial" panose="020B0604020202020204" pitchFamily="34" charset="0"/>
              </a:rPr>
              <a:t>The T-shaped Inscription</a:t>
            </a:r>
          </a:p>
          <a:p>
            <a:pPr marL="514350" indent="-514350">
              <a:buFont typeface="Arial" pitchFamily="34" charset="0"/>
              <a:buChar char="•"/>
            </a:pPr>
            <a:r>
              <a:rPr lang="en-US" sz="2800" dirty="0">
                <a:latin typeface="Arial" panose="020B0604020202020204" pitchFamily="34" charset="0"/>
                <a:cs typeface="Arial" panose="020B0604020202020204" pitchFamily="34" charset="0"/>
              </a:rPr>
              <a:t>The White Patch</a:t>
            </a:r>
          </a:p>
          <a:p>
            <a:pPr marL="514350" indent="-514350">
              <a:buFont typeface="Arial" pitchFamily="34" charset="0"/>
              <a:buChar char="•"/>
            </a:pPr>
            <a:r>
              <a:rPr lang="en-US" sz="2800" dirty="0">
                <a:latin typeface="Arial" panose="020B0604020202020204" pitchFamily="34" charset="0"/>
                <a:cs typeface="Arial" panose="020B0604020202020204" pitchFamily="34" charset="0"/>
              </a:rPr>
              <a:t>The 6.5 mm Object</a:t>
            </a:r>
          </a:p>
        </p:txBody>
      </p:sp>
      <p:sp>
        <p:nvSpPr>
          <p:cNvPr id="4" name="Slide Number Placeholder 3">
            <a:extLst>
              <a:ext uri="{FF2B5EF4-FFF2-40B4-BE49-F238E27FC236}">
                <a16:creationId xmlns="" xmlns:a16="http://schemas.microsoft.com/office/drawing/2014/main" id="{73DD20D1-504D-44A6-9FBF-60858E3022C5}"/>
              </a:ext>
            </a:extLst>
          </p:cNvPr>
          <p:cNvSpPr>
            <a:spLocks noGrp="1"/>
          </p:cNvSpPr>
          <p:nvPr>
            <p:ph type="sldNum" sz="quarter" idx="12"/>
          </p:nvPr>
        </p:nvSpPr>
        <p:spPr/>
        <p:txBody>
          <a:bodyPr/>
          <a:lstStyle/>
          <a:p>
            <a:fld id="{76BCCAC7-84F9-4E85-A5FA-56822B87AA19}" type="slidenum">
              <a:rPr lang="en-US" smtClean="0"/>
              <a:pPr/>
              <a:t>4</a:t>
            </a:fld>
            <a:endParaRPr lang="en-US" dirty="0"/>
          </a:p>
        </p:txBody>
      </p:sp>
    </p:spTree>
    <p:extLst>
      <p:ext uri="{BB962C8B-B14F-4D97-AF65-F5344CB8AC3E}">
        <p14:creationId xmlns="" xmlns:p14="http://schemas.microsoft.com/office/powerpoint/2010/main" val="2286049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20547D-E050-4F02-85BD-7D398058123A}"/>
              </a:ext>
            </a:extLst>
          </p:cNvPr>
          <p:cNvPicPr>
            <a:picLocks noChangeAspect="1"/>
          </p:cNvPicPr>
          <p:nvPr/>
        </p:nvPicPr>
        <p:blipFill>
          <a:blip r:embed="rId2" cstate="print"/>
          <a:stretch>
            <a:fillRect/>
          </a:stretch>
        </p:blipFill>
        <p:spPr>
          <a:xfrm>
            <a:off x="1962536" y="1791326"/>
            <a:ext cx="8201025" cy="2752725"/>
          </a:xfrm>
          <a:prstGeom prst="rect">
            <a:avLst/>
          </a:prstGeom>
          <a:solidFill>
            <a:srgbClr val="FFFF00"/>
          </a:solidFill>
          <a:ln w="76200">
            <a:solidFill>
              <a:srgbClr val="FF0000"/>
            </a:solidFill>
          </a:ln>
        </p:spPr>
      </p:pic>
      <p:sp>
        <p:nvSpPr>
          <p:cNvPr id="3" name="Subtitle 2">
            <a:extLst>
              <a:ext uri="{FF2B5EF4-FFF2-40B4-BE49-F238E27FC236}">
                <a16:creationId xmlns="" xmlns:a16="http://schemas.microsoft.com/office/drawing/2014/main" id="{D7695727-4443-411C-9E8F-AA5D953C52FF}"/>
              </a:ext>
            </a:extLst>
          </p:cNvPr>
          <p:cNvSpPr>
            <a:spLocks noGrp="1"/>
          </p:cNvSpPr>
          <p:nvPr>
            <p:ph type="subTitle" idx="1"/>
          </p:nvPr>
        </p:nvSpPr>
        <p:spPr>
          <a:xfrm>
            <a:off x="1544594" y="4843848"/>
            <a:ext cx="9135762" cy="1019285"/>
          </a:xfrm>
          <a:solidFill>
            <a:schemeClr val="accent5">
              <a:lumMod val="20000"/>
              <a:lumOff val="80000"/>
            </a:schemeClr>
          </a:solidFill>
          <a:ln w="76200">
            <a:solidFill>
              <a:schemeClr val="accent5">
                <a:lumMod val="50000"/>
              </a:schemeClr>
            </a:solidFill>
          </a:ln>
        </p:spPr>
        <p:txBody>
          <a:bodyPr/>
          <a:lstStyle/>
          <a:p>
            <a:endParaRPr lang="en-US" dirty="0">
              <a:hlinkClick r:id="rId3"/>
            </a:endParaRPr>
          </a:p>
          <a:p>
            <a:r>
              <a:rPr lang="en-US" dirty="0">
                <a:hlinkClick r:id="rId3"/>
              </a:rPr>
              <a:t>http://journals.ke-i.org/index.php/mra/article/viewFile/177/78</a:t>
            </a:r>
            <a:endParaRPr lang="en-US" dirty="0"/>
          </a:p>
        </p:txBody>
      </p:sp>
      <p:sp>
        <p:nvSpPr>
          <p:cNvPr id="2" name="Slide Number Placeholder 1">
            <a:extLst>
              <a:ext uri="{FF2B5EF4-FFF2-40B4-BE49-F238E27FC236}">
                <a16:creationId xmlns="" xmlns:a16="http://schemas.microsoft.com/office/drawing/2014/main" id="{86911A60-DEE0-43F9-89D1-9221B64A3B46}"/>
              </a:ext>
            </a:extLst>
          </p:cNvPr>
          <p:cNvSpPr>
            <a:spLocks noGrp="1"/>
          </p:cNvSpPr>
          <p:nvPr>
            <p:ph type="sldNum" sz="quarter" idx="12"/>
          </p:nvPr>
        </p:nvSpPr>
        <p:spPr/>
        <p:txBody>
          <a:bodyPr/>
          <a:lstStyle/>
          <a:p>
            <a:fld id="{76BCCAC7-84F9-4E85-A5FA-56822B87AA19}" type="slidenum">
              <a:rPr lang="en-US" smtClean="0"/>
              <a:pPr/>
              <a:t>40</a:t>
            </a:fld>
            <a:endParaRPr lang="en-US" dirty="0"/>
          </a:p>
        </p:txBody>
      </p:sp>
      <p:sp>
        <p:nvSpPr>
          <p:cNvPr id="5" name="TextBox 4"/>
          <p:cNvSpPr txBox="1"/>
          <p:nvPr/>
        </p:nvSpPr>
        <p:spPr>
          <a:xfrm>
            <a:off x="2248928" y="345989"/>
            <a:ext cx="7694141" cy="1077218"/>
          </a:xfrm>
          <a:prstGeom prst="rect">
            <a:avLst/>
          </a:prstGeom>
          <a:solidFill>
            <a:srgbClr val="FFFF00"/>
          </a:solidFill>
          <a:ln w="76200">
            <a:solidFill>
              <a:srgbClr val="FF0000"/>
            </a:solidFill>
          </a:ln>
        </p:spPr>
        <p:txBody>
          <a:bodyPr wrap="square" rtlCol="0">
            <a:spAutoFit/>
          </a:bodyPr>
          <a:lstStyle/>
          <a:p>
            <a:pPr algn="ctr"/>
            <a:r>
              <a:rPr lang="en-US" sz="3200" b="1" dirty="0">
                <a:solidFill>
                  <a:schemeClr val="accent5">
                    <a:lumMod val="50000"/>
                  </a:schemeClr>
                </a:solidFill>
                <a:latin typeface="Arial" pitchFamily="34" charset="0"/>
                <a:cs typeface="Arial" pitchFamily="34" charset="0"/>
              </a:rPr>
              <a:t>The 6.5 mm Object was Reported in the Professional Literature (by Mantik)</a:t>
            </a:r>
          </a:p>
        </p:txBody>
      </p:sp>
    </p:spTree>
    <p:extLst>
      <p:ext uri="{BB962C8B-B14F-4D97-AF65-F5344CB8AC3E}">
        <p14:creationId xmlns="" xmlns:p14="http://schemas.microsoft.com/office/powerpoint/2010/main" val="90870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3EB4D2-2A46-4205-9202-4D5E096307DD}"/>
              </a:ext>
            </a:extLst>
          </p:cNvPr>
          <p:cNvSpPr>
            <a:spLocks noGrp="1"/>
          </p:cNvSpPr>
          <p:nvPr>
            <p:ph type="ctrTitle"/>
          </p:nvPr>
        </p:nvSpPr>
        <p:spPr>
          <a:xfrm>
            <a:off x="1425145" y="959058"/>
            <a:ext cx="9152792" cy="2491275"/>
          </a:xfrm>
          <a:solidFill>
            <a:srgbClr val="FFFF00"/>
          </a:solidFill>
          <a:ln w="76200">
            <a:solidFill>
              <a:srgbClr val="FF0000"/>
            </a:solidFill>
          </a:ln>
        </p:spPr>
        <p:txBody>
          <a:bodyPr>
            <a:normAutofit/>
          </a:bodyPr>
          <a:lstStyle/>
          <a:p>
            <a:r>
              <a:rPr lang="en-US" sz="4000" b="1" dirty="0">
                <a:solidFill>
                  <a:schemeClr val="accent5">
                    <a:lumMod val="50000"/>
                  </a:schemeClr>
                </a:solidFill>
                <a:latin typeface="Arial" panose="020B0604020202020204" pitchFamily="34" charset="0"/>
                <a:cs typeface="Arial" panose="020B0604020202020204" pitchFamily="34" charset="0"/>
              </a:rPr>
              <a:t>Conclusion: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The JFK X-rays Were Altered</a:t>
            </a:r>
            <a:r>
              <a:rPr lang="en-US" dirty="0"/>
              <a:t/>
            </a:r>
            <a:br>
              <a:rPr lang="en-US" dirty="0"/>
            </a:br>
            <a:endParaRPr lang="en-US" dirty="0"/>
          </a:p>
        </p:txBody>
      </p:sp>
      <p:sp>
        <p:nvSpPr>
          <p:cNvPr id="3" name="Subtitle 2">
            <a:extLst>
              <a:ext uri="{FF2B5EF4-FFF2-40B4-BE49-F238E27FC236}">
                <a16:creationId xmlns="" xmlns:a16="http://schemas.microsoft.com/office/drawing/2014/main" id="{CC1BEB2D-7263-4BC4-88EC-301AECCA022D}"/>
              </a:ext>
            </a:extLst>
          </p:cNvPr>
          <p:cNvSpPr>
            <a:spLocks noGrp="1"/>
          </p:cNvSpPr>
          <p:nvPr>
            <p:ph type="subTitle" idx="1"/>
          </p:nvPr>
        </p:nvSpPr>
        <p:spPr>
          <a:xfrm>
            <a:off x="1243915" y="3824460"/>
            <a:ext cx="9605318" cy="1993634"/>
          </a:xfrm>
          <a:solidFill>
            <a:schemeClr val="accent5">
              <a:lumMod val="20000"/>
              <a:lumOff val="80000"/>
            </a:schemeClr>
          </a:solidFill>
          <a:ln w="76200">
            <a:solidFill>
              <a:schemeClr val="accent1">
                <a:lumMod val="50000"/>
              </a:schemeClr>
            </a:solidFill>
          </a:ln>
        </p:spPr>
        <p:txBody>
          <a:bodyPr>
            <a:normAutofit/>
          </a:bodyPr>
          <a:lstStyle/>
          <a:p>
            <a:pPr marL="457200" indent="-457200">
              <a:buAutoNum type="arabicPeriod"/>
            </a:pPr>
            <a:endParaRPr lang="en-US" sz="2800" dirty="0">
              <a:latin typeface="Arial" panose="020B0604020202020204" pitchFamily="34" charset="0"/>
              <a:cs typeface="Arial" panose="020B0604020202020204" pitchFamily="34" charset="0"/>
            </a:endParaRPr>
          </a:p>
          <a:p>
            <a:pPr marL="457200" indent="-457200">
              <a:buAutoNum type="arabicPeriod"/>
            </a:pPr>
            <a:r>
              <a:rPr lang="en-US" sz="2800" dirty="0">
                <a:latin typeface="Arial" panose="020B0604020202020204" pitchFamily="34" charset="0"/>
                <a:cs typeface="Arial" panose="020B0604020202020204" pitchFamily="34" charset="0"/>
              </a:rPr>
              <a:t>To avoid evidence of conspiracy (the White Patch)</a:t>
            </a:r>
          </a:p>
          <a:p>
            <a:pPr marL="457200" indent="-457200">
              <a:buAutoNum type="arabicPeriod"/>
            </a:pPr>
            <a:r>
              <a:rPr lang="en-US" sz="2800" dirty="0">
                <a:latin typeface="Arial" panose="020B0604020202020204" pitchFamily="34" charset="0"/>
                <a:cs typeface="Arial" panose="020B0604020202020204" pitchFamily="34" charset="0"/>
              </a:rPr>
              <a:t>To implicate Oswald (the 6.5 mm Fake)</a:t>
            </a:r>
          </a:p>
        </p:txBody>
      </p:sp>
      <p:sp>
        <p:nvSpPr>
          <p:cNvPr id="4" name="Slide Number Placeholder 3">
            <a:extLst>
              <a:ext uri="{FF2B5EF4-FFF2-40B4-BE49-F238E27FC236}">
                <a16:creationId xmlns="" xmlns:a16="http://schemas.microsoft.com/office/drawing/2014/main" id="{50DBF9AA-C5D0-4471-9BC5-962845D2E883}"/>
              </a:ext>
            </a:extLst>
          </p:cNvPr>
          <p:cNvSpPr>
            <a:spLocks noGrp="1"/>
          </p:cNvSpPr>
          <p:nvPr>
            <p:ph type="sldNum" sz="quarter" idx="12"/>
          </p:nvPr>
        </p:nvSpPr>
        <p:spPr/>
        <p:txBody>
          <a:bodyPr/>
          <a:lstStyle/>
          <a:p>
            <a:fld id="{76BCCAC7-84F9-4E85-A5FA-56822B87AA19}" type="slidenum">
              <a:rPr lang="en-US" smtClean="0"/>
              <a:pPr/>
              <a:t>41</a:t>
            </a:fld>
            <a:endParaRPr lang="en-US" dirty="0"/>
          </a:p>
        </p:txBody>
      </p:sp>
    </p:spTree>
    <p:extLst>
      <p:ext uri="{BB962C8B-B14F-4D97-AF65-F5344CB8AC3E}">
        <p14:creationId xmlns="" xmlns:p14="http://schemas.microsoft.com/office/powerpoint/2010/main" val="1615098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3096" y="1075024"/>
            <a:ext cx="8124367" cy="1262735"/>
          </a:xfrm>
          <a:solidFill>
            <a:srgbClr val="FFFF00"/>
          </a:solidFill>
          <a:ln w="76200">
            <a:solidFill>
              <a:srgbClr val="FF0000"/>
            </a:solidFill>
          </a:ln>
        </p:spPr>
        <p:txBody>
          <a:bodyPr/>
          <a:lstStyle/>
          <a:p>
            <a:r>
              <a:rPr lang="en-US" dirty="0"/>
              <a:t>	</a:t>
            </a:r>
            <a:r>
              <a:rPr lang="en-US" sz="4000" b="1" dirty="0">
                <a:solidFill>
                  <a:schemeClr val="accent5">
                    <a:lumMod val="50000"/>
                  </a:schemeClr>
                </a:solidFill>
                <a:latin typeface="Arial" panose="020B0604020202020204" pitchFamily="34" charset="0"/>
                <a:cs typeface="Arial" panose="020B0604020202020204" pitchFamily="34" charset="0"/>
              </a:rPr>
              <a:t>Final Questions to Ponder</a:t>
            </a:r>
          </a:p>
        </p:txBody>
      </p:sp>
      <p:sp>
        <p:nvSpPr>
          <p:cNvPr id="3" name="Content Placeholder 2"/>
          <p:cNvSpPr>
            <a:spLocks noGrp="1"/>
          </p:cNvSpPr>
          <p:nvPr>
            <p:ph idx="1"/>
          </p:nvPr>
        </p:nvSpPr>
        <p:spPr>
          <a:xfrm>
            <a:off x="1359243" y="2850292"/>
            <a:ext cx="8641492" cy="2003062"/>
          </a:xfrm>
          <a:solidFill>
            <a:schemeClr val="accent5">
              <a:lumMod val="20000"/>
              <a:lumOff val="80000"/>
            </a:schemeClr>
          </a:solidFill>
          <a:ln w="76200">
            <a:solidFill>
              <a:schemeClr val="accent5">
                <a:lumMod val="50000"/>
              </a:schemeClr>
            </a:solidFill>
          </a:ln>
        </p:spPr>
        <p:txBody>
          <a:bodyPr>
            <a:normAutofit/>
          </a:bodyPr>
          <a:lstStyle/>
          <a:p>
            <a:r>
              <a:rPr lang="en-US" dirty="0">
                <a:latin typeface="Arial" pitchFamily="34" charset="0"/>
                <a:cs typeface="Arial" pitchFamily="34" charset="0"/>
              </a:rPr>
              <a:t>The Secret Service controlled the X-rays.</a:t>
            </a:r>
          </a:p>
          <a:p>
            <a:r>
              <a:rPr lang="en-US" dirty="0">
                <a:latin typeface="Arial" pitchFamily="34" charset="0"/>
                <a:cs typeface="Arial" pitchFamily="34" charset="0"/>
              </a:rPr>
              <a:t>But why would they try to frame a “guilty” man?</a:t>
            </a:r>
          </a:p>
          <a:p>
            <a:r>
              <a:rPr lang="en-US" dirty="0">
                <a:latin typeface="Arial" pitchFamily="34" charset="0"/>
                <a:cs typeface="Arial" pitchFamily="34" charset="0"/>
              </a:rPr>
              <a:t>And: If the X-rays were altered, what other evidence was distorted?</a:t>
            </a:r>
          </a:p>
        </p:txBody>
      </p:sp>
      <p:sp>
        <p:nvSpPr>
          <p:cNvPr id="4" name="Slide Number Placeholder 3"/>
          <p:cNvSpPr>
            <a:spLocks noGrp="1"/>
          </p:cNvSpPr>
          <p:nvPr>
            <p:ph type="sldNum" sz="quarter" idx="12"/>
          </p:nvPr>
        </p:nvSpPr>
        <p:spPr/>
        <p:txBody>
          <a:bodyPr/>
          <a:lstStyle/>
          <a:p>
            <a:fld id="{76BCCAC7-84F9-4E85-A5FA-56822B87AA19}" type="slidenum">
              <a:rPr lang="en-US" smtClean="0"/>
              <a:pPr/>
              <a:t>42</a:t>
            </a:fld>
            <a:endParaRPr lang="en-US" dirty="0"/>
          </a:p>
        </p:txBody>
      </p:sp>
    </p:spTree>
    <p:extLst>
      <p:ext uri="{BB962C8B-B14F-4D97-AF65-F5344CB8AC3E}">
        <p14:creationId xmlns="" xmlns:p14="http://schemas.microsoft.com/office/powerpoint/2010/main" val="729939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4935" y="389839"/>
            <a:ext cx="8124568" cy="1282443"/>
          </a:xfrm>
          <a:solidFill>
            <a:srgbClr val="FFFF00"/>
          </a:solidFill>
          <a:ln w="38100">
            <a:solidFill>
              <a:srgbClr val="FF0000"/>
            </a:solidFill>
          </a:ln>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000" dirty="0" smtClean="0">
                <a:solidFill>
                  <a:schemeClr val="accent5">
                    <a:lumMod val="50000"/>
                  </a:schemeClr>
                </a:solidFill>
                <a:latin typeface="Arial" pitchFamily="34" charset="0"/>
                <a:cs typeface="Arial" pitchFamily="34" charset="0"/>
              </a:rPr>
              <a:t>Addendum on the OD Graph (Slide 23)</a:t>
            </a:r>
            <a:br>
              <a:rPr lang="en-US" sz="4000" dirty="0" smtClean="0">
                <a:solidFill>
                  <a:schemeClr val="accent5">
                    <a:lumMod val="50000"/>
                  </a:schemeClr>
                </a:solidFill>
                <a:latin typeface="Arial" pitchFamily="34" charset="0"/>
                <a:cs typeface="Arial" pitchFamily="34" charset="0"/>
              </a:rPr>
            </a:br>
            <a:r>
              <a:rPr lang="en-US" sz="4000" dirty="0" smtClean="0">
                <a:solidFill>
                  <a:schemeClr val="accent5">
                    <a:lumMod val="50000"/>
                  </a:schemeClr>
                </a:solidFill>
                <a:latin typeface="Arial" pitchFamily="34" charset="0"/>
                <a:cs typeface="Arial" pitchFamily="34" charset="0"/>
              </a:rPr>
              <a:t>	</a:t>
            </a:r>
            <a:r>
              <a:rPr lang="en-US" sz="2200" dirty="0" smtClean="0">
                <a:solidFill>
                  <a:schemeClr val="accent5">
                    <a:lumMod val="50000"/>
                  </a:schemeClr>
                </a:solidFill>
                <a:latin typeface="Arial" pitchFamily="34" charset="0"/>
                <a:cs typeface="Arial" pitchFamily="34" charset="0"/>
              </a:rPr>
              <a:t>--thanks to a query from Jim DiEugenio and </a:t>
            </a:r>
            <a:r>
              <a:rPr lang="en-US" sz="2200" smtClean="0">
                <a:solidFill>
                  <a:schemeClr val="accent5">
                    <a:lumMod val="50000"/>
                  </a:schemeClr>
                </a:solidFill>
                <a:latin typeface="Arial" pitchFamily="34" charset="0"/>
                <a:cs typeface="Arial" pitchFamily="34" charset="0"/>
              </a:rPr>
              <a:t>Albert Rossi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3" name="Content Placeholder 2"/>
          <p:cNvSpPr>
            <a:spLocks noGrp="1"/>
          </p:cNvSpPr>
          <p:nvPr>
            <p:ph idx="1"/>
          </p:nvPr>
        </p:nvSpPr>
        <p:spPr>
          <a:xfrm>
            <a:off x="805249" y="1911178"/>
            <a:ext cx="10515600" cy="4184822"/>
          </a:xfrm>
          <a:solidFill>
            <a:schemeClr val="accent5">
              <a:lumMod val="20000"/>
              <a:lumOff val="80000"/>
            </a:schemeClr>
          </a:solidFill>
          <a:ln w="38100">
            <a:solidFill>
              <a:schemeClr val="accent1"/>
            </a:solidFill>
          </a:ln>
        </p:spPr>
        <p:txBody>
          <a:bodyPr>
            <a:normAutofit fontScale="92500" lnSpcReduction="10000"/>
          </a:bodyPr>
          <a:lstStyle/>
          <a:p>
            <a:r>
              <a:rPr lang="en-US" dirty="0" smtClean="0">
                <a:latin typeface="Arial" pitchFamily="34" charset="0"/>
                <a:cs typeface="Arial" pitchFamily="34" charset="0"/>
              </a:rPr>
              <a:t>On these two lateral X-rays, the ODs (in the center) of the JFK fragment and the control M-C cross section are almost the same. That does </a:t>
            </a:r>
            <a:r>
              <a:rPr lang="en-US" u="sng" dirty="0" smtClean="0">
                <a:latin typeface="Arial" pitchFamily="34" charset="0"/>
                <a:cs typeface="Arial" pitchFamily="34" charset="0"/>
              </a:rPr>
              <a:t>not</a:t>
            </a:r>
            <a:r>
              <a:rPr lang="en-US" dirty="0" smtClean="0">
                <a:latin typeface="Arial" pitchFamily="34" charset="0"/>
                <a:cs typeface="Arial" pitchFamily="34" charset="0"/>
              </a:rPr>
              <a:t> mean that their physical thicknesses were almost the same. On the contrary, that is a coincidence. In fact, the two films represent two quite different exposures. If the same exposure had been used for each, the OD of the M-C would have been much lower (implying a much greater thickness).</a:t>
            </a:r>
          </a:p>
          <a:p>
            <a:r>
              <a:rPr lang="en-US" dirty="0" smtClean="0">
                <a:latin typeface="Arial" pitchFamily="34" charset="0"/>
                <a:cs typeface="Arial" pitchFamily="34" charset="0"/>
              </a:rPr>
              <a:t>The major emphasis instead should be on how much the OD </a:t>
            </a:r>
            <a:r>
              <a:rPr lang="en-US" u="sng" dirty="0" smtClean="0">
                <a:latin typeface="Arial" pitchFamily="34" charset="0"/>
                <a:cs typeface="Arial" pitchFamily="34" charset="0"/>
              </a:rPr>
              <a:t>changed</a:t>
            </a:r>
            <a:r>
              <a:rPr lang="en-US" dirty="0" smtClean="0">
                <a:latin typeface="Arial" pitchFamily="34" charset="0"/>
                <a:cs typeface="Arial" pitchFamily="34" charset="0"/>
              </a:rPr>
              <a:t> from inside to outside. For the control M-C it changed a lot (implying a large thickness), whereas for the JFK fragment the change was tiny. That major discrepancy is the real paradox—and implies a major difference in thicknesses between the two objects.</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76BCCAC7-84F9-4E85-A5FA-56822B87AA19}" type="slidenum">
              <a:rPr lang="en-US" smtClean="0"/>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C8F01E-98F6-4E04-BABD-CA4518DC89EB}"/>
              </a:ext>
            </a:extLst>
          </p:cNvPr>
          <p:cNvSpPr>
            <a:spLocks noGrp="1"/>
          </p:cNvSpPr>
          <p:nvPr>
            <p:ph type="title" idx="4294967295"/>
          </p:nvPr>
        </p:nvSpPr>
        <p:spPr>
          <a:xfrm>
            <a:off x="1181902" y="1011139"/>
            <a:ext cx="7825154" cy="1270244"/>
          </a:xfrm>
          <a:solidFill>
            <a:srgbClr val="FFFF00"/>
          </a:solidFill>
          <a:ln w="76200">
            <a:solidFill>
              <a:srgbClr val="FF0000"/>
            </a:solidFill>
          </a:ln>
        </p:spPr>
        <p:txBody>
          <a:bodyPr/>
          <a:lstStyle/>
          <a:p>
            <a:r>
              <a:rPr lang="en-US" dirty="0">
                <a:solidFill>
                  <a:schemeClr val="accent5">
                    <a:lumMod val="50000"/>
                  </a:schemeClr>
                </a:solidFill>
              </a:rPr>
              <a:t>       </a:t>
            </a:r>
            <a:r>
              <a:rPr lang="en-US" sz="4000" b="1" dirty="0">
                <a:solidFill>
                  <a:schemeClr val="accent5">
                    <a:lumMod val="50000"/>
                  </a:schemeClr>
                </a:solidFill>
                <a:latin typeface="Arial" panose="020B0604020202020204" pitchFamily="34" charset="0"/>
                <a:cs typeface="Arial" panose="020B0604020202020204" pitchFamily="34" charset="0"/>
              </a:rPr>
              <a:t>1. The T-shaped Inscription</a:t>
            </a:r>
          </a:p>
        </p:txBody>
      </p:sp>
      <p:sp>
        <p:nvSpPr>
          <p:cNvPr id="3" name="Content Placeholder 2">
            <a:extLst>
              <a:ext uri="{FF2B5EF4-FFF2-40B4-BE49-F238E27FC236}">
                <a16:creationId xmlns="" xmlns:a16="http://schemas.microsoft.com/office/drawing/2014/main" id="{05F3FA92-CC66-4B09-B8CF-3322C072081D}"/>
              </a:ext>
            </a:extLst>
          </p:cNvPr>
          <p:cNvSpPr>
            <a:spLocks noGrp="1"/>
          </p:cNvSpPr>
          <p:nvPr>
            <p:ph idx="4294967295"/>
          </p:nvPr>
        </p:nvSpPr>
        <p:spPr>
          <a:xfrm>
            <a:off x="868467" y="2512541"/>
            <a:ext cx="9049890" cy="2743200"/>
          </a:xfrm>
          <a:solidFill>
            <a:schemeClr val="accent5">
              <a:lumMod val="20000"/>
              <a:lumOff val="80000"/>
            </a:schemeClr>
          </a:solidFill>
          <a:ln w="76200">
            <a:solidFill>
              <a:srgbClr val="002060"/>
            </a:solidFill>
          </a:ln>
        </p:spPr>
        <p:txBody>
          <a:bodyPr>
            <a:normAutofit fontScale="92500"/>
          </a:bodyPr>
          <a:lstStyle/>
          <a:p>
            <a:pPr marL="0" indent="0"/>
            <a:endParaRPr lang="en-US" sz="3600" dirty="0">
              <a:latin typeface="Arial" panose="020B0604020202020204" pitchFamily="34" charset="0"/>
              <a:cs typeface="Arial" panose="020B0604020202020204" pitchFamily="34" charset="0"/>
            </a:endParaRPr>
          </a:p>
          <a:p>
            <a:pPr marL="0" indent="0"/>
            <a:r>
              <a:rPr lang="en-US" sz="3600" dirty="0">
                <a:latin typeface="Arial" panose="020B0604020202020204" pitchFamily="34" charset="0"/>
                <a:cs typeface="Arial" panose="020B0604020202020204" pitchFamily="34" charset="0"/>
              </a:rPr>
              <a:t> This T appears only on the left lateral X-ray.</a:t>
            </a:r>
          </a:p>
          <a:p>
            <a:pPr marL="0" indent="0"/>
            <a:r>
              <a:rPr lang="en-US" sz="3600" dirty="0">
                <a:latin typeface="Arial" panose="020B0604020202020204" pitchFamily="34" charset="0"/>
                <a:cs typeface="Arial" panose="020B0604020202020204" pitchFamily="34" charset="0"/>
              </a:rPr>
              <a:t> That X-ray is not in the public record.</a:t>
            </a:r>
          </a:p>
          <a:p>
            <a:pPr marL="0" indent="0"/>
            <a:r>
              <a:rPr lang="en-US" sz="3600" dirty="0">
                <a:latin typeface="Arial" panose="020B0604020202020204" pitchFamily="34" charset="0"/>
                <a:cs typeface="Arial" panose="020B0604020202020204" pitchFamily="34" charset="0"/>
              </a:rPr>
              <a:t> We shall see later why this T is so bizarre.</a:t>
            </a:r>
            <a:r>
              <a:rPr lang="en-US" sz="24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 xmlns:a16="http://schemas.microsoft.com/office/drawing/2014/main" id="{76D20257-DC41-4E1B-859B-50FB45628742}"/>
              </a:ext>
            </a:extLst>
          </p:cNvPr>
          <p:cNvSpPr>
            <a:spLocks noGrp="1"/>
          </p:cNvSpPr>
          <p:nvPr>
            <p:ph type="sldNum" sz="quarter" idx="12"/>
          </p:nvPr>
        </p:nvSpPr>
        <p:spPr/>
        <p:txBody>
          <a:bodyPr/>
          <a:lstStyle/>
          <a:p>
            <a:fld id="{76BCCAC7-84F9-4E85-A5FA-56822B87AA19}" type="slidenum">
              <a:rPr lang="en-US" smtClean="0"/>
              <a:pPr/>
              <a:t>5</a:t>
            </a:fld>
            <a:endParaRPr lang="en-US" dirty="0"/>
          </a:p>
        </p:txBody>
      </p:sp>
    </p:spTree>
    <p:extLst>
      <p:ext uri="{BB962C8B-B14F-4D97-AF65-F5344CB8AC3E}">
        <p14:creationId xmlns="" xmlns:p14="http://schemas.microsoft.com/office/powerpoint/2010/main" val="141040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C6EB78C-5223-45E5-90A7-E04ABEABF363}"/>
              </a:ext>
            </a:extLst>
          </p:cNvPr>
          <p:cNvPicPr>
            <a:picLocks noChangeAspect="1"/>
          </p:cNvPicPr>
          <p:nvPr/>
        </p:nvPicPr>
        <p:blipFill>
          <a:blip r:embed="rId2" cstate="print"/>
          <a:stretch>
            <a:fillRect/>
          </a:stretch>
        </p:blipFill>
        <p:spPr>
          <a:xfrm>
            <a:off x="1600379" y="0"/>
            <a:ext cx="9225419" cy="6858000"/>
          </a:xfrm>
          <a:prstGeom prst="rect">
            <a:avLst/>
          </a:prstGeom>
          <a:solidFill>
            <a:schemeClr val="accent5">
              <a:lumMod val="50000"/>
            </a:schemeClr>
          </a:solidFill>
          <a:ln w="76200">
            <a:solidFill>
              <a:schemeClr val="tx1"/>
            </a:solidFill>
          </a:ln>
        </p:spPr>
      </p:pic>
      <p:sp>
        <p:nvSpPr>
          <p:cNvPr id="2" name="Slide Number Placeholder 1">
            <a:extLst>
              <a:ext uri="{FF2B5EF4-FFF2-40B4-BE49-F238E27FC236}">
                <a16:creationId xmlns="" xmlns:a16="http://schemas.microsoft.com/office/drawing/2014/main" id="{EB790E93-0913-4D91-98BC-9F9BCDC3A30E}"/>
              </a:ext>
            </a:extLst>
          </p:cNvPr>
          <p:cNvSpPr>
            <a:spLocks noGrp="1"/>
          </p:cNvSpPr>
          <p:nvPr>
            <p:ph type="sldNum" sz="quarter" idx="12"/>
          </p:nvPr>
        </p:nvSpPr>
        <p:spPr/>
        <p:txBody>
          <a:bodyPr/>
          <a:lstStyle/>
          <a:p>
            <a:fld id="{76BCCAC7-84F9-4E85-A5FA-56822B87AA19}" type="slidenum">
              <a:rPr lang="en-US" smtClean="0"/>
              <a:pPr/>
              <a:t>6</a:t>
            </a:fld>
            <a:endParaRPr lang="en-US" dirty="0"/>
          </a:p>
        </p:txBody>
      </p:sp>
      <p:sp>
        <p:nvSpPr>
          <p:cNvPr id="4" name="TextBox 3">
            <a:extLst>
              <a:ext uri="{FF2B5EF4-FFF2-40B4-BE49-F238E27FC236}">
                <a16:creationId xmlns="" xmlns:a16="http://schemas.microsoft.com/office/drawing/2014/main" id="{B5CCEB16-0352-4388-884E-0821A703D17A}"/>
              </a:ext>
            </a:extLst>
          </p:cNvPr>
          <p:cNvSpPr txBox="1"/>
          <p:nvPr/>
        </p:nvSpPr>
        <p:spPr>
          <a:xfrm>
            <a:off x="5433730" y="6085872"/>
            <a:ext cx="2941195" cy="369332"/>
          </a:xfrm>
          <a:prstGeom prst="rect">
            <a:avLst/>
          </a:prstGeom>
          <a:solidFill>
            <a:schemeClr val="bg1"/>
          </a:solidFill>
          <a:ln>
            <a:solidFill>
              <a:srgbClr val="FF0000"/>
            </a:solidFill>
          </a:ln>
        </p:spPr>
        <p:txBody>
          <a:bodyPr wrap="square" rtlCol="0">
            <a:spAutoFit/>
          </a:bodyPr>
          <a:lstStyle/>
          <a:p>
            <a:r>
              <a:rPr lang="en-US" dirty="0"/>
              <a:t>Anonymous patient—not JFK</a:t>
            </a:r>
          </a:p>
        </p:txBody>
      </p:sp>
    </p:spTree>
    <p:extLst>
      <p:ext uri="{BB962C8B-B14F-4D97-AF65-F5344CB8AC3E}">
        <p14:creationId xmlns="" xmlns:p14="http://schemas.microsoft.com/office/powerpoint/2010/main" val="268224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72A4D1A-9DF9-47EB-9A03-7C7F91F4453E}"/>
              </a:ext>
            </a:extLst>
          </p:cNvPr>
          <p:cNvPicPr>
            <a:picLocks noChangeAspect="1"/>
          </p:cNvPicPr>
          <p:nvPr/>
        </p:nvPicPr>
        <p:blipFill>
          <a:blip r:embed="rId2" cstate="print"/>
          <a:stretch>
            <a:fillRect/>
          </a:stretch>
        </p:blipFill>
        <p:spPr>
          <a:xfrm>
            <a:off x="5021873" y="995663"/>
            <a:ext cx="6837080" cy="5402256"/>
          </a:xfrm>
          <a:prstGeom prst="rect">
            <a:avLst/>
          </a:prstGeom>
          <a:ln w="76200">
            <a:solidFill>
              <a:schemeClr val="accent5">
                <a:lumMod val="50000"/>
              </a:schemeClr>
            </a:solidFill>
          </a:ln>
        </p:spPr>
      </p:pic>
      <p:sp>
        <p:nvSpPr>
          <p:cNvPr id="5" name="Title 4">
            <a:extLst>
              <a:ext uri="{FF2B5EF4-FFF2-40B4-BE49-F238E27FC236}">
                <a16:creationId xmlns="" xmlns:a16="http://schemas.microsoft.com/office/drawing/2014/main" id="{FFE9D4CD-8C24-43EC-9DF3-17D1A656F672}"/>
              </a:ext>
            </a:extLst>
          </p:cNvPr>
          <p:cNvSpPr>
            <a:spLocks noGrp="1"/>
          </p:cNvSpPr>
          <p:nvPr>
            <p:ph type="title"/>
          </p:nvPr>
        </p:nvSpPr>
        <p:spPr>
          <a:xfrm>
            <a:off x="795402" y="987425"/>
            <a:ext cx="3932237" cy="1803143"/>
          </a:xfrm>
          <a:solidFill>
            <a:srgbClr val="FFFF00"/>
          </a:solidFill>
          <a:ln w="76200">
            <a:solidFill>
              <a:srgbClr val="FF0000"/>
            </a:solidFill>
          </a:ln>
        </p:spPr>
        <p:txBody>
          <a:bodyPr>
            <a:normAutofit fontScale="90000"/>
          </a:bodyPr>
          <a:lstStyle/>
          <a:p>
            <a:r>
              <a:rPr lang="en-US" dirty="0">
                <a:solidFill>
                  <a:schemeClr val="accent1"/>
                </a:solidFill>
                <a:latin typeface="Arial" panose="020B0604020202020204" pitchFamily="34" charset="0"/>
                <a:cs typeface="Arial" panose="020B0604020202020204" pitchFamily="34" charset="0"/>
              </a:rPr>
              <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
            </a:r>
            <a:br>
              <a:rPr lang="en-US" dirty="0">
                <a:solidFill>
                  <a:schemeClr val="accent1"/>
                </a:solidFill>
                <a:latin typeface="Arial" panose="020B0604020202020204" pitchFamily="34" charset="0"/>
                <a:cs typeface="Arial" panose="020B0604020202020204" pitchFamily="34" charset="0"/>
              </a:rPr>
            </a:br>
            <a:r>
              <a:rPr lang="en-US" sz="4400" b="1" dirty="0">
                <a:solidFill>
                  <a:schemeClr val="accent5">
                    <a:lumMod val="50000"/>
                  </a:schemeClr>
                </a:solidFill>
                <a:latin typeface="Arial" panose="020B0604020202020204" pitchFamily="34" charset="0"/>
                <a:cs typeface="Arial" panose="020B0604020202020204" pitchFamily="34" charset="0"/>
              </a:rPr>
              <a:t>2. The White </a:t>
            </a:r>
            <a:br>
              <a:rPr lang="en-US" sz="4400" b="1" dirty="0">
                <a:solidFill>
                  <a:schemeClr val="accent5">
                    <a:lumMod val="50000"/>
                  </a:schemeClr>
                </a:solidFill>
                <a:latin typeface="Arial" panose="020B0604020202020204" pitchFamily="34" charset="0"/>
                <a:cs typeface="Arial" panose="020B0604020202020204" pitchFamily="34" charset="0"/>
              </a:rPr>
            </a:br>
            <a:r>
              <a:rPr lang="en-US" sz="4400" b="1" dirty="0">
                <a:solidFill>
                  <a:schemeClr val="accent5">
                    <a:lumMod val="50000"/>
                  </a:schemeClr>
                </a:solidFill>
                <a:latin typeface="Arial" panose="020B0604020202020204" pitchFamily="34" charset="0"/>
                <a:cs typeface="Arial" panose="020B0604020202020204" pitchFamily="34" charset="0"/>
              </a:rPr>
              <a:t>	Patch</a:t>
            </a:r>
            <a:r>
              <a:rPr lang="en-US" dirty="0">
                <a:solidFill>
                  <a:schemeClr val="accent1"/>
                </a:solidFill>
                <a:latin typeface="Arial" panose="020B0604020202020204" pitchFamily="34" charset="0"/>
                <a:cs typeface="Arial" panose="020B0604020202020204" pitchFamily="34" charset="0"/>
              </a:rPr>
              <a:t/>
            </a:r>
            <a:br>
              <a:rPr lang="en-US" dirty="0">
                <a:solidFill>
                  <a:schemeClr val="accent1"/>
                </a:solidFill>
                <a:latin typeface="Arial" panose="020B0604020202020204" pitchFamily="34" charset="0"/>
                <a:cs typeface="Arial" panose="020B0604020202020204" pitchFamily="34" charset="0"/>
              </a:rPr>
            </a:br>
            <a:r>
              <a:rPr lang="en-US" dirty="0">
                <a:solidFill>
                  <a:schemeClr val="accent1"/>
                </a:solidFill>
                <a:latin typeface="Arial" panose="020B0604020202020204" pitchFamily="34" charset="0"/>
                <a:cs typeface="Arial" panose="020B0604020202020204" pitchFamily="34" charset="0"/>
              </a:rPr>
              <a:t> </a:t>
            </a:r>
          </a:p>
        </p:txBody>
      </p:sp>
      <p:sp>
        <p:nvSpPr>
          <p:cNvPr id="7" name="Text Placeholder 6">
            <a:extLst>
              <a:ext uri="{FF2B5EF4-FFF2-40B4-BE49-F238E27FC236}">
                <a16:creationId xmlns="" xmlns:a16="http://schemas.microsoft.com/office/drawing/2014/main" id="{28E0430A-7365-457B-BED5-1D70489CC22A}"/>
              </a:ext>
            </a:extLst>
          </p:cNvPr>
          <p:cNvSpPr>
            <a:spLocks noGrp="1"/>
          </p:cNvSpPr>
          <p:nvPr>
            <p:ph type="body" sz="half" idx="2"/>
          </p:nvPr>
        </p:nvSpPr>
        <p:spPr>
          <a:xfrm>
            <a:off x="714182" y="3037059"/>
            <a:ext cx="4013457" cy="3684416"/>
          </a:xfrm>
          <a:solidFill>
            <a:schemeClr val="accent5">
              <a:lumMod val="20000"/>
              <a:lumOff val="80000"/>
            </a:schemeClr>
          </a:solidFill>
          <a:ln w="76200">
            <a:solidFill>
              <a:schemeClr val="accent1">
                <a:lumMod val="50000"/>
              </a:schemeClr>
            </a:solidFill>
          </a:ln>
        </p:spPr>
        <p:txBody>
          <a:bodyPr>
            <a:normAutofit fontScale="25000" lnSpcReduction="20000"/>
          </a:bodyPr>
          <a:lstStyle/>
          <a:p>
            <a:endParaRPr lang="en-US" sz="2400" dirty="0">
              <a:latin typeface="Arial" panose="020B0604020202020204" pitchFamily="34" charset="0"/>
              <a:cs typeface="Arial" panose="020B0604020202020204" pitchFamily="34" charset="0"/>
            </a:endParaRPr>
          </a:p>
          <a:p>
            <a:pPr>
              <a:buFont typeface="Arial" pitchFamily="34" charset="0"/>
              <a:buChar char="•"/>
            </a:pPr>
            <a:r>
              <a:rPr lang="en-US" sz="8000" dirty="0">
                <a:latin typeface="Arial" panose="020B0604020202020204" pitchFamily="34" charset="0"/>
                <a:cs typeface="Arial" panose="020B0604020202020204" pitchFamily="34" charset="0"/>
              </a:rPr>
              <a:t> The optical density (OD) is almost the same as the petrous bone (the densest bone in the body—at the yellow arrow).</a:t>
            </a:r>
          </a:p>
          <a:p>
            <a:pPr>
              <a:buFont typeface="Arial" pitchFamily="34" charset="0"/>
              <a:buChar char="•"/>
            </a:pPr>
            <a:r>
              <a:rPr lang="en-US" sz="8000" dirty="0">
                <a:latin typeface="Arial" panose="020B0604020202020204" pitchFamily="34" charset="0"/>
                <a:cs typeface="Arial" panose="020B0604020202020204" pitchFamily="34" charset="0"/>
              </a:rPr>
              <a:t> The OD implies bone from side to side (a bonehead)—an anatomic impossibility.</a:t>
            </a:r>
          </a:p>
          <a:p>
            <a:pPr>
              <a:buFont typeface="Arial" pitchFamily="34" charset="0"/>
              <a:buChar char="•"/>
            </a:pPr>
            <a:r>
              <a:rPr lang="en-US" sz="8000" dirty="0">
                <a:latin typeface="Arial" panose="020B0604020202020204" pitchFamily="34" charset="0"/>
                <a:cs typeface="Arial" panose="020B0604020202020204" pitchFamily="34" charset="0"/>
              </a:rPr>
              <a:t> No object corresponds to the White Patch on the AP (frontal) X-ray, a physical impossibility. </a:t>
            </a:r>
          </a:p>
          <a:p>
            <a:pPr>
              <a:buFont typeface="Arial" pitchFamily="34" charset="0"/>
              <a:buChar char="•"/>
            </a:pPr>
            <a:r>
              <a:rPr lang="en-US" sz="8000" dirty="0">
                <a:latin typeface="Arial" panose="020B0604020202020204" pitchFamily="34" charset="0"/>
                <a:cs typeface="Arial" panose="020B0604020202020204" pitchFamily="34" charset="0"/>
              </a:rPr>
              <a:t> A real object must appear on </a:t>
            </a:r>
            <a:r>
              <a:rPr lang="en-US" sz="8000" u="sng" dirty="0">
                <a:latin typeface="Arial" panose="020B0604020202020204" pitchFamily="34" charset="0"/>
                <a:cs typeface="Arial" panose="020B0604020202020204" pitchFamily="34" charset="0"/>
              </a:rPr>
              <a:t>all</a:t>
            </a:r>
            <a:r>
              <a:rPr lang="en-US" sz="8000" dirty="0">
                <a:latin typeface="Arial" panose="020B0604020202020204" pitchFamily="34" charset="0"/>
                <a:cs typeface="Arial" panose="020B0604020202020204" pitchFamily="34" charset="0"/>
              </a:rPr>
              <a:t> X-ray views.</a:t>
            </a:r>
          </a:p>
          <a:p>
            <a:endParaRPr lang="en-US" sz="8000" dirty="0">
              <a:latin typeface="Arial" panose="020B0604020202020204" pitchFamily="34" charset="0"/>
              <a:cs typeface="Arial" panose="020B0604020202020204" pitchFamily="34" charset="0"/>
            </a:endParaRPr>
          </a:p>
          <a:p>
            <a:endParaRPr lang="en-US" sz="8000" dirty="0">
              <a:latin typeface="Arial" panose="020B0604020202020204" pitchFamily="34" charset="0"/>
              <a:cs typeface="Arial" panose="020B0604020202020204" pitchFamily="34" charset="0"/>
            </a:endParaRPr>
          </a:p>
        </p:txBody>
      </p:sp>
      <p:sp>
        <p:nvSpPr>
          <p:cNvPr id="6" name="Rectangle 5"/>
          <p:cNvSpPr/>
          <p:nvPr/>
        </p:nvSpPr>
        <p:spPr>
          <a:xfrm>
            <a:off x="9117468" y="5754781"/>
            <a:ext cx="1582484" cy="369332"/>
          </a:xfrm>
          <a:prstGeom prst="rect">
            <a:avLst/>
          </a:prstGeom>
          <a:solidFill>
            <a:schemeClr val="bg1"/>
          </a:solidFill>
          <a:ln w="38100">
            <a:solidFill>
              <a:srgbClr val="FFFF00"/>
            </a:solidFill>
          </a:ln>
        </p:spPr>
        <p:txBody>
          <a:bodyPr wrap="none">
            <a:spAutoFit/>
          </a:bodyPr>
          <a:lstStyle/>
          <a:p>
            <a:r>
              <a:rPr lang="en-US" dirty="0">
                <a:latin typeface="Arial" panose="020B0604020202020204" pitchFamily="34" charset="0"/>
                <a:cs typeface="Arial" panose="020B0604020202020204" pitchFamily="34" charset="0"/>
              </a:rPr>
              <a:t>Petrous Bone</a:t>
            </a:r>
            <a:endParaRPr lang="en-US" dirty="0"/>
          </a:p>
        </p:txBody>
      </p:sp>
      <p:sp>
        <p:nvSpPr>
          <p:cNvPr id="11" name="Down Arrow 1">
            <a:extLst>
              <a:ext uri="{FF2B5EF4-FFF2-40B4-BE49-F238E27FC236}">
                <a16:creationId xmlns="" xmlns:a16="http://schemas.microsoft.com/office/drawing/2014/main" id="{30A9601F-6968-42FE-A21B-D89FE0F42B9F}"/>
              </a:ext>
            </a:extLst>
          </p:cNvPr>
          <p:cNvSpPr/>
          <p:nvPr/>
        </p:nvSpPr>
        <p:spPr>
          <a:xfrm rot="5400000">
            <a:off x="8633495" y="5533579"/>
            <a:ext cx="222422" cy="74552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 xmlns:a16="http://schemas.microsoft.com/office/drawing/2014/main" id="{A476E641-12DC-41BE-8179-E9A2EBF94FC6}"/>
              </a:ext>
            </a:extLst>
          </p:cNvPr>
          <p:cNvSpPr/>
          <p:nvPr/>
        </p:nvSpPr>
        <p:spPr>
          <a:xfrm>
            <a:off x="7905510" y="5718037"/>
            <a:ext cx="465992" cy="44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2CE3E687-E417-414C-A06A-B4EBFA9BC24F}"/>
              </a:ext>
            </a:extLst>
          </p:cNvPr>
          <p:cNvSpPr txBox="1"/>
          <p:nvPr/>
        </p:nvSpPr>
        <p:spPr>
          <a:xfrm>
            <a:off x="9041268" y="4191059"/>
            <a:ext cx="2215662" cy="523220"/>
          </a:xfrm>
          <a:prstGeom prst="rect">
            <a:avLst/>
          </a:prstGeom>
          <a:solidFill>
            <a:schemeClr val="bg1"/>
          </a:solidFill>
          <a:ln w="38100">
            <a:solidFill>
              <a:srgbClr val="FF0000"/>
            </a:solidFill>
          </a:ln>
        </p:spPr>
        <p:txBody>
          <a:bodyPr wrap="square" rtlCol="0">
            <a:spAutoFit/>
          </a:bodyPr>
          <a:lstStyle/>
          <a:p>
            <a:r>
              <a:rPr lang="en-US" sz="2800" dirty="0">
                <a:latin typeface="Arial" panose="020B0604020202020204" pitchFamily="34" charset="0"/>
                <a:cs typeface="Arial" panose="020B0604020202020204" pitchFamily="34" charset="0"/>
              </a:rPr>
              <a:t>White Patch</a:t>
            </a:r>
          </a:p>
        </p:txBody>
      </p:sp>
      <p:sp>
        <p:nvSpPr>
          <p:cNvPr id="15" name="Down Arrow 1">
            <a:extLst>
              <a:ext uri="{FF2B5EF4-FFF2-40B4-BE49-F238E27FC236}">
                <a16:creationId xmlns="" xmlns:a16="http://schemas.microsoft.com/office/drawing/2014/main" id="{26A250B2-E474-4E9A-9D1F-572A814432D9}"/>
              </a:ext>
            </a:extLst>
          </p:cNvPr>
          <p:cNvSpPr/>
          <p:nvPr/>
        </p:nvSpPr>
        <p:spPr>
          <a:xfrm rot="5400000">
            <a:off x="8557295" y="4079908"/>
            <a:ext cx="222422" cy="7455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6">
            <a:extLst>
              <a:ext uri="{FF2B5EF4-FFF2-40B4-BE49-F238E27FC236}">
                <a16:creationId xmlns="" xmlns:a16="http://schemas.microsoft.com/office/drawing/2014/main" id="{ABE538B9-9A84-4EC1-95E0-A5198DE2DAFE}"/>
              </a:ext>
            </a:extLst>
          </p:cNvPr>
          <p:cNvSpPr>
            <a:spLocks noGrp="1"/>
          </p:cNvSpPr>
          <p:nvPr>
            <p:ph type="sldNum" sz="quarter" idx="12"/>
          </p:nvPr>
        </p:nvSpPr>
        <p:spPr/>
        <p:txBody>
          <a:bodyPr/>
          <a:lstStyle/>
          <a:p>
            <a:fld id="{76BCCAC7-84F9-4E85-A5FA-56822B87AA19}" type="slidenum">
              <a:rPr lang="en-US" smtClean="0"/>
              <a:pPr/>
              <a:t>7</a:t>
            </a:fld>
            <a:endParaRPr lang="en-US" dirty="0"/>
          </a:p>
        </p:txBody>
      </p:sp>
    </p:spTree>
    <p:extLst>
      <p:ext uri="{BB962C8B-B14F-4D97-AF65-F5344CB8AC3E}">
        <p14:creationId xmlns="" xmlns:p14="http://schemas.microsoft.com/office/powerpoint/2010/main" val="130975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66F83-AAC2-445D-988F-35A798E7FD30}"/>
              </a:ext>
            </a:extLst>
          </p:cNvPr>
          <p:cNvSpPr>
            <a:spLocks noGrp="1"/>
          </p:cNvSpPr>
          <p:nvPr>
            <p:ph type="ctrTitle"/>
          </p:nvPr>
        </p:nvSpPr>
        <p:spPr>
          <a:xfrm>
            <a:off x="1524000" y="1122363"/>
            <a:ext cx="8622323" cy="1559291"/>
          </a:xfrm>
          <a:solidFill>
            <a:srgbClr val="FFFF00"/>
          </a:solidFill>
          <a:ln w="76200">
            <a:solidFill>
              <a:srgbClr val="FF0000"/>
            </a:solidFill>
          </a:ln>
        </p:spPr>
        <p:txBody>
          <a:bodyPr>
            <a:normAutofit/>
          </a:bodyPr>
          <a:lstStyle/>
          <a:p>
            <a:r>
              <a:rPr lang="en-US" sz="4000" b="1" dirty="0">
                <a:solidFill>
                  <a:schemeClr val="accent5">
                    <a:lumMod val="50000"/>
                  </a:schemeClr>
                </a:solidFill>
                <a:latin typeface="Arial" panose="020B0604020202020204" pitchFamily="34" charset="0"/>
                <a:cs typeface="Arial" panose="020B0604020202020204" pitchFamily="34" charset="0"/>
              </a:rPr>
              <a:t>An Aside: Optical Density (OD)</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0B708422-12CE-4A79-922B-82636F3D9226}"/>
              </a:ext>
            </a:extLst>
          </p:cNvPr>
          <p:cNvSpPr>
            <a:spLocks noGrp="1"/>
          </p:cNvSpPr>
          <p:nvPr>
            <p:ph type="subTitle" idx="1"/>
          </p:nvPr>
        </p:nvSpPr>
        <p:spPr>
          <a:xfrm>
            <a:off x="252919" y="3388027"/>
            <a:ext cx="11789924" cy="2896041"/>
          </a:xfrm>
          <a:solidFill>
            <a:schemeClr val="accent5">
              <a:lumMod val="20000"/>
              <a:lumOff val="80000"/>
            </a:schemeClr>
          </a:solidFill>
          <a:ln w="76200">
            <a:solidFill>
              <a:schemeClr val="accent5">
                <a:lumMod val="50000"/>
              </a:schemeClr>
            </a:solidFill>
          </a:ln>
        </p:spPr>
        <p:txBody>
          <a:bodyPr>
            <a:normAutofit/>
          </a:bodyPr>
          <a:lstStyle/>
          <a:p>
            <a:endParaRPr lang="en-US" dirty="0">
              <a:latin typeface="Arial" pitchFamily="34" charset="0"/>
              <a:cs typeface="Arial" pitchFamily="34" charset="0"/>
            </a:endParaRPr>
          </a:p>
          <a:p>
            <a:pPr algn="l">
              <a:buFont typeface="Arial" pitchFamily="34" charset="0"/>
              <a:buChar char="•"/>
            </a:pPr>
            <a:r>
              <a:rPr lang="en-US" dirty="0">
                <a:latin typeface="Arial" pitchFamily="34" charset="0"/>
                <a:cs typeface="Arial" pitchFamily="34" charset="0"/>
              </a:rPr>
              <a:t>OD describes the amount of transmitted light (through a point) on an X-ray.</a:t>
            </a:r>
          </a:p>
          <a:p>
            <a:pPr algn="l">
              <a:buFont typeface="Arial" pitchFamily="34" charset="0"/>
              <a:buChar char="•"/>
            </a:pPr>
            <a:r>
              <a:rPr lang="en-US" dirty="0">
                <a:solidFill>
                  <a:srgbClr val="FF0000"/>
                </a:solidFill>
                <a:latin typeface="Arial" pitchFamily="34" charset="0"/>
                <a:cs typeface="Arial" pitchFamily="34" charset="0"/>
              </a:rPr>
              <a:t>OD = 0.0: </a:t>
            </a:r>
            <a:r>
              <a:rPr lang="en-US" dirty="0">
                <a:latin typeface="Arial" pitchFamily="34" charset="0"/>
                <a:cs typeface="Arial" pitchFamily="34" charset="0"/>
              </a:rPr>
              <a:t>all of the light gets through.</a:t>
            </a:r>
          </a:p>
          <a:p>
            <a:pPr algn="l">
              <a:buFont typeface="Arial" pitchFamily="34" charset="0"/>
              <a:buChar char="•"/>
            </a:pPr>
            <a:r>
              <a:rPr lang="en-US" dirty="0">
                <a:solidFill>
                  <a:srgbClr val="FF0000"/>
                </a:solidFill>
                <a:latin typeface="Arial" pitchFamily="34" charset="0"/>
                <a:cs typeface="Arial" pitchFamily="34" charset="0"/>
              </a:rPr>
              <a:t>OD = 0.6: </a:t>
            </a:r>
            <a:r>
              <a:rPr lang="en-US" dirty="0">
                <a:latin typeface="Arial" pitchFamily="34" charset="0"/>
                <a:cs typeface="Arial" pitchFamily="34" charset="0"/>
              </a:rPr>
              <a:t>1/ 4 of the light gets through (e.g., 6.5 mm object)—it looks white.</a:t>
            </a:r>
          </a:p>
          <a:p>
            <a:pPr algn="l">
              <a:buFont typeface="Arial" pitchFamily="34" charset="0"/>
              <a:buChar char="•"/>
            </a:pPr>
            <a:r>
              <a:rPr lang="en-US" dirty="0">
                <a:solidFill>
                  <a:srgbClr val="FF0000"/>
                </a:solidFill>
                <a:latin typeface="Arial" pitchFamily="34" charset="0"/>
                <a:cs typeface="Arial" pitchFamily="34" charset="0"/>
              </a:rPr>
              <a:t>OD = 3.0: </a:t>
            </a:r>
            <a:r>
              <a:rPr lang="en-US" dirty="0">
                <a:latin typeface="Arial" pitchFamily="34" charset="0"/>
                <a:cs typeface="Arial" pitchFamily="34" charset="0"/>
              </a:rPr>
              <a:t>1/10</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of the light gets through—it looks very dark (like air).</a:t>
            </a:r>
          </a:p>
        </p:txBody>
      </p:sp>
      <p:sp>
        <p:nvSpPr>
          <p:cNvPr id="4" name="Slide Number Placeholder 3">
            <a:extLst>
              <a:ext uri="{FF2B5EF4-FFF2-40B4-BE49-F238E27FC236}">
                <a16:creationId xmlns="" xmlns:a16="http://schemas.microsoft.com/office/drawing/2014/main" id="{D19F7BA4-81D4-461E-8F28-11BD27017AEC}"/>
              </a:ext>
            </a:extLst>
          </p:cNvPr>
          <p:cNvSpPr>
            <a:spLocks noGrp="1"/>
          </p:cNvSpPr>
          <p:nvPr>
            <p:ph type="sldNum" sz="quarter" idx="12"/>
          </p:nvPr>
        </p:nvSpPr>
        <p:spPr/>
        <p:txBody>
          <a:bodyPr/>
          <a:lstStyle/>
          <a:p>
            <a:fld id="{76BCCAC7-84F9-4E85-A5FA-56822B87AA19}" type="slidenum">
              <a:rPr lang="en-US" smtClean="0"/>
              <a:pPr/>
              <a:t>8</a:t>
            </a:fld>
            <a:endParaRPr lang="en-US" dirty="0"/>
          </a:p>
        </p:txBody>
      </p:sp>
    </p:spTree>
    <p:extLst>
      <p:ext uri="{BB962C8B-B14F-4D97-AF65-F5344CB8AC3E}">
        <p14:creationId xmlns="" xmlns:p14="http://schemas.microsoft.com/office/powerpoint/2010/main" val="51301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E8E6003-7C3F-4DEE-A18B-0FC019F6E3D0}"/>
              </a:ext>
            </a:extLst>
          </p:cNvPr>
          <p:cNvSpPr>
            <a:spLocks noGrp="1"/>
          </p:cNvSpPr>
          <p:nvPr>
            <p:ph type="title"/>
          </p:nvPr>
        </p:nvSpPr>
        <p:spPr>
          <a:xfrm>
            <a:off x="583254" y="1053326"/>
            <a:ext cx="3881655" cy="1901995"/>
          </a:xfrm>
          <a:solidFill>
            <a:srgbClr val="FFFF00"/>
          </a:solidFill>
          <a:ln w="76200">
            <a:solidFill>
              <a:srgbClr val="FF0000"/>
            </a:solidFill>
          </a:ln>
        </p:spPr>
        <p:txBody>
          <a:bodyPr>
            <a:normAutofit/>
          </a:bodyPr>
          <a:lstStyle/>
          <a:p>
            <a:r>
              <a:rPr lang="en-US" sz="4000" b="1" dirty="0">
                <a:solidFill>
                  <a:schemeClr val="accent5">
                    <a:lumMod val="50000"/>
                  </a:schemeClr>
                </a:solidFill>
                <a:latin typeface="Arial" panose="020B0604020202020204" pitchFamily="34" charset="0"/>
                <a:cs typeface="Arial" panose="020B0604020202020204" pitchFamily="34" charset="0"/>
              </a:rPr>
              <a:t>2. The White </a:t>
            </a:r>
            <a:br>
              <a:rPr lang="en-US" sz="4000" b="1" dirty="0">
                <a:solidFill>
                  <a:schemeClr val="accent5">
                    <a:lumMod val="50000"/>
                  </a:schemeClr>
                </a:solidFill>
                <a:latin typeface="Arial" panose="020B0604020202020204" pitchFamily="34" charset="0"/>
                <a:cs typeface="Arial" panose="020B0604020202020204" pitchFamily="34" charset="0"/>
              </a:rPr>
            </a:br>
            <a:r>
              <a:rPr lang="en-US" sz="4000" b="1" dirty="0">
                <a:solidFill>
                  <a:schemeClr val="accent5">
                    <a:lumMod val="50000"/>
                  </a:schemeClr>
                </a:solidFill>
                <a:latin typeface="Arial" panose="020B0604020202020204" pitchFamily="34" charset="0"/>
                <a:cs typeface="Arial" panose="020B0604020202020204" pitchFamily="34" charset="0"/>
              </a:rPr>
              <a:t>	Patch</a:t>
            </a:r>
            <a:r>
              <a:rPr lang="en-US" dirty="0">
                <a:solidFill>
                  <a:schemeClr val="accent1"/>
                </a:solidFill>
                <a:latin typeface="Arial" panose="020B0604020202020204" pitchFamily="34" charset="0"/>
                <a:cs typeface="Arial" panose="020B0604020202020204" pitchFamily="34" charset="0"/>
              </a:rPr>
              <a:t/>
            </a:r>
            <a:br>
              <a:rPr lang="en-US" dirty="0">
                <a:solidFill>
                  <a:schemeClr val="accent1"/>
                </a:solidFill>
                <a:latin typeface="Arial" panose="020B0604020202020204" pitchFamily="34" charset="0"/>
                <a:cs typeface="Arial" panose="020B0604020202020204" pitchFamily="34" charset="0"/>
              </a:rPr>
            </a:br>
            <a:endParaRPr lang="en-US" dirty="0"/>
          </a:p>
        </p:txBody>
      </p:sp>
      <p:sp>
        <p:nvSpPr>
          <p:cNvPr id="7" name="Text Placeholder 6">
            <a:extLst>
              <a:ext uri="{FF2B5EF4-FFF2-40B4-BE49-F238E27FC236}">
                <a16:creationId xmlns="" xmlns:a16="http://schemas.microsoft.com/office/drawing/2014/main" id="{C9051203-442F-4959-B86E-06164DD62747}"/>
              </a:ext>
            </a:extLst>
          </p:cNvPr>
          <p:cNvSpPr>
            <a:spLocks noGrp="1"/>
          </p:cNvSpPr>
          <p:nvPr>
            <p:ph type="body" sz="half" idx="2"/>
          </p:nvPr>
        </p:nvSpPr>
        <p:spPr>
          <a:xfrm>
            <a:off x="259716" y="3305259"/>
            <a:ext cx="4452327" cy="2181141"/>
          </a:xfrm>
          <a:solidFill>
            <a:schemeClr val="accent5">
              <a:lumMod val="20000"/>
              <a:lumOff val="80000"/>
            </a:schemeClr>
          </a:solidFill>
          <a:ln w="76200">
            <a:solidFill>
              <a:schemeClr val="accent5">
                <a:lumMod val="50000"/>
              </a:schemeClr>
            </a:solidFill>
          </a:ln>
        </p:spPr>
        <p:txBody>
          <a:bodyPr>
            <a:normAutofit/>
          </a:bodyPr>
          <a:lstStyle/>
          <a:p>
            <a:endParaRPr lang="en-US" sz="2400" dirty="0">
              <a:latin typeface="Arial" panose="020B0604020202020204" pitchFamily="34" charset="0"/>
              <a:cs typeface="Arial" panose="020B0604020202020204" pitchFamily="34" charset="0"/>
            </a:endParaRPr>
          </a:p>
          <a:p>
            <a:pPr>
              <a:buFont typeface="Arial" pitchFamily="34" charset="0"/>
              <a:buChar char="•"/>
            </a:pPr>
            <a:r>
              <a:rPr lang="en-US" sz="2400" dirty="0">
                <a:latin typeface="Arial" panose="020B0604020202020204" pitchFamily="34" charset="0"/>
                <a:cs typeface="Arial" panose="020B0604020202020204" pitchFamily="34" charset="0"/>
              </a:rPr>
              <a:t> It is present on </a:t>
            </a:r>
            <a:r>
              <a:rPr lang="en-US" sz="2400" u="sng" dirty="0">
                <a:latin typeface="Arial" panose="020B0604020202020204" pitchFamily="34" charset="0"/>
                <a:cs typeface="Arial" panose="020B0604020202020204" pitchFamily="34" charset="0"/>
              </a:rPr>
              <a:t>both</a:t>
            </a:r>
            <a:r>
              <a:rPr lang="en-US" sz="2400" dirty="0">
                <a:latin typeface="Arial" panose="020B0604020202020204" pitchFamily="34" charset="0"/>
                <a:cs typeface="Arial" panose="020B0604020202020204" pitchFamily="34" charset="0"/>
              </a:rPr>
              <a:t> laterals.</a:t>
            </a:r>
          </a:p>
          <a:p>
            <a:pPr>
              <a:buFont typeface="Arial" pitchFamily="34" charset="0"/>
              <a:buChar char="•"/>
            </a:pPr>
            <a:r>
              <a:rPr lang="en-US" sz="2400" dirty="0">
                <a:latin typeface="Arial" panose="020B0604020202020204" pitchFamily="34" charset="0"/>
                <a:cs typeface="Arial" panose="020B0604020202020204" pitchFamily="34" charset="0"/>
              </a:rPr>
              <a:t> It is </a:t>
            </a:r>
            <a:r>
              <a:rPr lang="en-US" sz="2400"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present on JFK’s pre-mortem X-ray.</a:t>
            </a:r>
          </a:p>
        </p:txBody>
      </p:sp>
      <p:pic>
        <p:nvPicPr>
          <p:cNvPr id="8" name="Picture Placeholder 7">
            <a:extLst>
              <a:ext uri="{FF2B5EF4-FFF2-40B4-BE49-F238E27FC236}">
                <a16:creationId xmlns="" xmlns:a16="http://schemas.microsoft.com/office/drawing/2014/main" id="{59B7857F-8B02-446F-8F22-55493CE20C29}"/>
              </a:ext>
            </a:extLst>
          </p:cNvPr>
          <p:cNvPicPr>
            <a:picLocks noGrp="1" noChangeAspect="1"/>
          </p:cNvPicPr>
          <p:nvPr>
            <p:ph type="pic" idx="1"/>
          </p:nvPr>
        </p:nvPicPr>
        <p:blipFill>
          <a:blip r:embed="rId2" cstate="print"/>
          <a:srcRect t="7071" b="7071"/>
          <a:stretch>
            <a:fillRect/>
          </a:stretch>
        </p:blipFill>
        <p:spPr>
          <a:xfrm>
            <a:off x="4893042" y="698621"/>
            <a:ext cx="6898607" cy="5447202"/>
          </a:xfrm>
          <a:prstGeom prst="rect">
            <a:avLst/>
          </a:prstGeom>
          <a:solidFill>
            <a:schemeClr val="accent1"/>
          </a:solidFill>
          <a:ln w="76200">
            <a:solidFill>
              <a:schemeClr val="accent5">
                <a:lumMod val="50000"/>
              </a:schemeClr>
            </a:solidFill>
          </a:ln>
        </p:spPr>
      </p:pic>
      <p:sp>
        <p:nvSpPr>
          <p:cNvPr id="2" name="Slide Number Placeholder 1">
            <a:extLst>
              <a:ext uri="{FF2B5EF4-FFF2-40B4-BE49-F238E27FC236}">
                <a16:creationId xmlns="" xmlns:a16="http://schemas.microsoft.com/office/drawing/2014/main" id="{B6151287-A20F-40D1-AF0A-7A6D9FB6A2BF}"/>
              </a:ext>
            </a:extLst>
          </p:cNvPr>
          <p:cNvSpPr>
            <a:spLocks noGrp="1"/>
          </p:cNvSpPr>
          <p:nvPr>
            <p:ph type="sldNum" sz="quarter" idx="12"/>
          </p:nvPr>
        </p:nvSpPr>
        <p:spPr/>
        <p:txBody>
          <a:bodyPr/>
          <a:lstStyle/>
          <a:p>
            <a:fld id="{76BCCAC7-84F9-4E85-A5FA-56822B87AA19}" type="slidenum">
              <a:rPr lang="en-US" smtClean="0"/>
              <a:pPr/>
              <a:t>9</a:t>
            </a:fld>
            <a:endParaRPr lang="en-US" dirty="0"/>
          </a:p>
        </p:txBody>
      </p:sp>
      <mc:AlternateContent xmlns:mc="http://schemas.openxmlformats.org/markup-compatibility/2006">
        <mc:Choice xmlns="" xmlns:p14="http://schemas.microsoft.com/office/powerpoint/2010/main" Requires="p14">
          <p:contentPart p14:bwMode="auto" r:id="rId3">
            <p14:nvContentPartPr>
              <p14:cNvPr id="72" name="Ink 71">
                <a:extLst>
                  <a:ext uri="{FF2B5EF4-FFF2-40B4-BE49-F238E27FC236}">
                    <a16:creationId xmlns:a16="http://schemas.microsoft.com/office/drawing/2014/main" id="{83FC31FA-5822-400B-A827-1A60C8BBDD30}"/>
                  </a:ext>
                </a:extLst>
              </p14:cNvPr>
              <p14:cNvContentPartPr/>
              <p14:nvPr/>
            </p14:nvContentPartPr>
            <p14:xfrm>
              <a:off x="5817600" y="5334092"/>
              <a:ext cx="29160" cy="2880"/>
            </p14:xfrm>
          </p:contentPart>
        </mc:Choice>
        <mc:Fallback>
          <p:pic>
            <p:nvPicPr>
              <p:cNvPr id="72" name="Ink 71">
                <a:extLst>
                  <a:ext uri="{FF2B5EF4-FFF2-40B4-BE49-F238E27FC236}">
                    <a16:creationId xmlns:p14="http://schemas.microsoft.com/office/powerpoint/2010/main" xmlns="" xmlns:a16="http://schemas.microsoft.com/office/drawing/2014/main" id="{83FC31FA-5822-400B-A827-1A60C8BBDD30}"/>
                  </a:ext>
                </a:extLst>
              </p:cNvPr>
              <p:cNvPicPr/>
              <p:nvPr/>
            </p:nvPicPr>
            <p:blipFill>
              <a:blip r:embed="rId4" cstate="print"/>
              <a:stretch>
                <a:fillRect/>
              </a:stretch>
            </p:blipFill>
            <p:spPr>
              <a:xfrm>
                <a:off x="5799960" y="5298452"/>
                <a:ext cx="64800" cy="745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9">
            <p14:nvContentPartPr>
              <p14:cNvPr id="139" name="Ink 138">
                <a:extLst>
                  <a:ext uri="{FF2B5EF4-FFF2-40B4-BE49-F238E27FC236}">
                    <a16:creationId xmlns:a16="http://schemas.microsoft.com/office/drawing/2014/main" id="{0D2EF303-C844-4E3E-8E0C-38D29F8BF1D7}"/>
                  </a:ext>
                </a:extLst>
              </p14:cNvPr>
              <p14:cNvContentPartPr/>
              <p14:nvPr/>
            </p14:nvContentPartPr>
            <p14:xfrm>
              <a:off x="8132760" y="4107932"/>
              <a:ext cx="27000" cy="207360"/>
            </p14:xfrm>
          </p:contentPart>
        </mc:Choice>
        <mc:Fallback>
          <p:pic>
            <p:nvPicPr>
              <p:cNvPr id="139" name="Ink 138">
                <a:extLst>
                  <a:ext uri="{FF2B5EF4-FFF2-40B4-BE49-F238E27FC236}">
                    <a16:creationId xmlns:p14="http://schemas.microsoft.com/office/powerpoint/2010/main" xmlns="" xmlns:a16="http://schemas.microsoft.com/office/drawing/2014/main" id="{0D2EF303-C844-4E3E-8E0C-38D29F8BF1D7}"/>
                  </a:ext>
                </a:extLst>
              </p:cNvPr>
              <p:cNvPicPr/>
              <p:nvPr/>
            </p:nvPicPr>
            <p:blipFill>
              <a:blip r:embed="rId10" cstate="print"/>
              <a:stretch>
                <a:fillRect/>
              </a:stretch>
            </p:blipFill>
            <p:spPr>
              <a:xfrm>
                <a:off x="8114760" y="4071932"/>
                <a:ext cx="62640" cy="279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93" name="Ink 92">
                <a:extLst>
                  <a:ext uri="{FF2B5EF4-FFF2-40B4-BE49-F238E27FC236}">
                    <a16:creationId xmlns:a16="http://schemas.microsoft.com/office/drawing/2014/main" id="{AEE0FE68-1AED-4854-AD34-274587115C4B}"/>
                  </a:ext>
                </a:extLst>
              </p14:cNvPr>
              <p14:cNvContentPartPr/>
              <p14:nvPr/>
            </p14:nvContentPartPr>
            <p14:xfrm>
              <a:off x="5319360" y="3263732"/>
              <a:ext cx="422280" cy="1598760"/>
            </p14:xfrm>
          </p:contentPart>
        </mc:Choice>
        <mc:Fallback>
          <p:pic>
            <p:nvPicPr>
              <p:cNvPr id="93" name="Ink 92">
                <a:extLst>
                  <a:ext uri="{FF2B5EF4-FFF2-40B4-BE49-F238E27FC236}">
                    <a16:creationId xmlns:p14="http://schemas.microsoft.com/office/powerpoint/2010/main" xmlns="" xmlns:a16="http://schemas.microsoft.com/office/drawing/2014/main" id="{AEE0FE68-1AED-4854-AD34-274587115C4B}"/>
                  </a:ext>
                </a:extLst>
              </p:cNvPr>
              <p:cNvPicPr/>
              <p:nvPr/>
            </p:nvPicPr>
            <p:blipFill>
              <a:blip r:embed="rId12" cstate="print"/>
              <a:stretch>
                <a:fillRect/>
              </a:stretch>
            </p:blipFill>
            <p:spPr>
              <a:xfrm>
                <a:off x="5301360" y="3227732"/>
                <a:ext cx="457920" cy="167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92" name="Ink 91">
                <a:extLst>
                  <a:ext uri="{FF2B5EF4-FFF2-40B4-BE49-F238E27FC236}">
                    <a16:creationId xmlns:a16="http://schemas.microsoft.com/office/drawing/2014/main" id="{C3E7BB9E-FBD6-4DDA-9E34-BDAF72F44C29}"/>
                  </a:ext>
                </a:extLst>
              </p14:cNvPr>
              <p14:cNvContentPartPr/>
              <p14:nvPr/>
            </p14:nvContentPartPr>
            <p14:xfrm>
              <a:off x="5345640" y="3237452"/>
              <a:ext cx="211320" cy="1414080"/>
            </p14:xfrm>
          </p:contentPart>
        </mc:Choice>
        <mc:Fallback>
          <p:pic>
            <p:nvPicPr>
              <p:cNvPr id="92" name="Ink 91">
                <a:extLst>
                  <a:ext uri="{FF2B5EF4-FFF2-40B4-BE49-F238E27FC236}">
                    <a16:creationId xmlns:p14="http://schemas.microsoft.com/office/powerpoint/2010/main" xmlns="" xmlns:a16="http://schemas.microsoft.com/office/drawing/2014/main" id="{C3E7BB9E-FBD6-4DDA-9E34-BDAF72F44C29}"/>
                  </a:ext>
                </a:extLst>
              </p:cNvPr>
              <p:cNvPicPr/>
              <p:nvPr/>
            </p:nvPicPr>
            <p:blipFill>
              <a:blip r:embed="rId14" cstate="print"/>
              <a:stretch>
                <a:fillRect/>
              </a:stretch>
            </p:blipFill>
            <p:spPr>
              <a:xfrm>
                <a:off x="5327640" y="3201452"/>
                <a:ext cx="246960" cy="14857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91" name="Ink 90">
                <a:extLst>
                  <a:ext uri="{FF2B5EF4-FFF2-40B4-BE49-F238E27FC236}">
                    <a16:creationId xmlns:a16="http://schemas.microsoft.com/office/drawing/2014/main" id="{D77BF005-CC40-448D-9FDF-E4AD4C8DEB07}"/>
                  </a:ext>
                </a:extLst>
              </p14:cNvPr>
              <p14:cNvContentPartPr/>
              <p14:nvPr/>
            </p14:nvContentPartPr>
            <p14:xfrm>
              <a:off x="5426280" y="3175532"/>
              <a:ext cx="7200" cy="33480"/>
            </p14:xfrm>
          </p:contentPart>
        </mc:Choice>
        <mc:Fallback>
          <p:pic>
            <p:nvPicPr>
              <p:cNvPr id="91" name="Ink 90">
                <a:extLst>
                  <a:ext uri="{FF2B5EF4-FFF2-40B4-BE49-F238E27FC236}">
                    <a16:creationId xmlns:p14="http://schemas.microsoft.com/office/powerpoint/2010/main" xmlns="" xmlns:a16="http://schemas.microsoft.com/office/drawing/2014/main" id="{D77BF005-CC40-448D-9FDF-E4AD4C8DEB07}"/>
                  </a:ext>
                </a:extLst>
              </p:cNvPr>
              <p:cNvPicPr/>
              <p:nvPr/>
            </p:nvPicPr>
            <p:blipFill>
              <a:blip r:embed="rId16" cstate="print"/>
              <a:stretch>
                <a:fillRect/>
              </a:stretch>
            </p:blipFill>
            <p:spPr>
              <a:xfrm>
                <a:off x="5408640" y="3139892"/>
                <a:ext cx="42840" cy="1051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138" name="Ink 137">
                <a:extLst>
                  <a:ext uri="{FF2B5EF4-FFF2-40B4-BE49-F238E27FC236}">
                    <a16:creationId xmlns:a16="http://schemas.microsoft.com/office/drawing/2014/main" id="{C6C13994-BE07-4C2D-B64E-619ADF661622}"/>
                  </a:ext>
                </a:extLst>
              </p14:cNvPr>
              <p14:cNvContentPartPr/>
              <p14:nvPr/>
            </p14:nvContentPartPr>
            <p14:xfrm>
              <a:off x="7574040" y="4609052"/>
              <a:ext cx="521640" cy="681840"/>
            </p14:xfrm>
          </p:contentPart>
        </mc:Choice>
        <mc:Fallback>
          <p:pic>
            <p:nvPicPr>
              <p:cNvPr id="138" name="Ink 137">
                <a:extLst>
                  <a:ext uri="{FF2B5EF4-FFF2-40B4-BE49-F238E27FC236}">
                    <a16:creationId xmlns:p14="http://schemas.microsoft.com/office/powerpoint/2010/main" xmlns="" xmlns:a16="http://schemas.microsoft.com/office/drawing/2014/main" id="{C6C13994-BE07-4C2D-B64E-619ADF661622}"/>
                  </a:ext>
                </a:extLst>
              </p:cNvPr>
              <p:cNvPicPr/>
              <p:nvPr/>
            </p:nvPicPr>
            <p:blipFill>
              <a:blip r:embed="rId18" cstate="print"/>
              <a:stretch>
                <a:fillRect/>
              </a:stretch>
            </p:blipFill>
            <p:spPr>
              <a:xfrm>
                <a:off x="7556400" y="4573412"/>
                <a:ext cx="557280" cy="7534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9">
            <p14:nvContentPartPr>
              <p14:cNvPr id="137" name="Ink 136">
                <a:extLst>
                  <a:ext uri="{FF2B5EF4-FFF2-40B4-BE49-F238E27FC236}">
                    <a16:creationId xmlns:a16="http://schemas.microsoft.com/office/drawing/2014/main" id="{DCD6775C-7ACD-451A-A70A-0AD8976F4671}"/>
                  </a:ext>
                </a:extLst>
              </p14:cNvPr>
              <p14:cNvContentPartPr/>
              <p14:nvPr/>
            </p14:nvContentPartPr>
            <p14:xfrm>
              <a:off x="8111520" y="4541012"/>
              <a:ext cx="1440" cy="2880"/>
            </p14:xfrm>
          </p:contentPart>
        </mc:Choice>
        <mc:Fallback>
          <p:pic>
            <p:nvPicPr>
              <p:cNvPr id="137" name="Ink 136">
                <a:extLst>
                  <a:ext uri="{FF2B5EF4-FFF2-40B4-BE49-F238E27FC236}">
                    <a16:creationId xmlns:p14="http://schemas.microsoft.com/office/powerpoint/2010/main" xmlns="" xmlns:a16="http://schemas.microsoft.com/office/drawing/2014/main" id="{DCD6775C-7ACD-451A-A70A-0AD8976F4671}"/>
                  </a:ext>
                </a:extLst>
              </p:cNvPr>
              <p:cNvPicPr/>
              <p:nvPr/>
            </p:nvPicPr>
            <p:blipFill>
              <a:blip r:embed="rId20" cstate="print"/>
              <a:stretch>
                <a:fillRect/>
              </a:stretch>
            </p:blipFill>
            <p:spPr>
              <a:xfrm>
                <a:off x="8093880" y="4505012"/>
                <a:ext cx="37080" cy="745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1">
            <p14:nvContentPartPr>
              <p14:cNvPr id="128" name="Ink 127">
                <a:extLst>
                  <a:ext uri="{FF2B5EF4-FFF2-40B4-BE49-F238E27FC236}">
                    <a16:creationId xmlns:a16="http://schemas.microsoft.com/office/drawing/2014/main" id="{E9F016B0-BCE8-42E1-A185-79CF44744565}"/>
                  </a:ext>
                </a:extLst>
              </p14:cNvPr>
              <p14:cNvContentPartPr/>
              <p14:nvPr/>
            </p14:nvContentPartPr>
            <p14:xfrm>
              <a:off x="5371920" y="3041972"/>
              <a:ext cx="130320" cy="194040"/>
            </p14:xfrm>
          </p:contentPart>
        </mc:Choice>
        <mc:Fallback>
          <p:pic>
            <p:nvPicPr>
              <p:cNvPr id="128" name="Ink 127">
                <a:extLst>
                  <a:ext uri="{FF2B5EF4-FFF2-40B4-BE49-F238E27FC236}">
                    <a16:creationId xmlns:p14="http://schemas.microsoft.com/office/powerpoint/2010/main" xmlns="" xmlns:a16="http://schemas.microsoft.com/office/drawing/2014/main" id="{E9F016B0-BCE8-42E1-A185-79CF44744565}"/>
                  </a:ext>
                </a:extLst>
              </p:cNvPr>
              <p:cNvPicPr/>
              <p:nvPr/>
            </p:nvPicPr>
            <p:blipFill>
              <a:blip r:embed="rId22" cstate="print"/>
              <a:stretch>
                <a:fillRect/>
              </a:stretch>
            </p:blipFill>
            <p:spPr>
              <a:xfrm>
                <a:off x="5353920" y="3005972"/>
                <a:ext cx="165960" cy="2656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3">
            <p14:nvContentPartPr>
              <p14:cNvPr id="127" name="Ink 126">
                <a:extLst>
                  <a:ext uri="{FF2B5EF4-FFF2-40B4-BE49-F238E27FC236}">
                    <a16:creationId xmlns:a16="http://schemas.microsoft.com/office/drawing/2014/main" id="{B3758AAB-2104-40E4-A3CE-D9E07A28C63E}"/>
                  </a:ext>
                </a:extLst>
              </p14:cNvPr>
              <p14:cNvContentPartPr/>
              <p14:nvPr/>
            </p14:nvContentPartPr>
            <p14:xfrm>
              <a:off x="5505840" y="3017852"/>
              <a:ext cx="4680" cy="5040"/>
            </p14:xfrm>
          </p:contentPart>
        </mc:Choice>
        <mc:Fallback>
          <p:pic>
            <p:nvPicPr>
              <p:cNvPr id="127" name="Ink 126">
                <a:extLst>
                  <a:ext uri="{FF2B5EF4-FFF2-40B4-BE49-F238E27FC236}">
                    <a16:creationId xmlns:p14="http://schemas.microsoft.com/office/powerpoint/2010/main" xmlns="" xmlns:a16="http://schemas.microsoft.com/office/drawing/2014/main" id="{B3758AAB-2104-40E4-A3CE-D9E07A28C63E}"/>
                  </a:ext>
                </a:extLst>
              </p:cNvPr>
              <p:cNvPicPr/>
              <p:nvPr/>
            </p:nvPicPr>
            <p:blipFill>
              <a:blip r:embed="rId24" cstate="print"/>
              <a:stretch>
                <a:fillRect/>
              </a:stretch>
            </p:blipFill>
            <p:spPr>
              <a:xfrm>
                <a:off x="5488200" y="2981852"/>
                <a:ext cx="40320" cy="766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5">
            <p14:nvContentPartPr>
              <p14:cNvPr id="114" name="Ink 113">
                <a:extLst>
                  <a:ext uri="{FF2B5EF4-FFF2-40B4-BE49-F238E27FC236}">
                    <a16:creationId xmlns:a16="http://schemas.microsoft.com/office/drawing/2014/main" id="{B82EE754-06E7-4CFB-B279-B1AF24C53EFE}"/>
                  </a:ext>
                </a:extLst>
              </p14:cNvPr>
              <p14:cNvContentPartPr/>
              <p14:nvPr/>
            </p14:nvContentPartPr>
            <p14:xfrm>
              <a:off x="5750280" y="4888412"/>
              <a:ext cx="1246680" cy="633600"/>
            </p14:xfrm>
          </p:contentPart>
        </mc:Choice>
        <mc:Fallback>
          <p:pic>
            <p:nvPicPr>
              <p:cNvPr id="114" name="Ink 113">
                <a:extLst>
                  <a:ext uri="{FF2B5EF4-FFF2-40B4-BE49-F238E27FC236}">
                    <a16:creationId xmlns:p14="http://schemas.microsoft.com/office/powerpoint/2010/main" xmlns="" xmlns:a16="http://schemas.microsoft.com/office/drawing/2014/main" id="{B82EE754-06E7-4CFB-B279-B1AF24C53EFE}"/>
                  </a:ext>
                </a:extLst>
              </p:cNvPr>
              <p:cNvPicPr/>
              <p:nvPr/>
            </p:nvPicPr>
            <p:blipFill>
              <a:blip r:embed="rId26" cstate="print"/>
              <a:stretch>
                <a:fillRect/>
              </a:stretch>
            </p:blipFill>
            <p:spPr>
              <a:xfrm>
                <a:off x="5732280" y="4852412"/>
                <a:ext cx="1282320" cy="7052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7">
            <p14:nvContentPartPr>
              <p14:cNvPr id="125" name="Ink 124">
                <a:extLst>
                  <a:ext uri="{FF2B5EF4-FFF2-40B4-BE49-F238E27FC236}">
                    <a16:creationId xmlns:a16="http://schemas.microsoft.com/office/drawing/2014/main" id="{33B627BC-CA38-45AB-95BE-5473DCD56C30}"/>
                  </a:ext>
                </a:extLst>
              </p14:cNvPr>
              <p14:cNvContentPartPr/>
              <p14:nvPr/>
            </p14:nvContentPartPr>
            <p14:xfrm>
              <a:off x="5512680" y="3015692"/>
              <a:ext cx="7200" cy="7200"/>
            </p14:xfrm>
          </p:contentPart>
        </mc:Choice>
        <mc:Fallback>
          <p:pic>
            <p:nvPicPr>
              <p:cNvPr id="125" name="Ink 124">
                <a:extLst>
                  <a:ext uri="{FF2B5EF4-FFF2-40B4-BE49-F238E27FC236}">
                    <a16:creationId xmlns:p14="http://schemas.microsoft.com/office/powerpoint/2010/main" xmlns="" xmlns:a16="http://schemas.microsoft.com/office/drawing/2014/main" id="{33B627BC-CA38-45AB-95BE-5473DCD56C30}"/>
                  </a:ext>
                </a:extLst>
              </p:cNvPr>
              <p:cNvPicPr/>
              <p:nvPr/>
            </p:nvPicPr>
            <p:blipFill>
              <a:blip r:embed="rId28" cstate="print"/>
              <a:stretch>
                <a:fillRect/>
              </a:stretch>
            </p:blipFill>
            <p:spPr>
              <a:xfrm>
                <a:off x="5494680" y="2979692"/>
                <a:ext cx="42840" cy="788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9">
            <p14:nvContentPartPr>
              <p14:cNvPr id="124" name="Ink 123">
                <a:extLst>
                  <a:ext uri="{FF2B5EF4-FFF2-40B4-BE49-F238E27FC236}">
                    <a16:creationId xmlns:a16="http://schemas.microsoft.com/office/drawing/2014/main" id="{833A8156-584A-4E8B-B19C-7BA8A8634006}"/>
                  </a:ext>
                </a:extLst>
              </p14:cNvPr>
              <p14:cNvContentPartPr/>
              <p14:nvPr/>
            </p14:nvContentPartPr>
            <p14:xfrm>
              <a:off x="5477760" y="3033332"/>
              <a:ext cx="24480" cy="18000"/>
            </p14:xfrm>
          </p:contentPart>
        </mc:Choice>
        <mc:Fallback>
          <p:pic>
            <p:nvPicPr>
              <p:cNvPr id="124" name="Ink 123">
                <a:extLst>
                  <a:ext uri="{FF2B5EF4-FFF2-40B4-BE49-F238E27FC236}">
                    <a16:creationId xmlns:p14="http://schemas.microsoft.com/office/powerpoint/2010/main" xmlns="" xmlns:a16="http://schemas.microsoft.com/office/drawing/2014/main" id="{833A8156-584A-4E8B-B19C-7BA8A8634006}"/>
                  </a:ext>
                </a:extLst>
              </p:cNvPr>
              <p:cNvPicPr/>
              <p:nvPr/>
            </p:nvPicPr>
            <p:blipFill>
              <a:blip r:embed="rId30" cstate="print"/>
              <a:stretch>
                <a:fillRect/>
              </a:stretch>
            </p:blipFill>
            <p:spPr>
              <a:xfrm>
                <a:off x="5459760" y="2997332"/>
                <a:ext cx="60120" cy="896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1">
            <p14:nvContentPartPr>
              <p14:cNvPr id="136" name="Ink 135">
                <a:extLst>
                  <a:ext uri="{FF2B5EF4-FFF2-40B4-BE49-F238E27FC236}">
                    <a16:creationId xmlns:a16="http://schemas.microsoft.com/office/drawing/2014/main" id="{9204B88F-D4EE-4166-92B1-830127F1A19A}"/>
                  </a:ext>
                </a:extLst>
              </p14:cNvPr>
              <p14:cNvContentPartPr/>
              <p14:nvPr/>
            </p14:nvContentPartPr>
            <p14:xfrm>
              <a:off x="7782840" y="3472892"/>
              <a:ext cx="376560" cy="842400"/>
            </p14:xfrm>
          </p:contentPart>
        </mc:Choice>
        <mc:Fallback>
          <p:pic>
            <p:nvPicPr>
              <p:cNvPr id="136" name="Ink 135">
                <a:extLst>
                  <a:ext uri="{FF2B5EF4-FFF2-40B4-BE49-F238E27FC236}">
                    <a16:creationId xmlns:p14="http://schemas.microsoft.com/office/powerpoint/2010/main" xmlns="" xmlns:a16="http://schemas.microsoft.com/office/drawing/2014/main" id="{9204B88F-D4EE-4166-92B1-830127F1A19A}"/>
                  </a:ext>
                </a:extLst>
              </p:cNvPr>
              <p:cNvPicPr/>
              <p:nvPr/>
            </p:nvPicPr>
            <p:blipFill>
              <a:blip r:embed="rId32" cstate="print"/>
              <a:stretch>
                <a:fillRect/>
              </a:stretch>
            </p:blipFill>
            <p:spPr>
              <a:xfrm>
                <a:off x="7765200" y="3436892"/>
                <a:ext cx="412200" cy="9140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3">
            <p14:nvContentPartPr>
              <p14:cNvPr id="123" name="Ink 122">
                <a:extLst>
                  <a:ext uri="{FF2B5EF4-FFF2-40B4-BE49-F238E27FC236}">
                    <a16:creationId xmlns:a16="http://schemas.microsoft.com/office/drawing/2014/main" id="{59CB1AC7-5089-40CE-AC9A-833CA192ED70}"/>
                  </a:ext>
                </a:extLst>
              </p14:cNvPr>
              <p14:cNvContentPartPr/>
              <p14:nvPr/>
            </p14:nvContentPartPr>
            <p14:xfrm>
              <a:off x="6954840" y="5284052"/>
              <a:ext cx="642240" cy="246600"/>
            </p14:xfrm>
          </p:contentPart>
        </mc:Choice>
        <mc:Fallback>
          <p:pic>
            <p:nvPicPr>
              <p:cNvPr id="123" name="Ink 122">
                <a:extLst>
                  <a:ext uri="{FF2B5EF4-FFF2-40B4-BE49-F238E27FC236}">
                    <a16:creationId xmlns:p14="http://schemas.microsoft.com/office/powerpoint/2010/main" xmlns="" xmlns:a16="http://schemas.microsoft.com/office/drawing/2014/main" id="{59CB1AC7-5089-40CE-AC9A-833CA192ED70}"/>
                  </a:ext>
                </a:extLst>
              </p:cNvPr>
              <p:cNvPicPr/>
              <p:nvPr/>
            </p:nvPicPr>
            <p:blipFill>
              <a:blip r:embed="rId34" cstate="print"/>
              <a:stretch>
                <a:fillRect/>
              </a:stretch>
            </p:blipFill>
            <p:spPr>
              <a:xfrm>
                <a:off x="6936840" y="5248052"/>
                <a:ext cx="677880" cy="31824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5">
            <p14:nvContentPartPr>
              <p14:cNvPr id="145" name="Ink 144">
                <a:extLst>
                  <a:ext uri="{FF2B5EF4-FFF2-40B4-BE49-F238E27FC236}">
                    <a16:creationId xmlns:a16="http://schemas.microsoft.com/office/drawing/2014/main" id="{65B755C1-461C-4B79-8D31-083B620E67F0}"/>
                  </a:ext>
                </a:extLst>
              </p14:cNvPr>
              <p14:cNvContentPartPr/>
              <p14:nvPr/>
            </p14:nvContentPartPr>
            <p14:xfrm>
              <a:off x="5495040" y="2681612"/>
              <a:ext cx="1009440" cy="369720"/>
            </p14:xfrm>
          </p:contentPart>
        </mc:Choice>
        <mc:Fallback>
          <p:pic>
            <p:nvPicPr>
              <p:cNvPr id="145" name="Ink 144">
                <a:extLst>
                  <a:ext uri="{FF2B5EF4-FFF2-40B4-BE49-F238E27FC236}">
                    <a16:creationId xmlns:p14="http://schemas.microsoft.com/office/powerpoint/2010/main" xmlns="" xmlns:a16="http://schemas.microsoft.com/office/drawing/2014/main" id="{65B755C1-461C-4B79-8D31-083B620E67F0}"/>
                  </a:ext>
                </a:extLst>
              </p:cNvPr>
              <p:cNvPicPr/>
              <p:nvPr/>
            </p:nvPicPr>
            <p:blipFill>
              <a:blip r:embed="rId36" cstate="print"/>
              <a:stretch>
                <a:fillRect/>
              </a:stretch>
            </p:blipFill>
            <p:spPr>
              <a:xfrm>
                <a:off x="5477040" y="2645612"/>
                <a:ext cx="1045080" cy="4413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7">
            <p14:nvContentPartPr>
              <p14:cNvPr id="146" name="Ink 145">
                <a:extLst>
                  <a:ext uri="{FF2B5EF4-FFF2-40B4-BE49-F238E27FC236}">
                    <a16:creationId xmlns:a16="http://schemas.microsoft.com/office/drawing/2014/main" id="{0630FDC8-6A57-4A01-93B7-82E9B4D7D9D7}"/>
                  </a:ext>
                </a:extLst>
              </p14:cNvPr>
              <p14:cNvContentPartPr/>
              <p14:nvPr/>
            </p14:nvContentPartPr>
            <p14:xfrm>
              <a:off x="7185240" y="3131972"/>
              <a:ext cx="596160" cy="332640"/>
            </p14:xfrm>
          </p:contentPart>
        </mc:Choice>
        <mc:Fallback>
          <p:pic>
            <p:nvPicPr>
              <p:cNvPr id="146" name="Ink 145">
                <a:extLst>
                  <a:ext uri="{FF2B5EF4-FFF2-40B4-BE49-F238E27FC236}">
                    <a16:creationId xmlns:p14="http://schemas.microsoft.com/office/powerpoint/2010/main" xmlns="" xmlns:a16="http://schemas.microsoft.com/office/drawing/2014/main" id="{0630FDC8-6A57-4A01-93B7-82E9B4D7D9D7}"/>
                  </a:ext>
                </a:extLst>
              </p:cNvPr>
              <p:cNvPicPr/>
              <p:nvPr/>
            </p:nvPicPr>
            <p:blipFill>
              <a:blip r:embed="rId38" cstate="print"/>
              <a:stretch>
                <a:fillRect/>
              </a:stretch>
            </p:blipFill>
            <p:spPr>
              <a:xfrm>
                <a:off x="7167240" y="3095972"/>
                <a:ext cx="631800" cy="404280"/>
              </a:xfrm>
              <a:prstGeom prst="rect">
                <a:avLst/>
              </a:prstGeom>
            </p:spPr>
          </p:pic>
        </mc:Fallback>
      </mc:AlternateContent>
      <mc:AlternateContent xmlns:mc="http://schemas.openxmlformats.org/markup-compatibility/2006">
        <mc:Choice xmlns="" xmlns:p14="http://schemas.microsoft.com/office/powerpoint/2010/main" Requires="p14">
          <p:contentPart p14:bwMode="auto" r:id="rId39">
            <p14:nvContentPartPr>
              <p14:cNvPr id="141" name="Ink 140">
                <a:extLst>
                  <a:ext uri="{FF2B5EF4-FFF2-40B4-BE49-F238E27FC236}">
                    <a16:creationId xmlns:a16="http://schemas.microsoft.com/office/drawing/2014/main" id="{32D7FCEE-F459-4681-B07A-F1EB3BC8E0F3}"/>
                  </a:ext>
                </a:extLst>
              </p14:cNvPr>
              <p14:cNvContentPartPr/>
              <p14:nvPr/>
            </p14:nvContentPartPr>
            <p14:xfrm>
              <a:off x="7886520" y="4290812"/>
              <a:ext cx="281880" cy="589320"/>
            </p14:xfrm>
          </p:contentPart>
        </mc:Choice>
        <mc:Fallback>
          <p:pic>
            <p:nvPicPr>
              <p:cNvPr id="141" name="Ink 140">
                <a:extLst>
                  <a:ext uri="{FF2B5EF4-FFF2-40B4-BE49-F238E27FC236}">
                    <a16:creationId xmlns:p14="http://schemas.microsoft.com/office/powerpoint/2010/main" xmlns="" xmlns:a16="http://schemas.microsoft.com/office/drawing/2014/main" id="{32D7FCEE-F459-4681-B07A-F1EB3BC8E0F3}"/>
                  </a:ext>
                </a:extLst>
              </p:cNvPr>
              <p:cNvPicPr/>
              <p:nvPr/>
            </p:nvPicPr>
            <p:blipFill>
              <a:blip r:embed="rId40" cstate="print"/>
              <a:stretch>
                <a:fillRect/>
              </a:stretch>
            </p:blipFill>
            <p:spPr>
              <a:xfrm>
                <a:off x="7868520" y="4254812"/>
                <a:ext cx="317520" cy="6609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1">
            <p14:nvContentPartPr>
              <p14:cNvPr id="147" name="Ink 146">
                <a:extLst>
                  <a:ext uri="{FF2B5EF4-FFF2-40B4-BE49-F238E27FC236}">
                    <a16:creationId xmlns:a16="http://schemas.microsoft.com/office/drawing/2014/main" id="{08533370-7027-4110-9CB4-0B91BF6D7631}"/>
                  </a:ext>
                </a:extLst>
              </p14:cNvPr>
              <p14:cNvContentPartPr/>
              <p14:nvPr/>
            </p14:nvContentPartPr>
            <p14:xfrm>
              <a:off x="6480000" y="2760812"/>
              <a:ext cx="694800" cy="369720"/>
            </p14:xfrm>
          </p:contentPart>
        </mc:Choice>
        <mc:Fallback>
          <p:pic>
            <p:nvPicPr>
              <p:cNvPr id="147" name="Ink 146">
                <a:extLst>
                  <a:ext uri="{FF2B5EF4-FFF2-40B4-BE49-F238E27FC236}">
                    <a16:creationId xmlns:p14="http://schemas.microsoft.com/office/powerpoint/2010/main" xmlns="" xmlns:a16="http://schemas.microsoft.com/office/drawing/2014/main" id="{08533370-7027-4110-9CB4-0B91BF6D7631}"/>
                  </a:ext>
                </a:extLst>
              </p:cNvPr>
              <p:cNvPicPr/>
              <p:nvPr/>
            </p:nvPicPr>
            <p:blipFill>
              <a:blip r:embed="rId42" cstate="print"/>
              <a:stretch>
                <a:fillRect/>
              </a:stretch>
            </p:blipFill>
            <p:spPr>
              <a:xfrm>
                <a:off x="6462000" y="2724812"/>
                <a:ext cx="730440" cy="441360"/>
              </a:xfrm>
              <a:prstGeom prst="rect">
                <a:avLst/>
              </a:prstGeom>
            </p:spPr>
          </p:pic>
        </mc:Fallback>
      </mc:AlternateContent>
      <p:sp>
        <p:nvSpPr>
          <p:cNvPr id="148" name="Down Arrow 1">
            <a:extLst>
              <a:ext uri="{FF2B5EF4-FFF2-40B4-BE49-F238E27FC236}">
                <a16:creationId xmlns="" xmlns:a16="http://schemas.microsoft.com/office/drawing/2014/main" id="{E9A624F1-2A61-4FA1-8F26-DEF1805F748B}"/>
              </a:ext>
            </a:extLst>
          </p:cNvPr>
          <p:cNvSpPr/>
          <p:nvPr/>
        </p:nvSpPr>
        <p:spPr>
          <a:xfrm rot="5400000">
            <a:off x="8499388" y="3918051"/>
            <a:ext cx="222422" cy="7455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extBox 148">
            <a:extLst>
              <a:ext uri="{FF2B5EF4-FFF2-40B4-BE49-F238E27FC236}">
                <a16:creationId xmlns="" xmlns:a16="http://schemas.microsoft.com/office/drawing/2014/main" id="{D065818E-2848-4147-A33F-15399A7F8B68}"/>
              </a:ext>
            </a:extLst>
          </p:cNvPr>
          <p:cNvSpPr txBox="1"/>
          <p:nvPr/>
        </p:nvSpPr>
        <p:spPr>
          <a:xfrm>
            <a:off x="8983361" y="4029202"/>
            <a:ext cx="2218592" cy="523220"/>
          </a:xfrm>
          <a:prstGeom prst="rect">
            <a:avLst/>
          </a:prstGeom>
          <a:solidFill>
            <a:schemeClr val="bg1"/>
          </a:solidFill>
          <a:ln w="28575">
            <a:solidFill>
              <a:srgbClr val="FF0000"/>
            </a:solidFill>
          </a:ln>
        </p:spPr>
        <p:txBody>
          <a:bodyPr wrap="square" rtlCol="0">
            <a:spAutoFit/>
          </a:bodyPr>
          <a:lstStyle/>
          <a:p>
            <a:r>
              <a:rPr lang="en-US" sz="2800" dirty="0">
                <a:latin typeface="Arial" panose="020B0604020202020204" pitchFamily="34" charset="0"/>
                <a:cs typeface="Arial" panose="020B0604020202020204" pitchFamily="34" charset="0"/>
              </a:rPr>
              <a:t>White Patch</a:t>
            </a:r>
          </a:p>
        </p:txBody>
      </p:sp>
    </p:spTree>
    <p:extLst>
      <p:ext uri="{BB962C8B-B14F-4D97-AF65-F5344CB8AC3E}">
        <p14:creationId xmlns="" xmlns:p14="http://schemas.microsoft.com/office/powerpoint/2010/main" val="541512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7254</TotalTime>
  <Words>2297</Words>
  <Application>Microsoft Office PowerPoint</Application>
  <PresentationFormat>Custom</PresentationFormat>
  <Paragraphs>266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State of Texas vs.  Lee Harvey Oswald </vt:lpstr>
      <vt:lpstr>   The JFK Autopsy Skull X-rays </vt:lpstr>
      <vt:lpstr> Standard Double Emulsion X-ray Film </vt:lpstr>
      <vt:lpstr>The JFK Autopsy X-rays Contain Three Major Anomalies </vt:lpstr>
      <vt:lpstr>       1. The T-shaped Inscription</vt:lpstr>
      <vt:lpstr>Slide 6</vt:lpstr>
      <vt:lpstr>  2. The White   Patch  </vt:lpstr>
      <vt:lpstr>An Aside: Optical Density (OD) </vt:lpstr>
      <vt:lpstr>2. The White   Patch </vt:lpstr>
      <vt:lpstr>   JFK Pre-mortem X-ray:     No White Patch! </vt:lpstr>
      <vt:lpstr>3. The Metallic-like Object within the Right Orbit (6.5 mm) </vt:lpstr>
      <vt:lpstr>1968 Clark Panel   Review</vt:lpstr>
      <vt:lpstr>  Problems with the 6.5 mm Object </vt:lpstr>
      <vt:lpstr>                   Pathologist Humes was Deposed by the Assassination Records Review Board (ARRB—Feb 1996)  http://jfkassassination.net/russ/testimony/humesa.htm </vt:lpstr>
      <vt:lpstr>Humes Did Not See the 6.5 mm Object (nor did pathologists Boswell or Finck) </vt:lpstr>
      <vt:lpstr>What Larry Sturdivan Said (the HSCA ballistics expert): </vt:lpstr>
      <vt:lpstr>The Best Expert: John Fitzpatrick, Forensic Radiologist (ARRB—Feb 1996)  https://www.maryferrell.org/showDoc.html?docId=145280#relPageId=225&amp;tab=page  </vt:lpstr>
      <vt:lpstr>The Next Image (after this one) Shows This 6.5 mm Object—but Greatly Magnified. </vt:lpstr>
      <vt:lpstr>This is What I Sketched of the 6.5 mm Object (while at NARA)</vt:lpstr>
      <vt:lpstr>JFK Lateral X-ray </vt:lpstr>
      <vt:lpstr>An Authentic Skull, with an Authentic Mannlicher-Carcano Cross Section (by Mantik)</vt:lpstr>
      <vt:lpstr>JFK (left) vs. Authentic Skull (right) with an Authentic M-C Bullet Cross Section</vt:lpstr>
      <vt:lpstr>          A Real M-C Bullet Slice  vs. the Tiny Piece of Metal on JFK’s X-ray  (on the back of the skull)</vt:lpstr>
      <vt:lpstr>JFK’s Dental X-rays </vt:lpstr>
      <vt:lpstr>   The T: Emulsion was Scraped Off the Original X-ray. (The purpose of the T is unknown, but that is not relevant.) </vt:lpstr>
      <vt:lpstr>So why was the White Patch added? </vt:lpstr>
      <vt:lpstr> My Nine Visits to NARA: More Problems with the 6.5 mm Object </vt:lpstr>
      <vt:lpstr>Implied vs Actual Thickness: 6.5 mm Object vs.  Dental Amalgams</vt:lpstr>
      <vt:lpstr> The Forehead Fragment:    Implied vs Actual  Thicknesses Agree </vt:lpstr>
      <vt:lpstr>The Original and a Copy—from Cahoon’s 1965 Textbook (p. 56)</vt:lpstr>
      <vt:lpstr>ECONOMY 14X17  X-RAY FILM DUPLICATOR (online—Sep 2017)</vt:lpstr>
      <vt:lpstr>If copying is possible, then…  </vt:lpstr>
      <vt:lpstr>   A “Birdbrain” Double Exposure  (by Mantik)</vt:lpstr>
      <vt:lpstr>      Pteranodon Template for the Second Exposure </vt:lpstr>
      <vt:lpstr>A Typical Hollywood Double Exposure (an online image)</vt:lpstr>
      <vt:lpstr>Another Double Exposure   (by Mantik) </vt:lpstr>
      <vt:lpstr>Summary: Previous Government Investigations Did Not Successfully Address These Three Anomalies (The ARRB tried, but failed.)</vt:lpstr>
      <vt:lpstr>                 Summary: The JFK autopsy X-rays contain three decisive anomalies. These are unique in history—so that is why all of the experts were mystified.  No one thought about (or had ever before seen) double exposures.</vt:lpstr>
      <vt:lpstr>  These anomalies arose from a single process.  Double exposures in the darkroom produced these anomalies.</vt:lpstr>
      <vt:lpstr>Slide 40</vt:lpstr>
      <vt:lpstr>Conclusion:  The JFK X-rays Were Altered </vt:lpstr>
      <vt:lpstr> Final Questions to Ponder</vt:lpstr>
      <vt:lpstr> Addendum on the OD Graph (Slide 23)  --thanks to a query from Jim DiEugenio and Albert Rossi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Texas v. Lee Harvey Oswald  </dc:title>
  <dc:creator>DAVID MANTIK</dc:creator>
  <cp:lastModifiedBy>David_Mantik</cp:lastModifiedBy>
  <cp:revision>639</cp:revision>
  <cp:lastPrinted>2017-09-18T17:26:16Z</cp:lastPrinted>
  <dcterms:created xsi:type="dcterms:W3CDTF">2017-08-26T23:36:42Z</dcterms:created>
  <dcterms:modified xsi:type="dcterms:W3CDTF">2017-11-20T19:40:22Z</dcterms:modified>
</cp:coreProperties>
</file>