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78" r:id="rId4"/>
    <p:sldId id="303" r:id="rId5"/>
    <p:sldId id="258" r:id="rId6"/>
    <p:sldId id="261" r:id="rId7"/>
    <p:sldId id="259" r:id="rId8"/>
    <p:sldId id="260" r:id="rId9"/>
    <p:sldId id="307" r:id="rId10"/>
    <p:sldId id="262" r:id="rId11"/>
    <p:sldId id="263" r:id="rId12"/>
    <p:sldId id="264" r:id="rId13"/>
    <p:sldId id="265" r:id="rId14"/>
    <p:sldId id="266" r:id="rId15"/>
    <p:sldId id="267" r:id="rId16"/>
    <p:sldId id="268" r:id="rId17"/>
    <p:sldId id="277" r:id="rId18"/>
    <p:sldId id="269" r:id="rId19"/>
    <p:sldId id="270" r:id="rId20"/>
    <p:sldId id="271" r:id="rId21"/>
    <p:sldId id="272" r:id="rId22"/>
    <p:sldId id="273" r:id="rId23"/>
    <p:sldId id="274" r:id="rId24"/>
    <p:sldId id="293" r:id="rId25"/>
    <p:sldId id="294" r:id="rId26"/>
    <p:sldId id="323" r:id="rId27"/>
    <p:sldId id="295" r:id="rId28"/>
    <p:sldId id="296" r:id="rId29"/>
    <p:sldId id="297" r:id="rId30"/>
    <p:sldId id="298" r:id="rId31"/>
    <p:sldId id="283" r:id="rId32"/>
    <p:sldId id="304" r:id="rId33"/>
    <p:sldId id="309" r:id="rId34"/>
    <p:sldId id="319" r:id="rId35"/>
    <p:sldId id="310" r:id="rId36"/>
    <p:sldId id="284" r:id="rId37"/>
    <p:sldId id="285" r:id="rId38"/>
    <p:sldId id="286" r:id="rId39"/>
    <p:sldId id="289" r:id="rId40"/>
    <p:sldId id="311" r:id="rId41"/>
    <p:sldId id="312" r:id="rId42"/>
    <p:sldId id="276" r:id="rId43"/>
    <p:sldId id="275" r:id="rId44"/>
    <p:sldId id="322" r:id="rId45"/>
    <p:sldId id="327" r:id="rId46"/>
    <p:sldId id="328" r:id="rId47"/>
    <p:sldId id="279" r:id="rId48"/>
    <p:sldId id="316" r:id="rId49"/>
    <p:sldId id="332" r:id="rId50"/>
    <p:sldId id="335" r:id="rId51"/>
    <p:sldId id="280" r:id="rId52"/>
    <p:sldId id="317" r:id="rId53"/>
    <p:sldId id="324" r:id="rId54"/>
    <p:sldId id="305" r:id="rId55"/>
    <p:sldId id="320" r:id="rId56"/>
    <p:sldId id="331" r:id="rId57"/>
    <p:sldId id="313" r:id="rId58"/>
    <p:sldId id="315" r:id="rId59"/>
    <p:sldId id="321" r:id="rId60"/>
    <p:sldId id="314" r:id="rId61"/>
    <p:sldId id="329" r:id="rId62"/>
    <p:sldId id="281" r:id="rId63"/>
    <p:sldId id="282" r:id="rId64"/>
    <p:sldId id="336" r:id="rId65"/>
    <p:sldId id="287" r:id="rId66"/>
    <p:sldId id="288" r:id="rId67"/>
    <p:sldId id="302" r:id="rId68"/>
    <p:sldId id="306" r:id="rId69"/>
    <p:sldId id="300" r:id="rId70"/>
    <p:sldId id="301" r:id="rId71"/>
    <p:sldId id="326" r:id="rId72"/>
    <p:sldId id="325" r:id="rId73"/>
    <p:sldId id="330" r:id="rId74"/>
    <p:sldId id="30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5A6E2-4472-4DAB-8182-499A2E740F22}" v="1" dt="2023-12-15T13:44:25.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8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ANTIK" userId="86252f8d6718c5c7" providerId="LiveId" clId="{4265A6E2-4472-4DAB-8182-499A2E740F22}"/>
    <pc:docChg chg="custSel modSld">
      <pc:chgData name="DAVID MANTIK" userId="86252f8d6718c5c7" providerId="LiveId" clId="{4265A6E2-4472-4DAB-8182-499A2E740F22}" dt="2023-12-15T13:44:29.199" v="69" actId="114"/>
      <pc:docMkLst>
        <pc:docMk/>
      </pc:docMkLst>
      <pc:sldChg chg="modSp mod">
        <pc:chgData name="DAVID MANTIK" userId="86252f8d6718c5c7" providerId="LiveId" clId="{4265A6E2-4472-4DAB-8182-499A2E740F22}" dt="2023-12-15T13:43:36" v="66" actId="114"/>
        <pc:sldMkLst>
          <pc:docMk/>
          <pc:sldMk cId="2914865868" sldId="270"/>
        </pc:sldMkLst>
        <pc:spChg chg="mod">
          <ac:chgData name="DAVID MANTIK" userId="86252f8d6718c5c7" providerId="LiveId" clId="{4265A6E2-4472-4DAB-8182-499A2E740F22}" dt="2023-12-15T13:43:36" v="66" actId="114"/>
          <ac:spMkLst>
            <pc:docMk/>
            <pc:sldMk cId="2914865868" sldId="270"/>
            <ac:spMk id="3" creationId="{715B6B4F-CB89-B2EB-E290-49E6B03C867C}"/>
          </ac:spMkLst>
        </pc:spChg>
      </pc:sldChg>
      <pc:sldChg chg="modSp mod">
        <pc:chgData name="DAVID MANTIK" userId="86252f8d6718c5c7" providerId="LiveId" clId="{4265A6E2-4472-4DAB-8182-499A2E740F22}" dt="2023-12-15T13:44:29.199" v="69" actId="114"/>
        <pc:sldMkLst>
          <pc:docMk/>
          <pc:sldMk cId="3586620739" sldId="272"/>
        </pc:sldMkLst>
        <pc:spChg chg="mod">
          <ac:chgData name="DAVID MANTIK" userId="86252f8d6718c5c7" providerId="LiveId" clId="{4265A6E2-4472-4DAB-8182-499A2E740F22}" dt="2023-12-15T13:44:29.199" v="69" actId="114"/>
          <ac:spMkLst>
            <pc:docMk/>
            <pc:sldMk cId="3586620739" sldId="272"/>
            <ac:spMk id="3" creationId="{A7845ACD-70F2-C8EB-712F-B3D9D4B446BF}"/>
          </ac:spMkLst>
        </pc:spChg>
      </pc:sldChg>
    </pc:docChg>
  </pc:docChgLst>
  <pc:docChgLst>
    <pc:chgData name="DAVID MANTIK" userId="86252f8d6718c5c7" providerId="LiveId" clId="{2211E76D-1384-4820-BE8D-80826341FFE4}"/>
    <pc:docChg chg="undo custSel modSld">
      <pc:chgData name="DAVID MANTIK" userId="86252f8d6718c5c7" providerId="LiveId" clId="{2211E76D-1384-4820-BE8D-80826341FFE4}" dt="2023-11-27T21:14:23.944" v="47" actId="1076"/>
      <pc:docMkLst>
        <pc:docMk/>
      </pc:docMkLst>
      <pc:sldChg chg="modSp mod">
        <pc:chgData name="DAVID MANTIK" userId="86252f8d6718c5c7" providerId="LiveId" clId="{2211E76D-1384-4820-BE8D-80826341FFE4}" dt="2023-11-26T13:04:57.431" v="31" actId="20577"/>
        <pc:sldMkLst>
          <pc:docMk/>
          <pc:sldMk cId="3586620739" sldId="272"/>
        </pc:sldMkLst>
        <pc:spChg chg="mod">
          <ac:chgData name="DAVID MANTIK" userId="86252f8d6718c5c7" providerId="LiveId" clId="{2211E76D-1384-4820-BE8D-80826341FFE4}" dt="2023-11-26T13:04:57.431" v="31" actId="20577"/>
          <ac:spMkLst>
            <pc:docMk/>
            <pc:sldMk cId="3586620739" sldId="272"/>
            <ac:spMk id="3" creationId="{A7845ACD-70F2-C8EB-712F-B3D9D4B446BF}"/>
          </ac:spMkLst>
        </pc:spChg>
      </pc:sldChg>
      <pc:sldChg chg="addSp delSp modSp mod">
        <pc:chgData name="DAVID MANTIK" userId="86252f8d6718c5c7" providerId="LiveId" clId="{2211E76D-1384-4820-BE8D-80826341FFE4}" dt="2023-11-27T21:14:23.944" v="47" actId="1076"/>
        <pc:sldMkLst>
          <pc:docMk/>
          <pc:sldMk cId="3731584942" sldId="277"/>
        </pc:sldMkLst>
        <pc:spChg chg="mod">
          <ac:chgData name="DAVID MANTIK" userId="86252f8d6718c5c7" providerId="LiveId" clId="{2211E76D-1384-4820-BE8D-80826341FFE4}" dt="2023-11-27T21:14:23.944" v="47" actId="1076"/>
          <ac:spMkLst>
            <pc:docMk/>
            <pc:sldMk cId="3731584942" sldId="277"/>
            <ac:spMk id="2" creationId="{6B498388-6451-E1C4-317A-AE2B62E479F8}"/>
          </ac:spMkLst>
        </pc:spChg>
        <pc:spChg chg="add del mod">
          <ac:chgData name="DAVID MANTIK" userId="86252f8d6718c5c7" providerId="LiveId" clId="{2211E76D-1384-4820-BE8D-80826341FFE4}" dt="2023-11-27T21:13:09.874" v="34" actId="478"/>
          <ac:spMkLst>
            <pc:docMk/>
            <pc:sldMk cId="3731584942" sldId="277"/>
            <ac:spMk id="6" creationId="{5F5342A2-F592-0C4B-3653-943B1832BE57}"/>
          </ac:spMkLst>
        </pc:spChg>
        <pc:spChg chg="add mod">
          <ac:chgData name="DAVID MANTIK" userId="86252f8d6718c5c7" providerId="LiveId" clId="{2211E76D-1384-4820-BE8D-80826341FFE4}" dt="2023-11-27T21:13:38.013" v="43" actId="14100"/>
          <ac:spMkLst>
            <pc:docMk/>
            <pc:sldMk cId="3731584942" sldId="277"/>
            <ac:spMk id="8" creationId="{16A4A5AF-C0D1-C59F-89DC-9EE9096052FC}"/>
          </ac:spMkLst>
        </pc:spChg>
        <pc:picChg chg="add del">
          <ac:chgData name="DAVID MANTIK" userId="86252f8d6718c5c7" providerId="LiveId" clId="{2211E76D-1384-4820-BE8D-80826341FFE4}" dt="2023-11-27T21:13:11.225" v="35" actId="22"/>
          <ac:picMkLst>
            <pc:docMk/>
            <pc:sldMk cId="3731584942" sldId="277"/>
            <ac:picMk id="4" creationId="{5A6CD4D3-0BBA-51F9-C941-306362783D3C}"/>
          </ac:picMkLst>
        </pc:picChg>
        <pc:picChg chg="add del">
          <ac:chgData name="DAVID MANTIK" userId="86252f8d6718c5c7" providerId="LiveId" clId="{2211E76D-1384-4820-BE8D-80826341FFE4}" dt="2023-11-27T21:13:16.379" v="36" actId="478"/>
          <ac:picMkLst>
            <pc:docMk/>
            <pc:sldMk cId="3731584942" sldId="277"/>
            <ac:picMk id="10" creationId="{6B570E2D-D135-10F4-09EB-74126F15BBE1}"/>
          </ac:picMkLst>
        </pc:picChg>
        <pc:picChg chg="add mod">
          <ac:chgData name="DAVID MANTIK" userId="86252f8d6718c5c7" providerId="LiveId" clId="{2211E76D-1384-4820-BE8D-80826341FFE4}" dt="2023-11-27T21:13:58.524" v="46" actId="14100"/>
          <ac:picMkLst>
            <pc:docMk/>
            <pc:sldMk cId="3731584942" sldId="277"/>
            <ac:picMk id="11" creationId="{6E423487-3277-3AB6-2B7B-45933CBDC8DB}"/>
          </ac:picMkLst>
        </pc:picChg>
      </pc:sldChg>
      <pc:sldChg chg="modSp mod">
        <pc:chgData name="DAVID MANTIK" userId="86252f8d6718c5c7" providerId="LiveId" clId="{2211E76D-1384-4820-BE8D-80826341FFE4}" dt="2023-11-26T13:03:40.143" v="26" actId="20577"/>
        <pc:sldMkLst>
          <pc:docMk/>
          <pc:sldMk cId="152832833" sldId="279"/>
        </pc:sldMkLst>
        <pc:spChg chg="mod">
          <ac:chgData name="DAVID MANTIK" userId="86252f8d6718c5c7" providerId="LiveId" clId="{2211E76D-1384-4820-BE8D-80826341FFE4}" dt="2023-11-26T13:03:40.143" v="26" actId="20577"/>
          <ac:spMkLst>
            <pc:docMk/>
            <pc:sldMk cId="152832833" sldId="279"/>
            <ac:spMk id="3" creationId="{958C318E-1D19-C05F-787B-B8176875DA5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B344-DB8B-DD3C-9FBF-201057CC3A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15D824-2A33-CE10-F904-5F1363C760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047ACA-4F8C-52E1-EB98-2490DE4B5FE0}"/>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5" name="Footer Placeholder 4">
            <a:extLst>
              <a:ext uri="{FF2B5EF4-FFF2-40B4-BE49-F238E27FC236}">
                <a16:creationId xmlns:a16="http://schemas.microsoft.com/office/drawing/2014/main" id="{36C77AE3-8CEF-90EE-D69E-7C6CDD88FE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9A7559-72B2-27AC-93FE-9B2B02F085C7}"/>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203686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1F7D-E145-569F-6D16-639EDBAB99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DC720C-9F9E-F5DC-B974-D409EA8B2E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2BB63-1579-164B-9EC0-8C1F27F8CB72}"/>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5" name="Footer Placeholder 4">
            <a:extLst>
              <a:ext uri="{FF2B5EF4-FFF2-40B4-BE49-F238E27FC236}">
                <a16:creationId xmlns:a16="http://schemas.microsoft.com/office/drawing/2014/main" id="{8DCED02A-AF9F-2683-0380-9EAF7BA736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0B5D70-C3C1-5B54-F98F-9F070F778DD8}"/>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3282016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95D8F-8EC6-94BC-DBEC-D44D9A48B3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E7CE7-2172-7BEE-3D04-46892C8177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BE6B9-7433-63FE-3357-811401C639FF}"/>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5" name="Footer Placeholder 4">
            <a:extLst>
              <a:ext uri="{FF2B5EF4-FFF2-40B4-BE49-F238E27FC236}">
                <a16:creationId xmlns:a16="http://schemas.microsoft.com/office/drawing/2014/main" id="{6B8479E9-D697-79DE-54F1-7639DB647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2D8EBC-3AF5-2B0B-782B-FB965FFEB0C8}"/>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192465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AD75-BC43-797B-2AE5-F32A2BDC4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2C444-D857-90EE-8CA4-76199138E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C040B-2BC0-622F-E961-E645F2FEC007}"/>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5" name="Footer Placeholder 4">
            <a:extLst>
              <a:ext uri="{FF2B5EF4-FFF2-40B4-BE49-F238E27FC236}">
                <a16:creationId xmlns:a16="http://schemas.microsoft.com/office/drawing/2014/main" id="{E86159E3-39AF-272D-E10D-FF1804E30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A58CB2-DBCE-192F-D709-9FAD9C87A29B}"/>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272627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06D0-DE1A-E332-F73C-B89D6E5AEC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E0D93C-4F1E-A533-E7CD-72BB9CFB1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B542C-D2C3-5FF1-6E24-2EE10A749010}"/>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5" name="Footer Placeholder 4">
            <a:extLst>
              <a:ext uri="{FF2B5EF4-FFF2-40B4-BE49-F238E27FC236}">
                <a16:creationId xmlns:a16="http://schemas.microsoft.com/office/drawing/2014/main" id="{907B3789-2439-7E6D-44F3-0C3FE80C73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17748A-3E00-EB35-03A9-679D6BB1FC0E}"/>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7501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09DA-971D-57B5-3BF3-1A40AE39E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68D41-6BC3-7C55-8E94-4DE9EDF3B0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5267C3-C391-8A39-80D7-AEAB9C4D7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4B580-C989-2376-E69B-1510C414398A}"/>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6" name="Footer Placeholder 5">
            <a:extLst>
              <a:ext uri="{FF2B5EF4-FFF2-40B4-BE49-F238E27FC236}">
                <a16:creationId xmlns:a16="http://schemas.microsoft.com/office/drawing/2014/main" id="{C36806E4-7759-D6D1-0731-E1B6869C17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33F5FC-CA3F-D65B-919F-D3533D61C0F2}"/>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355589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BFDA-C0E4-51C3-2407-87583FE694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EE861-3138-57DA-0240-744DA0B57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7F3250-1D36-96A5-CEAB-7B2AC57F90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3A240-BF8B-00F3-713B-ED9227E24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702DD-DD82-6128-5A64-956B49500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0EE7CC-D84B-272F-F5FC-4787A1923E22}"/>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8" name="Footer Placeholder 7">
            <a:extLst>
              <a:ext uri="{FF2B5EF4-FFF2-40B4-BE49-F238E27FC236}">
                <a16:creationId xmlns:a16="http://schemas.microsoft.com/office/drawing/2014/main" id="{C6B3A753-7BA7-479D-2B15-9E12CC03FCC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385A9D-9159-CEC7-E759-80E17F8B2CBD}"/>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3367333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5987-0815-179D-23FE-3BB9BAB9F9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2251D-D850-2FEE-E525-71BC10FCB91B}"/>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4" name="Footer Placeholder 3">
            <a:extLst>
              <a:ext uri="{FF2B5EF4-FFF2-40B4-BE49-F238E27FC236}">
                <a16:creationId xmlns:a16="http://schemas.microsoft.com/office/drawing/2014/main" id="{0F91591F-E178-6DE0-AA63-98F173947E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AEDFED-C6DA-89D4-A8E9-EEF558FF78E5}"/>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300696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FAB7E-DB57-4E95-5324-3076E6542A6D}"/>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3" name="Footer Placeholder 2">
            <a:extLst>
              <a:ext uri="{FF2B5EF4-FFF2-40B4-BE49-F238E27FC236}">
                <a16:creationId xmlns:a16="http://schemas.microsoft.com/office/drawing/2014/main" id="{D8D01181-67A7-8C8E-5DAD-E4DD462275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20C37F-0E0A-C573-DB7A-B98D18742347}"/>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41740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11FB-370C-E1A4-6569-9B72A9E39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B9652-BBE7-13A3-4C3C-F5D9009A8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77665-2F7D-34D2-6180-0498907B9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F0895-BC4D-0F48-F509-EDC816514A44}"/>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6" name="Footer Placeholder 5">
            <a:extLst>
              <a:ext uri="{FF2B5EF4-FFF2-40B4-BE49-F238E27FC236}">
                <a16:creationId xmlns:a16="http://schemas.microsoft.com/office/drawing/2014/main" id="{D95DE96E-A8CE-A350-A17E-556F4FE4D8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68D599-EC2B-69D1-05B2-61B3089C67FB}"/>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49814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F49D-4186-9157-1BBB-A7A7830B5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5C7982-B454-B3CE-BB2D-BFBAB76722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457445-A729-2F92-FC61-D0DDF0B9B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B7EE9-E451-E939-B697-65F15C434C7A}"/>
              </a:ext>
            </a:extLst>
          </p:cNvPr>
          <p:cNvSpPr>
            <a:spLocks noGrp="1"/>
          </p:cNvSpPr>
          <p:nvPr>
            <p:ph type="dt" sz="half" idx="10"/>
          </p:nvPr>
        </p:nvSpPr>
        <p:spPr/>
        <p:txBody>
          <a:bodyPr/>
          <a:lstStyle/>
          <a:p>
            <a:fld id="{1B8156EA-D67D-4DCC-9F8E-85D69F6A490D}" type="datetimeFigureOut">
              <a:rPr lang="en-US" smtClean="0"/>
              <a:t>12/15/2023</a:t>
            </a:fld>
            <a:endParaRPr lang="en-US" dirty="0"/>
          </a:p>
        </p:txBody>
      </p:sp>
      <p:sp>
        <p:nvSpPr>
          <p:cNvPr id="6" name="Footer Placeholder 5">
            <a:extLst>
              <a:ext uri="{FF2B5EF4-FFF2-40B4-BE49-F238E27FC236}">
                <a16:creationId xmlns:a16="http://schemas.microsoft.com/office/drawing/2014/main" id="{1738F42C-3846-1F7C-30D5-2F5F495491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BF03D8-D532-0A73-A59E-609EF941CF2E}"/>
              </a:ext>
            </a:extLst>
          </p:cNvPr>
          <p:cNvSpPr>
            <a:spLocks noGrp="1"/>
          </p:cNvSpPr>
          <p:nvPr>
            <p:ph type="sldNum" sz="quarter" idx="12"/>
          </p:nvPr>
        </p:nvSpPr>
        <p:spPr/>
        <p:txBody>
          <a:bodyPr/>
          <a:lstStyle/>
          <a:p>
            <a:fld id="{F8B6D856-5E8C-47D2-B573-6E729B9FA8AF}" type="slidenum">
              <a:rPr lang="en-US" smtClean="0"/>
              <a:t>‹#›</a:t>
            </a:fld>
            <a:endParaRPr lang="en-US" dirty="0"/>
          </a:p>
        </p:txBody>
      </p:sp>
    </p:spTree>
    <p:extLst>
      <p:ext uri="{BB962C8B-B14F-4D97-AF65-F5344CB8AC3E}">
        <p14:creationId xmlns:p14="http://schemas.microsoft.com/office/powerpoint/2010/main" val="1955907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230EA-51E9-9D68-4D55-2EC81922F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7EAB37-CD62-0614-6C26-D2664F355A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27026-2A1F-A184-E9C0-2A0E1273B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156EA-D67D-4DCC-9F8E-85D69F6A490D}" type="datetimeFigureOut">
              <a:rPr lang="en-US" smtClean="0"/>
              <a:t>12/15/2023</a:t>
            </a:fld>
            <a:endParaRPr lang="en-US" dirty="0"/>
          </a:p>
        </p:txBody>
      </p:sp>
      <p:sp>
        <p:nvSpPr>
          <p:cNvPr id="5" name="Footer Placeholder 4">
            <a:extLst>
              <a:ext uri="{FF2B5EF4-FFF2-40B4-BE49-F238E27FC236}">
                <a16:creationId xmlns:a16="http://schemas.microsoft.com/office/drawing/2014/main" id="{EBBCD850-06A5-1134-BBA1-075F40C828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FCC8AC-2CFF-3CCC-C33F-1CD53387B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6D856-5E8C-47D2-B573-6E729B9FA8AF}" type="slidenum">
              <a:rPr lang="en-US" smtClean="0"/>
              <a:t>‹#›</a:t>
            </a:fld>
            <a:endParaRPr lang="en-US" dirty="0"/>
          </a:p>
        </p:txBody>
      </p:sp>
    </p:spTree>
    <p:extLst>
      <p:ext uri="{BB962C8B-B14F-4D97-AF65-F5344CB8AC3E}">
        <p14:creationId xmlns:p14="http://schemas.microsoft.com/office/powerpoint/2010/main" val="387842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lciGUJ-ZiMM"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johncostella.com/jf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insidethearrb.livejournal.com/2023/11/06/" TargetMode="External"/><Relationship Id="rId2" Type="http://schemas.openxmlformats.org/officeDocument/2006/relationships/hyperlink" Target="https://www.youtube.com/watch?v=7o4oeOJgNqQ"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9A5VPkazX8A"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ducationforum.ipbhost.com/topic/17242-whos-telling-the-truth-clint-hill-or-the-zapruder-fil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8876-6822-793E-0495-6AE799A68AD2}"/>
              </a:ext>
            </a:extLst>
          </p:cNvPr>
          <p:cNvSpPr>
            <a:spLocks noGrp="1"/>
          </p:cNvSpPr>
          <p:nvPr>
            <p:ph type="ctrTitle"/>
          </p:nvPr>
        </p:nvSpPr>
        <p:spPr>
          <a:xfrm>
            <a:off x="1040467" y="1453500"/>
            <a:ext cx="6065520" cy="1301100"/>
          </a:xfrm>
          <a:solidFill>
            <a:srgbClr val="FFFF00"/>
          </a:solidFill>
        </p:spPr>
        <p:txBody>
          <a:bodyPr>
            <a:normAutofit/>
          </a:bodyPr>
          <a:lstStyle/>
          <a:p>
            <a:r>
              <a:rPr lang="en-US" sz="4400" dirty="0">
                <a:latin typeface="Arial Black" panose="020B0A04020102020204" pitchFamily="34" charset="0"/>
                <a:cs typeface="Arial" panose="020B0604020202020204" pitchFamily="34" charset="0"/>
              </a:rPr>
              <a:t>With Profound Appreciation to…</a:t>
            </a:r>
          </a:p>
        </p:txBody>
      </p:sp>
      <p:sp>
        <p:nvSpPr>
          <p:cNvPr id="3" name="Subtitle 2">
            <a:extLst>
              <a:ext uri="{FF2B5EF4-FFF2-40B4-BE49-F238E27FC236}">
                <a16:creationId xmlns:a16="http://schemas.microsoft.com/office/drawing/2014/main" id="{6C65DB53-8CA8-D1CB-4D3B-FE3AD82C8EA9}"/>
              </a:ext>
            </a:extLst>
          </p:cNvPr>
          <p:cNvSpPr>
            <a:spLocks noGrp="1"/>
          </p:cNvSpPr>
          <p:nvPr>
            <p:ph type="subTitle" idx="1"/>
          </p:nvPr>
        </p:nvSpPr>
        <p:spPr>
          <a:xfrm>
            <a:off x="872827" y="3722091"/>
            <a:ext cx="6400800" cy="762619"/>
          </a:xfrm>
          <a:solidFill>
            <a:srgbClr val="FFFFCC"/>
          </a:solidFill>
        </p:spPr>
        <p:txBody>
          <a:bodyPr>
            <a:normAutofit/>
          </a:bodyPr>
          <a:lstStyle/>
          <a:p>
            <a:r>
              <a:rPr lang="en-US" sz="4800" dirty="0">
                <a:latin typeface="Arial" panose="020B0604020202020204" pitchFamily="34" charset="0"/>
                <a:cs typeface="Arial" panose="020B0604020202020204" pitchFamily="34" charset="0"/>
              </a:rPr>
              <a:t>DOUGLAS P. HORNE</a:t>
            </a:r>
          </a:p>
          <a:p>
            <a:endParaRPr lang="en-US" sz="6000" dirty="0"/>
          </a:p>
          <a:p>
            <a:endParaRPr lang="en-US" sz="6000" dirty="0"/>
          </a:p>
        </p:txBody>
      </p:sp>
      <p:pic>
        <p:nvPicPr>
          <p:cNvPr id="6" name="Picture 5">
            <a:extLst>
              <a:ext uri="{FF2B5EF4-FFF2-40B4-BE49-F238E27FC236}">
                <a16:creationId xmlns:a16="http://schemas.microsoft.com/office/drawing/2014/main" id="{CB704C17-31F4-42BF-0C0C-B03ECD055891}"/>
              </a:ext>
            </a:extLst>
          </p:cNvPr>
          <p:cNvPicPr>
            <a:picLocks noChangeAspect="1"/>
          </p:cNvPicPr>
          <p:nvPr/>
        </p:nvPicPr>
        <p:blipFill>
          <a:blip r:embed="rId2"/>
          <a:stretch>
            <a:fillRect/>
          </a:stretch>
        </p:blipFill>
        <p:spPr>
          <a:xfrm>
            <a:off x="7834294" y="985520"/>
            <a:ext cx="3787303" cy="4409440"/>
          </a:xfrm>
          <a:prstGeom prst="rect">
            <a:avLst/>
          </a:prstGeom>
        </p:spPr>
      </p:pic>
    </p:spTree>
    <p:extLst>
      <p:ext uri="{BB962C8B-B14F-4D97-AF65-F5344CB8AC3E}">
        <p14:creationId xmlns:p14="http://schemas.microsoft.com/office/powerpoint/2010/main" val="123384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60C4-8428-4B77-6143-1985BE6F4E57}"/>
              </a:ext>
            </a:extLst>
          </p:cNvPr>
          <p:cNvSpPr>
            <a:spLocks noGrp="1"/>
          </p:cNvSpPr>
          <p:nvPr>
            <p:ph type="ctrTitle"/>
          </p:nvPr>
        </p:nvSpPr>
        <p:spPr>
          <a:xfrm>
            <a:off x="2158715" y="1615440"/>
            <a:ext cx="7716806" cy="797357"/>
          </a:xfrm>
          <a:solidFill>
            <a:srgbClr val="FFFF00"/>
          </a:solidFill>
        </p:spPr>
        <p:txBody>
          <a:bodyPr>
            <a:normAutofit/>
          </a:bodyPr>
          <a:lstStyle/>
          <a:p>
            <a:r>
              <a:rPr lang="en-US" sz="4400" dirty="0">
                <a:latin typeface="Arial Black" panose="020B0A04020102020204" pitchFamily="34" charset="0"/>
              </a:rPr>
              <a:t>If the film is authentic…</a:t>
            </a:r>
            <a:endParaRPr lang="en-US" sz="4400" dirty="0"/>
          </a:p>
        </p:txBody>
      </p:sp>
      <p:sp>
        <p:nvSpPr>
          <p:cNvPr id="3" name="Subtitle 2">
            <a:extLst>
              <a:ext uri="{FF2B5EF4-FFF2-40B4-BE49-F238E27FC236}">
                <a16:creationId xmlns:a16="http://schemas.microsoft.com/office/drawing/2014/main" id="{6A2D66CE-1CCA-4891-A474-25BFED315741}"/>
              </a:ext>
            </a:extLst>
          </p:cNvPr>
          <p:cNvSpPr>
            <a:spLocks noGrp="1"/>
          </p:cNvSpPr>
          <p:nvPr>
            <p:ph type="subTitle" idx="1"/>
          </p:nvPr>
        </p:nvSpPr>
        <p:spPr>
          <a:xfrm>
            <a:off x="1524000" y="3429000"/>
            <a:ext cx="9144000" cy="1183322"/>
          </a:xfrm>
          <a:solidFill>
            <a:srgbClr val="FFFFCC"/>
          </a:solidFill>
        </p:spPr>
        <p:txBody>
          <a:bodyPr/>
          <a:lstStyle/>
          <a:p>
            <a:r>
              <a:rPr lang="en-US" sz="3600" kern="100" dirty="0">
                <a:latin typeface="Arial" panose="020B0604020202020204" pitchFamily="34" charset="0"/>
                <a:ea typeface="Calibri" panose="020F0502020204030204" pitchFamily="34" charset="0"/>
                <a:cs typeface="Arial" panose="020B0604020202020204" pitchFamily="34" charset="0"/>
              </a:rPr>
              <a:t>5</a:t>
            </a:r>
            <a:r>
              <a:rPr lang="en-US" sz="3600" kern="100" dirty="0">
                <a:effectLst/>
                <a:latin typeface="Arial" panose="020B0604020202020204" pitchFamily="34" charset="0"/>
                <a:ea typeface="Calibri" panose="020F0502020204030204" pitchFamily="34" charset="0"/>
                <a:cs typeface="Arial" panose="020B0604020202020204" pitchFamily="34" charset="0"/>
              </a:rPr>
              <a:t>. </a:t>
            </a:r>
            <a:r>
              <a:rPr lang="en-US" sz="3600" kern="100" dirty="0">
                <a:latin typeface="Arial" panose="020B0604020202020204" pitchFamily="34" charset="0"/>
                <a:ea typeface="Calibri" panose="020F0502020204030204" pitchFamily="34" charset="0"/>
                <a:cs typeface="Arial" panose="020B0604020202020204" pitchFamily="34" charset="0"/>
              </a:rPr>
              <a:t>W</a:t>
            </a:r>
            <a:r>
              <a:rPr lang="en-US" sz="3600" kern="100" dirty="0">
                <a:effectLst/>
                <a:latin typeface="Arial" panose="020B0604020202020204" pitchFamily="34" charset="0"/>
                <a:ea typeface="Calibri" panose="020F0502020204030204" pitchFamily="34" charset="0"/>
                <a:cs typeface="Arial" panose="020B0604020202020204" pitchFamily="34" charset="0"/>
              </a:rPr>
              <a:t>hy do the WC drawings and data tables disagree with it?</a:t>
            </a:r>
          </a:p>
          <a:p>
            <a:endParaRPr lang="en-US" dirty="0"/>
          </a:p>
        </p:txBody>
      </p:sp>
    </p:spTree>
    <p:extLst>
      <p:ext uri="{BB962C8B-B14F-4D97-AF65-F5344CB8AC3E}">
        <p14:creationId xmlns:p14="http://schemas.microsoft.com/office/powerpoint/2010/main" val="270228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75CD-7A73-E8DF-8A4E-F5F5158B62A1}"/>
              </a:ext>
            </a:extLst>
          </p:cNvPr>
          <p:cNvSpPr>
            <a:spLocks noGrp="1"/>
          </p:cNvSpPr>
          <p:nvPr>
            <p:ph type="title"/>
          </p:nvPr>
        </p:nvSpPr>
        <p:spPr>
          <a:xfrm>
            <a:off x="1456590" y="330036"/>
            <a:ext cx="8948790" cy="662291"/>
          </a:xfrm>
          <a:solidFill>
            <a:srgbClr val="FFFF00"/>
          </a:solidFill>
        </p:spPr>
        <p:txBody>
          <a:bodyPr>
            <a:normAutofit fontScale="90000"/>
          </a:bodyPr>
          <a:lstStyle/>
          <a:p>
            <a:r>
              <a:rPr lang="en-US" i="1" dirty="0">
                <a:latin typeface="Arial Black" panose="020B0A04020102020204" pitchFamily="34" charset="0"/>
              </a:rPr>
              <a:t>Newsweek</a:t>
            </a:r>
            <a:r>
              <a:rPr lang="en-US" dirty="0">
                <a:latin typeface="Arial Black" panose="020B0A04020102020204" pitchFamily="34" charset="0"/>
              </a:rPr>
              <a:t>: November 22, 1993</a:t>
            </a:r>
          </a:p>
        </p:txBody>
      </p:sp>
      <p:pic>
        <p:nvPicPr>
          <p:cNvPr id="4" name="Content Placeholder 3" descr="A map of a highway&#10;&#10;Description automatically generated">
            <a:extLst>
              <a:ext uri="{FF2B5EF4-FFF2-40B4-BE49-F238E27FC236}">
                <a16:creationId xmlns:a16="http://schemas.microsoft.com/office/drawing/2014/main" id="{3905DE5F-F892-A1FC-2EE6-326697EC63E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5643" y="1198880"/>
            <a:ext cx="7980714" cy="5382342"/>
          </a:xfrm>
          <a:prstGeom prst="rect">
            <a:avLst/>
          </a:prstGeom>
          <a:noFill/>
          <a:ln>
            <a:noFill/>
          </a:ln>
        </p:spPr>
      </p:pic>
    </p:spTree>
    <p:extLst>
      <p:ext uri="{BB962C8B-B14F-4D97-AF65-F5344CB8AC3E}">
        <p14:creationId xmlns:p14="http://schemas.microsoft.com/office/powerpoint/2010/main" val="4069138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6937-6191-F8E4-685F-701A85726F76}"/>
              </a:ext>
            </a:extLst>
          </p:cNvPr>
          <p:cNvSpPr>
            <a:spLocks noGrp="1"/>
          </p:cNvSpPr>
          <p:nvPr>
            <p:ph type="title"/>
          </p:nvPr>
        </p:nvSpPr>
        <p:spPr>
          <a:xfrm>
            <a:off x="2016760" y="1401217"/>
            <a:ext cx="7645400" cy="722223"/>
          </a:xfrm>
          <a:solidFill>
            <a:srgbClr val="FFFF00"/>
          </a:solidFill>
        </p:spPr>
        <p:txBody>
          <a:bodyPr/>
          <a:lstStyle/>
          <a:p>
            <a:r>
              <a:rPr lang="en-US"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5E49A89C-A005-BC2A-D3E6-0EF42449D85B}"/>
              </a:ext>
            </a:extLst>
          </p:cNvPr>
          <p:cNvSpPr>
            <a:spLocks noGrp="1"/>
          </p:cNvSpPr>
          <p:nvPr>
            <p:ph idx="1"/>
          </p:nvPr>
        </p:nvSpPr>
        <p:spPr>
          <a:xfrm>
            <a:off x="1036320" y="3017520"/>
            <a:ext cx="9662160" cy="2103120"/>
          </a:xfrm>
          <a:solidFill>
            <a:srgbClr val="FFFFCC"/>
          </a:solidFill>
        </p:spPr>
        <p:txBody>
          <a:bodyPr>
            <a:normAutofit/>
          </a:bodyPr>
          <a:lstStyle/>
          <a:p>
            <a:pPr marL="0" indent="0">
              <a:buNone/>
            </a:pPr>
            <a:r>
              <a:rPr lang="en-US" sz="3600" dirty="0"/>
              <a:t>	</a:t>
            </a:r>
          </a:p>
          <a:p>
            <a:pPr marL="0" indent="0">
              <a:buNone/>
            </a:pPr>
            <a:r>
              <a:rPr lang="en-US" sz="3600" dirty="0">
                <a:latin typeface="Arial" panose="020B0604020202020204" pitchFamily="34" charset="0"/>
                <a:cs typeface="Arial" panose="020B0604020202020204" pitchFamily="34" charset="0"/>
              </a:rPr>
              <a:t>   6. </a:t>
            </a:r>
            <a:r>
              <a:rPr lang="en-US" sz="3600" dirty="0">
                <a:latin typeface="Arial" panose="020B0604020202020204" pitchFamily="34" charset="0"/>
                <a:ea typeface="Calibri" panose="020F0502020204030204" pitchFamily="34" charset="0"/>
                <a:cs typeface="Arial" panose="020B0604020202020204" pitchFamily="34" charset="0"/>
              </a:rPr>
              <a:t>W</a:t>
            </a:r>
            <a:r>
              <a:rPr lang="en-US" sz="3600" dirty="0">
                <a:effectLst/>
                <a:latin typeface="Arial" panose="020B0604020202020204" pitchFamily="34" charset="0"/>
                <a:ea typeface="Calibri" panose="020F0502020204030204" pitchFamily="34" charset="0"/>
                <a:cs typeface="Arial" panose="020B0604020202020204" pitchFamily="34" charset="0"/>
              </a:rPr>
              <a:t>hy do early SS reconstructions show a 		shot well past Z-313?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878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714F-7DC2-634F-E64E-96EFC8F65527}"/>
              </a:ext>
            </a:extLst>
          </p:cNvPr>
          <p:cNvSpPr>
            <a:spLocks noGrp="1"/>
          </p:cNvSpPr>
          <p:nvPr>
            <p:ph type="title"/>
          </p:nvPr>
        </p:nvSpPr>
        <p:spPr>
          <a:xfrm>
            <a:off x="1387240" y="245040"/>
            <a:ext cx="9417520" cy="898596"/>
          </a:xfrm>
          <a:solidFill>
            <a:srgbClr val="FFFF00"/>
          </a:solidFill>
        </p:spPr>
        <p:txBody>
          <a:bodyPr/>
          <a:lstStyle/>
          <a:p>
            <a:r>
              <a:rPr lang="en-US" dirty="0">
                <a:latin typeface="Arial Black" panose="020B0A04020102020204" pitchFamily="34" charset="0"/>
              </a:rPr>
              <a:t>SS Reconstruction of 3 Shots</a:t>
            </a:r>
            <a:endParaRPr lang="en-US" dirty="0"/>
          </a:p>
        </p:txBody>
      </p:sp>
      <p:pic>
        <p:nvPicPr>
          <p:cNvPr id="3" name="Content Placeholder 2">
            <a:extLst>
              <a:ext uri="{FF2B5EF4-FFF2-40B4-BE49-F238E27FC236}">
                <a16:creationId xmlns:a16="http://schemas.microsoft.com/office/drawing/2014/main" id="{0545C4B0-4E53-02D2-7025-ED81D60C96EA}"/>
              </a:ext>
            </a:extLst>
          </p:cNvPr>
          <p:cNvPicPr>
            <a:picLocks noGrp="1" noChangeAspect="1"/>
          </p:cNvPicPr>
          <p:nvPr>
            <p:ph idx="1"/>
          </p:nvPr>
        </p:nvPicPr>
        <p:blipFill>
          <a:blip r:embed="rId2"/>
          <a:stretch>
            <a:fillRect/>
          </a:stretch>
        </p:blipFill>
        <p:spPr>
          <a:xfrm>
            <a:off x="1737359" y="1285822"/>
            <a:ext cx="8765281" cy="5440097"/>
          </a:xfrm>
          <a:prstGeom prst="rect">
            <a:avLst/>
          </a:prstGeom>
        </p:spPr>
      </p:pic>
    </p:spTree>
    <p:extLst>
      <p:ext uri="{BB962C8B-B14F-4D97-AF65-F5344CB8AC3E}">
        <p14:creationId xmlns:p14="http://schemas.microsoft.com/office/powerpoint/2010/main" val="98427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426E-8904-C8FF-4E7E-E44E357EB69A}"/>
              </a:ext>
            </a:extLst>
          </p:cNvPr>
          <p:cNvSpPr>
            <a:spLocks noGrp="1"/>
          </p:cNvSpPr>
          <p:nvPr>
            <p:ph type="ctrTitle"/>
          </p:nvPr>
        </p:nvSpPr>
        <p:spPr>
          <a:xfrm>
            <a:off x="2092161" y="857208"/>
            <a:ext cx="7743518" cy="848956"/>
          </a:xfrm>
          <a:solidFill>
            <a:srgbClr val="FFFF00"/>
          </a:solidFill>
        </p:spPr>
        <p:txBody>
          <a:bodyPr>
            <a:normAutofit/>
          </a:bodyPr>
          <a:lstStyle/>
          <a:p>
            <a:r>
              <a:rPr lang="en-US" sz="4400" dirty="0">
                <a:latin typeface="Arial Black" panose="020B0A04020102020204" pitchFamily="34" charset="0"/>
              </a:rPr>
              <a:t>If the film is authentic…</a:t>
            </a:r>
            <a:endParaRPr lang="en-US" sz="4400" dirty="0"/>
          </a:p>
        </p:txBody>
      </p:sp>
      <p:sp>
        <p:nvSpPr>
          <p:cNvPr id="3" name="Subtitle 2">
            <a:extLst>
              <a:ext uri="{FF2B5EF4-FFF2-40B4-BE49-F238E27FC236}">
                <a16:creationId xmlns:a16="http://schemas.microsoft.com/office/drawing/2014/main" id="{D76F18E2-9B19-00C4-291A-12DCEFEF2D1C}"/>
              </a:ext>
            </a:extLst>
          </p:cNvPr>
          <p:cNvSpPr>
            <a:spLocks noGrp="1"/>
          </p:cNvSpPr>
          <p:nvPr>
            <p:ph type="subTitle" idx="1"/>
          </p:nvPr>
        </p:nvSpPr>
        <p:spPr>
          <a:xfrm>
            <a:off x="1473199" y="2394139"/>
            <a:ext cx="9397429" cy="3692614"/>
          </a:xfrm>
          <a:solidFill>
            <a:srgbClr val="FFFFCC"/>
          </a:solidFill>
        </p:spPr>
        <p:txBody>
          <a:bodyPr>
            <a:normAutofit/>
          </a:bodyPr>
          <a:lstStyle/>
          <a:p>
            <a:r>
              <a:rPr lang="en-US" sz="3600" kern="100" dirty="0">
                <a:latin typeface="Arial" panose="020B0604020202020204" pitchFamily="34" charset="0"/>
                <a:ea typeface="Calibri" panose="020F0502020204030204" pitchFamily="34" charset="0"/>
                <a:cs typeface="Arial" panose="020B0604020202020204" pitchFamily="34" charset="0"/>
              </a:rPr>
              <a:t>7</a:t>
            </a:r>
            <a:r>
              <a:rPr lang="en-US" sz="3600" kern="100" dirty="0">
                <a:effectLst/>
                <a:latin typeface="Arial" panose="020B0604020202020204" pitchFamily="34" charset="0"/>
                <a:ea typeface="Calibri" panose="020F0502020204030204" pitchFamily="34" charset="0"/>
                <a:cs typeface="Arial" panose="020B0604020202020204" pitchFamily="34" charset="0"/>
              </a:rPr>
              <a:t>. </a:t>
            </a:r>
            <a:r>
              <a:rPr lang="en-US" sz="3600" kern="100" dirty="0">
                <a:latin typeface="Arial" panose="020B0604020202020204" pitchFamily="34" charset="0"/>
                <a:ea typeface="Calibri" panose="020F0502020204030204" pitchFamily="34" charset="0"/>
                <a:cs typeface="Arial" panose="020B0604020202020204" pitchFamily="34" charset="0"/>
              </a:rPr>
              <a:t>W</a:t>
            </a:r>
            <a:r>
              <a:rPr lang="en-US" sz="3600" kern="100" dirty="0">
                <a:effectLst/>
                <a:latin typeface="Arial" panose="020B0604020202020204" pitchFamily="34" charset="0"/>
                <a:ea typeface="Calibri" panose="020F0502020204030204" pitchFamily="34" charset="0"/>
                <a:cs typeface="Arial" panose="020B0604020202020204" pitchFamily="34" charset="0"/>
              </a:rPr>
              <a:t>hy does no promptly debriefed witness report a head snap?</a:t>
            </a:r>
          </a:p>
          <a:p>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1143000" indent="-1143000">
              <a:buFont typeface="Arial" panose="020B0604020202020204" pitchFamily="34" charset="0"/>
              <a:buChar char="•"/>
            </a:pPr>
            <a:r>
              <a:rPr lang="en-US" sz="3600" kern="100" dirty="0">
                <a:latin typeface="Arial" panose="020B0604020202020204" pitchFamily="34" charset="0"/>
                <a:ea typeface="Calibri" panose="020F0502020204030204" pitchFamily="34" charset="0"/>
                <a:cs typeface="Arial" panose="020B0604020202020204" pitchFamily="34" charset="0"/>
              </a:rPr>
              <a:t>For example, Erwin Schwartz (Zapruder’s partner) denied seeing a head snap in the film that weekend.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9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0C7-9742-6D91-69EB-FB3E7A50BF73}"/>
              </a:ext>
            </a:extLst>
          </p:cNvPr>
          <p:cNvSpPr>
            <a:spLocks noGrp="1"/>
          </p:cNvSpPr>
          <p:nvPr>
            <p:ph type="ctrTitle"/>
          </p:nvPr>
        </p:nvSpPr>
        <p:spPr>
          <a:xfrm>
            <a:off x="2167904" y="599439"/>
            <a:ext cx="7856192" cy="750097"/>
          </a:xfrm>
          <a:solidFill>
            <a:srgbClr val="FFFF00"/>
          </a:solidFill>
        </p:spPr>
        <p:txBody>
          <a:bodyPr>
            <a:normAutofit/>
          </a:bodyPr>
          <a:lstStyle/>
          <a:p>
            <a:r>
              <a:rPr lang="en-US" sz="4400" dirty="0">
                <a:latin typeface="Arial Black" panose="020B0A04020102020204" pitchFamily="34" charset="0"/>
              </a:rPr>
              <a:t>If the film is authentic…</a:t>
            </a:r>
            <a:endParaRPr lang="en-US" sz="4400" dirty="0"/>
          </a:p>
        </p:txBody>
      </p:sp>
      <p:sp>
        <p:nvSpPr>
          <p:cNvPr id="3" name="Subtitle 2">
            <a:extLst>
              <a:ext uri="{FF2B5EF4-FFF2-40B4-BE49-F238E27FC236}">
                <a16:creationId xmlns:a16="http://schemas.microsoft.com/office/drawing/2014/main" id="{B8E07F44-A273-E97B-7854-4CF95FEA5E14}"/>
              </a:ext>
            </a:extLst>
          </p:cNvPr>
          <p:cNvSpPr>
            <a:spLocks noGrp="1"/>
          </p:cNvSpPr>
          <p:nvPr>
            <p:ph type="subTitle" idx="1"/>
          </p:nvPr>
        </p:nvSpPr>
        <p:spPr>
          <a:xfrm>
            <a:off x="1289406" y="1698097"/>
            <a:ext cx="9845954" cy="4560464"/>
          </a:xfrm>
          <a:solidFill>
            <a:srgbClr val="FFFFCC"/>
          </a:solidFill>
        </p:spPr>
        <p:txBody>
          <a:bodyPr>
            <a:noAutofit/>
          </a:bodyPr>
          <a:lstStyle/>
          <a:p>
            <a:r>
              <a:rPr lang="en-US" sz="3600" dirty="0">
                <a:latin typeface="Arial" panose="020B0604020202020204" pitchFamily="34" charset="0"/>
                <a:ea typeface="Calibri" panose="020F0502020204030204" pitchFamily="34" charset="0"/>
                <a:cs typeface="Arial" panose="020B0604020202020204" pitchFamily="34" charset="0"/>
              </a:rPr>
              <a:t>8</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200" dirty="0">
                <a:latin typeface="Arial" panose="020B0604020202020204" pitchFamily="34" charset="0"/>
                <a:ea typeface="Calibri" panose="020F0502020204030204" pitchFamily="34" charset="0"/>
                <a:cs typeface="Arial" panose="020B0604020202020204" pitchFamily="34" charset="0"/>
              </a:rPr>
              <a:t>Why</a:t>
            </a:r>
            <a:r>
              <a:rPr lang="en-US" sz="3200" dirty="0">
                <a:effectLst/>
                <a:latin typeface="Arial" panose="020B0604020202020204" pitchFamily="34" charset="0"/>
                <a:ea typeface="Calibri" panose="020F0502020204030204" pitchFamily="34" charset="0"/>
                <a:cs typeface="Arial" panose="020B0604020202020204" pitchFamily="34" charset="0"/>
              </a:rPr>
              <a:t> did both Rather and DeLoach see JFK’s head go forward in copies of the film that weekend?</a:t>
            </a:r>
          </a:p>
          <a:p>
            <a:r>
              <a:rPr lang="en-US" sz="3200" dirty="0">
                <a:effectLst/>
                <a:latin typeface="Arial" panose="020B0604020202020204" pitchFamily="34" charset="0"/>
                <a:ea typeface="Calibri" panose="020F0502020204030204" pitchFamily="34" charset="0"/>
                <a:cs typeface="Arial" panose="020B0604020202020204" pitchFamily="34" charset="0"/>
              </a:rPr>
              <a:t> </a:t>
            </a:r>
          </a:p>
          <a:p>
            <a:pPr marL="571500" indent="-571500">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So did Altgens—in real time: </a:t>
            </a:r>
            <a:r>
              <a:rPr lang="en-US" sz="3200" dirty="0">
                <a:latin typeface="Arial" panose="020B0604020202020204" pitchFamily="34" charset="0"/>
                <a:cs typeface="Arial" panose="020B0604020202020204" pitchFamily="34" charset="0"/>
                <a:hlinkClick r:id="rId2"/>
              </a:rPr>
              <a:t>(1343) Ike Altgens Photo Interview – YouTube</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Since 1963,</a:t>
            </a:r>
            <a:r>
              <a:rPr lang="en-US" sz="3200" dirty="0">
                <a:effectLst/>
                <a:latin typeface="Arial" panose="020B0604020202020204" pitchFamily="34" charset="0"/>
                <a:ea typeface="Calibri" panose="020F0502020204030204" pitchFamily="34" charset="0"/>
                <a:cs typeface="Arial" panose="020B0604020202020204" pitchFamily="34" charset="0"/>
              </a:rPr>
              <a:t> why has no one reported a forward head movement in the film?</a:t>
            </a:r>
          </a:p>
          <a:p>
            <a:pPr marL="571500" indent="-571500">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Did you see JFK’s head go forward?</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71500"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2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03AE-0CAF-70E9-7EC3-31F471ADCA81}"/>
              </a:ext>
            </a:extLst>
          </p:cNvPr>
          <p:cNvSpPr>
            <a:spLocks noGrp="1"/>
          </p:cNvSpPr>
          <p:nvPr>
            <p:ph type="title"/>
          </p:nvPr>
        </p:nvSpPr>
        <p:spPr>
          <a:xfrm>
            <a:off x="1945640" y="527685"/>
            <a:ext cx="7635240" cy="864235"/>
          </a:xfrm>
          <a:solidFill>
            <a:srgbClr val="FFFF00"/>
          </a:solidFill>
        </p:spPr>
        <p:txBody>
          <a:bodyPr/>
          <a:lstStyle/>
          <a:p>
            <a:r>
              <a:rPr lang="en-US" sz="4400"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7500F9E9-A1D3-F290-5B34-75CF78AF5578}"/>
              </a:ext>
            </a:extLst>
          </p:cNvPr>
          <p:cNvSpPr>
            <a:spLocks noGrp="1"/>
          </p:cNvSpPr>
          <p:nvPr>
            <p:ph idx="1"/>
          </p:nvPr>
        </p:nvSpPr>
        <p:spPr>
          <a:xfrm>
            <a:off x="325120" y="1825625"/>
            <a:ext cx="11541760" cy="4646295"/>
          </a:xfrm>
          <a:solidFill>
            <a:srgbClr val="FFFFCC"/>
          </a:solidFill>
        </p:spPr>
        <p:txBody>
          <a:bodyPr>
            <a:normAutofit/>
          </a:bodyPr>
          <a:lstStyle/>
          <a:p>
            <a:pPr marL="0" indent="0">
              <a:buNone/>
            </a:pPr>
            <a:r>
              <a:rPr lang="en-US" sz="3200" dirty="0">
                <a:latin typeface="Arial" panose="020B0604020202020204" pitchFamily="34" charset="0"/>
                <a:cs typeface="Arial" panose="020B0604020202020204" pitchFamily="34" charset="0"/>
              </a:rPr>
              <a:t>	9. Why does the Stemmons Freeway Sign show no 	pincushion effect?</a:t>
            </a:r>
          </a:p>
          <a:p>
            <a:r>
              <a:rPr lang="en-US" sz="3200" dirty="0">
                <a:latin typeface="Arial" panose="020B0604020202020204" pitchFamily="34" charset="0"/>
                <a:cs typeface="Arial" panose="020B0604020202020204" pitchFamily="34" charset="0"/>
              </a:rPr>
              <a:t>John Costella has shown that Zapruder’s lens routinely stretched all images outward (toward the four corners), but the Stemmons Sign </a:t>
            </a:r>
            <a:r>
              <a:rPr lang="en-US" sz="3200" b="1" i="1" dirty="0">
                <a:solidFill>
                  <a:srgbClr val="FF0000"/>
                </a:solidFill>
                <a:latin typeface="Arial" panose="020B0604020202020204" pitchFamily="34" charset="0"/>
                <a:cs typeface="Arial" panose="020B0604020202020204" pitchFamily="34" charset="0"/>
              </a:rPr>
              <a:t>alone</a:t>
            </a:r>
            <a:r>
              <a:rPr lang="en-US" sz="3200" dirty="0">
                <a:latin typeface="Arial" panose="020B0604020202020204" pitchFamily="34" charset="0"/>
                <a:cs typeface="Arial" panose="020B0604020202020204" pitchFamily="34" charset="0"/>
              </a:rPr>
              <a:t> escapes these laws of optics. </a:t>
            </a:r>
          </a:p>
          <a:p>
            <a:r>
              <a:rPr lang="en-US" sz="3200" dirty="0">
                <a:latin typeface="Arial" panose="020B0604020202020204" pitchFamily="34" charset="0"/>
                <a:cs typeface="Arial" panose="020B0604020202020204" pitchFamily="34" charset="0"/>
              </a:rPr>
              <a:t>He concludes that the sign was inserted into the image 	</a:t>
            </a:r>
            <a:r>
              <a:rPr lang="en-US" sz="3200" b="1" i="1" dirty="0">
                <a:solidFill>
                  <a:srgbClr val="FF0000"/>
                </a:solidFill>
                <a:latin typeface="Arial" panose="020B0604020202020204" pitchFamily="34" charset="0"/>
                <a:cs typeface="Arial" panose="020B0604020202020204" pitchFamily="34" charset="0"/>
              </a:rPr>
              <a:t>after</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the film was developed. </a:t>
            </a:r>
          </a:p>
          <a:p>
            <a:pPr marL="0" indent="0">
              <a:buNone/>
            </a:pPr>
            <a:endParaRPr lang="en-US" sz="3200" dirty="0">
              <a:latin typeface="Arial" panose="020B0604020202020204" pitchFamily="34" charset="0"/>
              <a:cs typeface="Arial" panose="020B0604020202020204" pitchFamily="34" charset="0"/>
            </a:endParaRPr>
          </a:p>
          <a:p>
            <a:pPr marL="1371600" lvl="3" indent="0">
              <a:buNone/>
            </a:pPr>
            <a:r>
              <a:rPr lang="en-US" sz="2600" dirty="0">
                <a:latin typeface="Arial" panose="020B0604020202020204" pitchFamily="34" charset="0"/>
                <a:cs typeface="Arial" panose="020B0604020202020204" pitchFamily="34" charset="0"/>
                <a:hlinkClick r:id="rId2"/>
              </a:rPr>
              <a:t>The JFK assassination (johncostella.com)</a:t>
            </a:r>
            <a:endParaRPr lang="en-US" sz="26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74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8388-6451-E1C4-317A-AE2B62E479F8}"/>
              </a:ext>
            </a:extLst>
          </p:cNvPr>
          <p:cNvSpPr>
            <a:spLocks noGrp="1"/>
          </p:cNvSpPr>
          <p:nvPr>
            <p:ph type="title"/>
          </p:nvPr>
        </p:nvSpPr>
        <p:spPr>
          <a:xfrm>
            <a:off x="2691829" y="631126"/>
            <a:ext cx="6513131" cy="898596"/>
          </a:xfrm>
          <a:solidFill>
            <a:srgbClr val="FFFF00"/>
          </a:solidFill>
        </p:spPr>
        <p:txBody>
          <a:bodyPr>
            <a:normAutofit fontScale="90000"/>
          </a:bodyPr>
          <a:lstStyle/>
          <a:p>
            <a:r>
              <a:rPr lang="en-US" dirty="0">
                <a:latin typeface="Arial Black" panose="020B0A04020102020204" pitchFamily="34" charset="0"/>
              </a:rPr>
              <a:t>The Pincushion Effect </a:t>
            </a:r>
          </a:p>
        </p:txBody>
      </p:sp>
      <p:sp>
        <p:nvSpPr>
          <p:cNvPr id="8" name="Content Placeholder 7">
            <a:extLst>
              <a:ext uri="{FF2B5EF4-FFF2-40B4-BE49-F238E27FC236}">
                <a16:creationId xmlns:a16="http://schemas.microsoft.com/office/drawing/2014/main" id="{16A4A5AF-C0D1-C59F-89DC-9EE9096052FC}"/>
              </a:ext>
            </a:extLst>
          </p:cNvPr>
          <p:cNvSpPr>
            <a:spLocks noGrp="1"/>
          </p:cNvSpPr>
          <p:nvPr>
            <p:ph idx="1"/>
          </p:nvPr>
        </p:nvSpPr>
        <p:spPr>
          <a:xfrm>
            <a:off x="-3785128" y="1906922"/>
            <a:ext cx="18126124" cy="8022527"/>
          </a:xfrm>
        </p:spPr>
        <p:txBody>
          <a:bodyPr/>
          <a:lstStyle/>
          <a:p>
            <a:endParaRPr lang="en-US" dirty="0"/>
          </a:p>
          <a:p>
            <a:endParaRPr lang="en-US" dirty="0"/>
          </a:p>
          <a:p>
            <a:endParaRPr lang="en-US" dirty="0"/>
          </a:p>
        </p:txBody>
      </p:sp>
      <p:pic>
        <p:nvPicPr>
          <p:cNvPr id="11" name="Picture 10">
            <a:extLst>
              <a:ext uri="{FF2B5EF4-FFF2-40B4-BE49-F238E27FC236}">
                <a16:creationId xmlns:a16="http://schemas.microsoft.com/office/drawing/2014/main" id="{6E423487-3277-3AB6-2B7B-45933CBDC8DB}"/>
              </a:ext>
            </a:extLst>
          </p:cNvPr>
          <p:cNvPicPr>
            <a:picLocks noChangeAspect="1"/>
          </p:cNvPicPr>
          <p:nvPr/>
        </p:nvPicPr>
        <p:blipFill>
          <a:blip r:embed="rId2"/>
          <a:stretch>
            <a:fillRect/>
          </a:stretch>
        </p:blipFill>
        <p:spPr>
          <a:xfrm>
            <a:off x="3546089" y="1917336"/>
            <a:ext cx="4549696" cy="4672110"/>
          </a:xfrm>
          <a:prstGeom prst="rect">
            <a:avLst/>
          </a:prstGeom>
        </p:spPr>
      </p:pic>
    </p:spTree>
    <p:extLst>
      <p:ext uri="{BB962C8B-B14F-4D97-AF65-F5344CB8AC3E}">
        <p14:creationId xmlns:p14="http://schemas.microsoft.com/office/powerpoint/2010/main" val="3731584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A2A0-B875-DA63-C960-DE74A697CC96}"/>
              </a:ext>
            </a:extLst>
          </p:cNvPr>
          <p:cNvSpPr>
            <a:spLocks noGrp="1"/>
          </p:cNvSpPr>
          <p:nvPr>
            <p:ph type="title"/>
          </p:nvPr>
        </p:nvSpPr>
        <p:spPr>
          <a:xfrm>
            <a:off x="2209800" y="761366"/>
            <a:ext cx="7594600" cy="894714"/>
          </a:xfrm>
          <a:solidFill>
            <a:srgbClr val="FFFF00"/>
          </a:solidFill>
        </p:spPr>
        <p:txBody>
          <a:bodyPr/>
          <a:lstStyle/>
          <a:p>
            <a:r>
              <a:rPr lang="en-US" sz="4400"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BC2D599E-0F05-E2E5-16D1-436088731395}"/>
              </a:ext>
            </a:extLst>
          </p:cNvPr>
          <p:cNvSpPr>
            <a:spLocks noGrp="1"/>
          </p:cNvSpPr>
          <p:nvPr>
            <p:ph idx="1"/>
          </p:nvPr>
        </p:nvSpPr>
        <p:spPr>
          <a:xfrm>
            <a:off x="553720" y="2194560"/>
            <a:ext cx="11084560" cy="4132668"/>
          </a:xfrm>
          <a:solidFill>
            <a:srgbClr val="FFFFCC"/>
          </a:solidFill>
        </p:spPr>
        <p:txBody>
          <a:bodyPr>
            <a:noAutofit/>
          </a:bodyPr>
          <a:lstStyle/>
          <a:p>
            <a:pPr marL="0" indent="0">
              <a:buNone/>
            </a:pPr>
            <a:r>
              <a:rPr lang="en-US" dirty="0">
                <a:effectLst/>
                <a:latin typeface="Arial" panose="020B0604020202020204" pitchFamily="34" charset="0"/>
                <a:ea typeface="Calibri" panose="020F0502020204030204" pitchFamily="34" charset="0"/>
                <a:cs typeface="Arial" panose="020B0604020202020204" pitchFamily="34" charset="0"/>
              </a:rPr>
              <a:t>10. </a:t>
            </a:r>
            <a:r>
              <a:rPr lang="en-US" sz="3200" dirty="0">
                <a:latin typeface="Arial" panose="020B0604020202020204" pitchFamily="34" charset="0"/>
                <a:ea typeface="Calibri" panose="020F0502020204030204" pitchFamily="34" charset="0"/>
                <a:cs typeface="Arial" panose="020B0604020202020204" pitchFamily="34" charset="0"/>
              </a:rPr>
              <a:t>Why</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two</a:t>
            </a:r>
            <a:r>
              <a:rPr lang="en-US" sz="3200" dirty="0">
                <a:effectLst/>
                <a:latin typeface="Arial" panose="020B0604020202020204" pitchFamily="34" charset="0"/>
                <a:ea typeface="Calibri" panose="020F0502020204030204" pitchFamily="34" charset="0"/>
                <a:cs typeface="Arial" panose="020B0604020202020204" pitchFamily="34" charset="0"/>
              </a:rPr>
              <a:t> compartmentalized NPIC events that weekend? </a:t>
            </a:r>
          </a:p>
          <a:p>
            <a:pPr marL="0" inden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The film was diverted from </a:t>
            </a:r>
            <a:r>
              <a:rPr lang="en-US" i="1" dirty="0">
                <a:effectLst/>
                <a:latin typeface="Arial" panose="020B0604020202020204" pitchFamily="34" charset="0"/>
                <a:ea typeface="Calibri" panose="020F0502020204030204" pitchFamily="34" charset="0"/>
                <a:cs typeface="Arial" panose="020B0604020202020204" pitchFamily="34" charset="0"/>
              </a:rPr>
              <a:t>LIFE</a:t>
            </a:r>
            <a:r>
              <a:rPr lang="en-US" dirty="0">
                <a:effectLst/>
                <a:latin typeface="Arial" panose="020B0604020202020204" pitchFamily="34" charset="0"/>
                <a:ea typeface="Calibri" panose="020F0502020204030204" pitchFamily="34" charset="0"/>
                <a:cs typeface="Arial" panose="020B0604020202020204" pitchFamily="34" charset="0"/>
              </a:rPr>
              <a:t>’s office in Chicago </a:t>
            </a:r>
            <a:r>
              <a:rPr lang="en-US"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dirty="0">
                <a:effectLst/>
                <a:latin typeface="Arial" panose="020B0604020202020204" pitchFamily="34" charset="0"/>
                <a:ea typeface="Calibri" panose="020F0502020204030204" pitchFamily="34" charset="0"/>
                <a:cs typeface="Arial" panose="020B0604020202020204" pitchFamily="34" charset="0"/>
              </a:rPr>
              <a:t> NPIC</a:t>
            </a:r>
          </a:p>
          <a:p>
            <a:pPr marL="0" indent="0">
              <a:buNone/>
            </a:pPr>
            <a:r>
              <a:rPr lang="en-US" dirty="0">
                <a:effectLst/>
                <a:latin typeface="Arial" panose="020B0604020202020204" pitchFamily="34" charset="0"/>
                <a:ea typeface="Calibri" panose="020F0502020204030204" pitchFamily="34" charset="0"/>
                <a:cs typeface="Arial" panose="020B0604020202020204" pitchFamily="34" charset="0"/>
              </a:rPr>
              <a:t> (Saturday night) </a:t>
            </a:r>
            <a:r>
              <a:rPr lang="en-US"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dirty="0">
                <a:effectLst/>
                <a:latin typeface="Arial" panose="020B0604020202020204" pitchFamily="34" charset="0"/>
                <a:ea typeface="Calibri" panose="020F0502020204030204" pitchFamily="34" charset="0"/>
                <a:cs typeface="Arial" panose="020B0604020202020204" pitchFamily="34" charset="0"/>
              </a:rPr>
              <a:t> Rochester (most of Sunday) </a:t>
            </a:r>
            <a:r>
              <a:rPr lang="en-US"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a:p>
            <a:pPr marL="0" indent="0">
              <a:buNone/>
            </a:pPr>
            <a:r>
              <a:rPr lang="en-US"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dirty="0">
                <a:effectLst/>
                <a:latin typeface="Arial" panose="020B0604020202020204" pitchFamily="34" charset="0"/>
                <a:ea typeface="Calibri" panose="020F0502020204030204" pitchFamily="34" charset="0"/>
                <a:cs typeface="Arial" panose="020B0604020202020204" pitchFamily="34" charset="0"/>
              </a:rPr>
              <a:t>NPIC (Sunday night). </a:t>
            </a:r>
          </a:p>
          <a:p>
            <a:pPr marL="0" inden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Copies were then sent, possibly </a:t>
            </a:r>
            <a:r>
              <a:rPr lang="en-US" dirty="0">
                <a:latin typeface="Arial" panose="020B0604020202020204" pitchFamily="34" charset="0"/>
                <a:ea typeface="Calibri" panose="020F0502020204030204" pitchFamily="34" charset="0"/>
                <a:cs typeface="Arial" panose="020B0604020202020204" pitchFamily="34" charset="0"/>
              </a:rPr>
              <a:t>late Sunday or very early on Monday, </a:t>
            </a:r>
            <a:r>
              <a:rPr lang="en-US" dirty="0">
                <a:effectLst/>
                <a:latin typeface="Arial" panose="020B0604020202020204" pitchFamily="34" charset="0"/>
                <a:ea typeface="Calibri" panose="020F0502020204030204" pitchFamily="34" charset="0"/>
                <a:cs typeface="Arial" panose="020B0604020202020204" pitchFamily="34" charset="0"/>
              </a:rPr>
              <a:t>to </a:t>
            </a:r>
            <a:r>
              <a:rPr lang="en-US" i="1" dirty="0">
                <a:effectLst/>
                <a:latin typeface="Arial" panose="020B0604020202020204" pitchFamily="34" charset="0"/>
                <a:ea typeface="Calibri" panose="020F0502020204030204" pitchFamily="34" charset="0"/>
                <a:cs typeface="Arial" panose="020B0604020202020204" pitchFamily="34" charset="0"/>
              </a:rPr>
              <a:t>LIFE</a:t>
            </a:r>
            <a:r>
              <a:rPr lang="en-US" dirty="0">
                <a:effectLst/>
                <a:latin typeface="Arial" panose="020B0604020202020204" pitchFamily="34" charset="0"/>
                <a:ea typeface="Calibri" panose="020F0502020204030204" pitchFamily="34" charset="0"/>
                <a:cs typeface="Arial" panose="020B0604020202020204" pitchFamily="34" charset="0"/>
              </a:rPr>
              <a:t> (in Chicago) in time for their Nov 29 edition.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45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6B3DA-BF7B-3DA7-44E8-37ACA9B71F4C}"/>
              </a:ext>
            </a:extLst>
          </p:cNvPr>
          <p:cNvSpPr>
            <a:spLocks noGrp="1"/>
          </p:cNvSpPr>
          <p:nvPr>
            <p:ph type="title"/>
          </p:nvPr>
        </p:nvSpPr>
        <p:spPr>
          <a:xfrm>
            <a:off x="2067560" y="802005"/>
            <a:ext cx="7747000" cy="752475"/>
          </a:xfrm>
          <a:solidFill>
            <a:srgbClr val="FFFF00"/>
          </a:solidFill>
        </p:spPr>
        <p:txBody>
          <a:bodyPr/>
          <a:lstStyle/>
          <a:p>
            <a:r>
              <a:rPr lang="en-US" sz="4400"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715B6B4F-CB89-B2EB-E290-49E6B03C867C}"/>
              </a:ext>
            </a:extLst>
          </p:cNvPr>
          <p:cNvSpPr>
            <a:spLocks noGrp="1"/>
          </p:cNvSpPr>
          <p:nvPr>
            <p:ph idx="1"/>
          </p:nvPr>
        </p:nvSpPr>
        <p:spPr>
          <a:xfrm>
            <a:off x="838200" y="1825624"/>
            <a:ext cx="10515600" cy="4595495"/>
          </a:xfrm>
          <a:solidFill>
            <a:srgbClr val="FFFFCC"/>
          </a:solidFill>
        </p:spPr>
        <p:txBody>
          <a:bodyPr>
            <a:normAutofit/>
          </a:bodyPr>
          <a:lstStyle/>
          <a:p>
            <a:pPr marL="0" indent="0">
              <a:buNone/>
            </a:pPr>
            <a:r>
              <a:rPr lang="en-US" sz="1800" dirty="0">
                <a:effectLst/>
                <a:latin typeface="Times New Roman" panose="02020603050405020304" pitchFamily="18" charset="0"/>
                <a:ea typeface="Calibri" panose="020F0502020204030204" pitchFamily="34" charset="0"/>
              </a:rPr>
              <a:t>	</a:t>
            </a:r>
          </a:p>
          <a:p>
            <a:pPr marL="0" indent="0">
              <a:buNone/>
            </a:pPr>
            <a:r>
              <a:rPr lang="en-US" sz="1800" dirty="0">
                <a:latin typeface="Times New Roman" panose="02020603050405020304" pitchFamily="18" charset="0"/>
                <a:ea typeface="Calibri" panose="020F0502020204030204" pitchFamily="34" charset="0"/>
              </a:rPr>
              <a:t>	</a:t>
            </a:r>
            <a:r>
              <a:rPr lang="en-US" sz="3600" dirty="0">
                <a:latin typeface="Arial" panose="020B0604020202020204" pitchFamily="34" charset="0"/>
                <a:ea typeface="Calibri" panose="020F0502020204030204" pitchFamily="34" charset="0"/>
                <a:cs typeface="Arial" panose="020B0604020202020204" pitchFamily="34" charset="0"/>
              </a:rPr>
              <a:t>11</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a:latin typeface="Arial" panose="020B0604020202020204" pitchFamily="34" charset="0"/>
                <a:ea typeface="Calibri" panose="020F0502020204030204" pitchFamily="34" charset="0"/>
                <a:cs typeface="Arial" panose="020B0604020202020204" pitchFamily="34" charset="0"/>
              </a:rPr>
              <a:t>Why </a:t>
            </a:r>
            <a:r>
              <a:rPr lang="en-US" sz="3600" dirty="0">
                <a:effectLst/>
                <a:latin typeface="Arial" panose="020B0604020202020204" pitchFamily="34" charset="0"/>
                <a:ea typeface="Calibri" panose="020F0502020204030204" pitchFamily="34" charset="0"/>
                <a:cs typeface="Arial" panose="020B0604020202020204" pitchFamily="34" charset="0"/>
              </a:rPr>
              <a:t>did John Hicks, the NPIC Director in 1975 (during the Rockefeller Commission), </a:t>
            </a:r>
            <a:r>
              <a:rPr lang="en-US" sz="3600" dirty="0">
                <a:latin typeface="Arial" panose="020B0604020202020204" pitchFamily="34" charset="0"/>
                <a:ea typeface="Calibri" panose="020F0502020204030204" pitchFamily="34" charset="0"/>
                <a:cs typeface="Arial" panose="020B0604020202020204" pitchFamily="34" charset="0"/>
              </a:rPr>
              <a:t>overreact when he saw</a:t>
            </a:r>
            <a:r>
              <a:rPr lang="en-US" sz="3600" dirty="0">
                <a:effectLst/>
                <a:latin typeface="Arial" panose="020B0604020202020204" pitchFamily="34" charset="0"/>
                <a:ea typeface="Calibri" panose="020F0502020204030204" pitchFamily="34" charset="0"/>
                <a:cs typeface="Arial" panose="020B0604020202020204" pitchFamily="34" charset="0"/>
              </a:rPr>
              <a:t> Brugioni’s briefing boards from Saturday night (November 23)?</a:t>
            </a:r>
          </a:p>
          <a:p>
            <a:pPr marL="0" indent="0">
              <a:buNone/>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r>
              <a:rPr lang="en-US" sz="3600" dirty="0">
                <a:latin typeface="Arial" panose="020B0604020202020204" pitchFamily="34" charset="0"/>
                <a:ea typeface="Calibri" panose="020F0502020204030204" pitchFamily="34" charset="0"/>
                <a:cs typeface="Arial" panose="020B0604020202020204" pitchFamily="34" charset="0"/>
              </a:rPr>
              <a:t>	This is discussed in the documentary,</a:t>
            </a:r>
          </a:p>
          <a:p>
            <a:pPr marL="0" indent="0">
              <a:buNone/>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200" i="1" dirty="0">
                <a:latin typeface="Arial" panose="020B0604020202020204" pitchFamily="34" charset="0"/>
                <a:ea typeface="Calibri" panose="020F0502020204030204" pitchFamily="34" charset="0"/>
                <a:cs typeface="Arial" panose="020B0604020202020204" pitchFamily="34" charset="0"/>
              </a:rPr>
              <a:t>THE ZAPRUDER FILM MYSTERY </a:t>
            </a:r>
            <a:r>
              <a:rPr lang="en-US" sz="3200" dirty="0">
                <a:latin typeface="Arial" panose="020B0604020202020204" pitchFamily="34" charset="0"/>
                <a:ea typeface="Calibri" panose="020F0502020204030204" pitchFamily="34" charset="0"/>
                <a:cs typeface="Arial" panose="020B0604020202020204" pitchFamily="34" charset="0"/>
              </a:rPr>
              <a:t>on YouTube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86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0FBB-CDBF-822F-795A-CCFD9F20FE96}"/>
              </a:ext>
            </a:extLst>
          </p:cNvPr>
          <p:cNvSpPr>
            <a:spLocks noGrp="1"/>
          </p:cNvSpPr>
          <p:nvPr>
            <p:ph type="ctrTitle"/>
          </p:nvPr>
        </p:nvSpPr>
        <p:spPr>
          <a:xfrm>
            <a:off x="2590800" y="1137919"/>
            <a:ext cx="6766560" cy="1373333"/>
          </a:xfrm>
          <a:solidFill>
            <a:srgbClr val="FFFF00"/>
          </a:solidFill>
        </p:spPr>
        <p:txBody>
          <a:bodyPr>
            <a:noAutofit/>
          </a:bodyPr>
          <a:lstStyle/>
          <a:p>
            <a:r>
              <a:rPr lang="en-US" sz="4400" b="0" i="0" dirty="0">
                <a:solidFill>
                  <a:srgbClr val="1D2228"/>
                </a:solidFill>
                <a:effectLst/>
                <a:latin typeface="Arial Black" panose="020B0A04020102020204" pitchFamily="34" charset="0"/>
              </a:rPr>
              <a:t>A Closer Look at the Zapruder Film:</a:t>
            </a:r>
            <a:endParaRPr lang="en-US" sz="4400" dirty="0">
              <a:latin typeface="Arial Black" panose="020B0A04020102020204" pitchFamily="34" charset="0"/>
            </a:endParaRPr>
          </a:p>
        </p:txBody>
      </p:sp>
      <p:sp>
        <p:nvSpPr>
          <p:cNvPr id="3" name="Subtitle 2">
            <a:extLst>
              <a:ext uri="{FF2B5EF4-FFF2-40B4-BE49-F238E27FC236}">
                <a16:creationId xmlns:a16="http://schemas.microsoft.com/office/drawing/2014/main" id="{D674B519-A423-2378-ED57-2E2398C30E09}"/>
              </a:ext>
            </a:extLst>
          </p:cNvPr>
          <p:cNvSpPr>
            <a:spLocks noGrp="1"/>
          </p:cNvSpPr>
          <p:nvPr>
            <p:ph type="subTitle" idx="1"/>
          </p:nvPr>
        </p:nvSpPr>
        <p:spPr>
          <a:xfrm>
            <a:off x="1884218" y="3164097"/>
            <a:ext cx="8423564" cy="2068303"/>
          </a:xfrm>
          <a:solidFill>
            <a:srgbClr val="FFFFCC"/>
          </a:solidFill>
        </p:spPr>
        <p:txBody>
          <a:bodyPr>
            <a:normAutofit lnSpcReduction="10000"/>
          </a:bodyPr>
          <a:lstStyle/>
          <a:p>
            <a:r>
              <a:rPr lang="en-US" sz="2800" b="0" i="0" dirty="0">
                <a:solidFill>
                  <a:srgbClr val="0070C0"/>
                </a:solidFill>
                <a:effectLst/>
                <a:latin typeface="Arial Black" panose="020B0A04020102020204" pitchFamily="34" charset="0"/>
              </a:rPr>
              <a:t>The Case for Alteration</a:t>
            </a:r>
          </a:p>
          <a:p>
            <a:r>
              <a:rPr lang="en-US" sz="2000" b="0" i="0" dirty="0">
                <a:solidFill>
                  <a:srgbClr val="1D2228"/>
                </a:solidFill>
                <a:effectLst/>
                <a:latin typeface="Arial Black" panose="020B0A04020102020204" pitchFamily="34" charset="0"/>
              </a:rPr>
              <a:t>David W. Mantik</a:t>
            </a:r>
          </a:p>
          <a:p>
            <a:r>
              <a:rPr lang="en-US" sz="2000" dirty="0">
                <a:solidFill>
                  <a:srgbClr val="1D2228"/>
                </a:solidFill>
                <a:latin typeface="Arial Black" panose="020B0A04020102020204" pitchFamily="34" charset="0"/>
              </a:rPr>
              <a:t>The JFK Assassination at 60.</a:t>
            </a:r>
          </a:p>
          <a:p>
            <a:r>
              <a:rPr lang="en-US" sz="2000" dirty="0">
                <a:solidFill>
                  <a:srgbClr val="1D2228"/>
                </a:solidFill>
                <a:latin typeface="Arial Black" panose="020B0A04020102020204" pitchFamily="34" charset="0"/>
              </a:rPr>
              <a:t>The Cyril H. Wecht Institute of Forensic Science and Law.</a:t>
            </a:r>
          </a:p>
          <a:p>
            <a:r>
              <a:rPr lang="en-US" sz="2000" b="1" i="0" dirty="0">
                <a:solidFill>
                  <a:srgbClr val="012169"/>
                </a:solidFill>
                <a:effectLst/>
                <a:latin typeface="Arial Black" panose="020B0A04020102020204" pitchFamily="34" charset="0"/>
              </a:rPr>
              <a:t>22nd Annual Symposium, November 15-17, 2023</a:t>
            </a:r>
            <a:endParaRPr lang="en-US" sz="2000" b="1" i="0" dirty="0">
              <a:solidFill>
                <a:srgbClr val="FFFFFF"/>
              </a:solidFill>
              <a:effectLst/>
              <a:latin typeface="Calibre"/>
            </a:endParaRPr>
          </a:p>
          <a:p>
            <a:endParaRPr lang="en-US" sz="2800" dirty="0">
              <a:latin typeface="Arial Black" panose="020B0A04020102020204" pitchFamily="34" charset="0"/>
            </a:endParaRPr>
          </a:p>
        </p:txBody>
      </p:sp>
    </p:spTree>
    <p:extLst>
      <p:ext uri="{BB962C8B-B14F-4D97-AF65-F5344CB8AC3E}">
        <p14:creationId xmlns:p14="http://schemas.microsoft.com/office/powerpoint/2010/main" val="54551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63B54-7F69-60EA-C667-D59F2541B02E}"/>
              </a:ext>
            </a:extLst>
          </p:cNvPr>
          <p:cNvSpPr>
            <a:spLocks noGrp="1"/>
          </p:cNvSpPr>
          <p:nvPr>
            <p:ph type="ctrTitle"/>
          </p:nvPr>
        </p:nvSpPr>
        <p:spPr>
          <a:xfrm>
            <a:off x="2113280" y="1544320"/>
            <a:ext cx="7620000" cy="721232"/>
          </a:xfrm>
          <a:solidFill>
            <a:srgbClr val="FFFF00"/>
          </a:solidFill>
        </p:spPr>
        <p:txBody>
          <a:bodyPr>
            <a:normAutofit/>
          </a:bodyPr>
          <a:lstStyle/>
          <a:p>
            <a:r>
              <a:rPr lang="en-US" sz="4400" dirty="0">
                <a:latin typeface="Arial Black" panose="020B0A04020102020204" pitchFamily="34" charset="0"/>
              </a:rPr>
              <a:t>If the film is authentic…</a:t>
            </a:r>
            <a:endParaRPr lang="en-US" sz="4400" dirty="0"/>
          </a:p>
        </p:txBody>
      </p:sp>
      <p:sp>
        <p:nvSpPr>
          <p:cNvPr id="3" name="Subtitle 2">
            <a:extLst>
              <a:ext uri="{FF2B5EF4-FFF2-40B4-BE49-F238E27FC236}">
                <a16:creationId xmlns:a16="http://schemas.microsoft.com/office/drawing/2014/main" id="{F8FA3A71-5EE6-25A6-9C61-B404433C261B}"/>
              </a:ext>
            </a:extLst>
          </p:cNvPr>
          <p:cNvSpPr>
            <a:spLocks noGrp="1"/>
          </p:cNvSpPr>
          <p:nvPr>
            <p:ph type="subTitle" idx="1"/>
          </p:nvPr>
        </p:nvSpPr>
        <p:spPr>
          <a:xfrm>
            <a:off x="1340777" y="2922574"/>
            <a:ext cx="9510445" cy="2553666"/>
          </a:xfrm>
          <a:solidFill>
            <a:srgbClr val="FFFFCC"/>
          </a:solidFill>
        </p:spPr>
        <p:txBody>
          <a:bodyPr>
            <a:noAutofit/>
          </a:bodyPr>
          <a:lstStyle/>
          <a:p>
            <a:r>
              <a:rPr lang="en-US" sz="3200" dirty="0">
                <a:effectLst/>
                <a:latin typeface="Arial" panose="020B0604020202020204" pitchFamily="34" charset="0"/>
                <a:ea typeface="Calibri" panose="020F0502020204030204" pitchFamily="34" charset="0"/>
                <a:cs typeface="Arial" panose="020B0604020202020204" pitchFamily="34" charset="0"/>
              </a:rPr>
              <a:t>12. </a:t>
            </a:r>
            <a:r>
              <a:rPr lang="en-US" sz="3200" dirty="0">
                <a:latin typeface="Arial" panose="020B0604020202020204" pitchFamily="34" charset="0"/>
                <a:ea typeface="Calibri" panose="020F0502020204030204" pitchFamily="34" charset="0"/>
                <a:cs typeface="Arial" panose="020B0604020202020204" pitchFamily="34" charset="0"/>
              </a:rPr>
              <a:t>W</a:t>
            </a:r>
            <a:r>
              <a:rPr lang="en-US" sz="3200" dirty="0">
                <a:effectLst/>
                <a:latin typeface="Arial" panose="020B0604020202020204" pitchFamily="34" charset="0"/>
                <a:ea typeface="Calibri" panose="020F0502020204030204" pitchFamily="34" charset="0"/>
                <a:cs typeface="Arial" panose="020B0604020202020204" pitchFamily="34" charset="0"/>
              </a:rPr>
              <a:t>hy did </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72 </a:t>
            </a:r>
            <a:r>
              <a:rPr lang="en-US" sz="3200" dirty="0">
                <a:effectLst/>
                <a:latin typeface="Arial" panose="020B0604020202020204" pitchFamily="34" charset="0"/>
                <a:ea typeface="Calibri" panose="020F0502020204030204" pitchFamily="34" charset="0"/>
                <a:cs typeface="Arial" panose="020B0604020202020204" pitchFamily="34" charset="0"/>
              </a:rPr>
              <a:t>of </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75 </a:t>
            </a:r>
            <a:r>
              <a:rPr lang="en-US" sz="3200" dirty="0">
                <a:effectLst/>
                <a:latin typeface="Arial" panose="020B0604020202020204" pitchFamily="34" charset="0"/>
                <a:ea typeface="Calibri" panose="020F0502020204030204" pitchFamily="34" charset="0"/>
                <a:cs typeface="Arial" panose="020B0604020202020204" pitchFamily="34" charset="0"/>
              </a:rPr>
              <a:t>Hollywood film experts agree that the Black Patch was a fake? </a:t>
            </a:r>
          </a:p>
          <a:p>
            <a:pPr marL="285750" indent="-285750">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We might also ask this: Why does the Black Patch so closely match the White Patch on the lateral skull X-ray films?</a:t>
            </a:r>
            <a:endParaRPr lang="en-US" sz="3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9169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09C1-7C3B-57F7-6E48-34086F61B49E}"/>
              </a:ext>
            </a:extLst>
          </p:cNvPr>
          <p:cNvSpPr>
            <a:spLocks noGrp="1"/>
          </p:cNvSpPr>
          <p:nvPr>
            <p:ph type="ctrTitle"/>
          </p:nvPr>
        </p:nvSpPr>
        <p:spPr>
          <a:xfrm>
            <a:off x="2471049" y="843280"/>
            <a:ext cx="6835511" cy="1448738"/>
          </a:xfrm>
          <a:solidFill>
            <a:srgbClr val="FFFF00"/>
          </a:solidFill>
        </p:spPr>
        <p:txBody>
          <a:bodyPr>
            <a:normAutofit/>
          </a:bodyPr>
          <a:lstStyle/>
          <a:p>
            <a:r>
              <a:rPr lang="en-US" sz="4400" dirty="0">
                <a:latin typeface="Arial Black" panose="020B0A04020102020204" pitchFamily="34" charset="0"/>
              </a:rPr>
              <a:t>If you still trust the government…</a:t>
            </a:r>
          </a:p>
        </p:txBody>
      </p:sp>
      <p:sp>
        <p:nvSpPr>
          <p:cNvPr id="3" name="Subtitle 2">
            <a:extLst>
              <a:ext uri="{FF2B5EF4-FFF2-40B4-BE49-F238E27FC236}">
                <a16:creationId xmlns:a16="http://schemas.microsoft.com/office/drawing/2014/main" id="{A7845ACD-70F2-C8EB-712F-B3D9D4B446BF}"/>
              </a:ext>
            </a:extLst>
          </p:cNvPr>
          <p:cNvSpPr>
            <a:spLocks noGrp="1"/>
          </p:cNvSpPr>
          <p:nvPr>
            <p:ph type="subTitle" idx="1"/>
          </p:nvPr>
        </p:nvSpPr>
        <p:spPr>
          <a:xfrm>
            <a:off x="1398997" y="2677362"/>
            <a:ext cx="9358045" cy="3507680"/>
          </a:xfrm>
          <a:solidFill>
            <a:srgbClr val="FFFFCC"/>
          </a:solidFill>
        </p:spPr>
        <p:txBody>
          <a:bodyPr>
            <a:normAutofit fontScale="25000" lnSpcReduction="20000"/>
          </a:bodyPr>
          <a:lstStyle/>
          <a:p>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latin typeface="Arial" panose="020B0604020202020204" pitchFamily="34" charset="0"/>
                <a:ea typeface="Calibri" panose="020F0502020204030204" pitchFamily="34" charset="0"/>
                <a:cs typeface="Arial" panose="020B0604020202020204" pitchFamily="34" charset="0"/>
              </a:rPr>
              <a:t>	</a:t>
            </a:r>
            <a:r>
              <a:rPr lang="en-US" sz="16000" kern="100" dirty="0">
                <a:effectLst/>
                <a:latin typeface="Arial" panose="020B0604020202020204" pitchFamily="34" charset="0"/>
                <a:ea typeface="Calibri" panose="020F0502020204030204" pitchFamily="34" charset="0"/>
                <a:cs typeface="Arial" panose="020B0604020202020204" pitchFamily="34" charset="0"/>
              </a:rPr>
              <a:t>GOOGLE: Shane O’Sullivan’s </a:t>
            </a:r>
          </a:p>
          <a:p>
            <a:r>
              <a:rPr lang="en-US" sz="16000" kern="100" dirty="0">
                <a:effectLst/>
                <a:latin typeface="Arial" panose="020B0604020202020204" pitchFamily="34" charset="0"/>
                <a:ea typeface="Calibri" panose="020F0502020204030204" pitchFamily="34" charset="0"/>
                <a:cs typeface="Arial" panose="020B0604020202020204" pitchFamily="34" charset="0"/>
              </a:rPr>
              <a:t>“</a:t>
            </a:r>
            <a:r>
              <a:rPr lang="en-US" sz="16000" i="1" kern="100" dirty="0">
                <a:effectLst/>
                <a:latin typeface="Arial" panose="020B0604020202020204" pitchFamily="34" charset="0"/>
                <a:ea typeface="Calibri" panose="020F0502020204030204" pitchFamily="34" charset="0"/>
                <a:cs typeface="Arial" panose="020B0604020202020204" pitchFamily="34" charset="0"/>
              </a:rPr>
              <a:t>THE ZAPRUDER FILM MYSTERY</a:t>
            </a:r>
            <a:r>
              <a:rPr lang="en-US" sz="16000" kern="100" dirty="0">
                <a:effectLst/>
                <a:latin typeface="Arial" panose="020B0604020202020204" pitchFamily="34" charset="0"/>
                <a:ea typeface="Calibri" panose="020F0502020204030204" pitchFamily="34" charset="0"/>
                <a:cs typeface="Arial" panose="020B0604020202020204" pitchFamily="34" charset="0"/>
              </a:rPr>
              <a:t>” </a:t>
            </a:r>
          </a:p>
          <a:p>
            <a:endParaRPr lang="en-US" sz="160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0" kern="100" dirty="0">
                <a:latin typeface="Arial" panose="020B0604020202020204" pitchFamily="34" charset="0"/>
                <a:ea typeface="Calibri" panose="020F0502020204030204" pitchFamily="34" charset="0"/>
                <a:cs typeface="Arial" panose="020B0604020202020204" pitchFamily="34" charset="0"/>
              </a:rPr>
              <a:t>It is </a:t>
            </a:r>
            <a:r>
              <a:rPr lang="en-US" sz="16000" kern="100" dirty="0">
                <a:effectLst/>
                <a:latin typeface="Arial" panose="020B0604020202020204" pitchFamily="34" charset="0"/>
                <a:ea typeface="Calibri" panose="020F0502020204030204" pitchFamily="34" charset="0"/>
                <a:cs typeface="Arial" panose="020B0604020202020204" pitchFamily="34" charset="0"/>
              </a:rPr>
              <a:t>85 minutes long on YouTube. </a:t>
            </a:r>
          </a:p>
          <a:p>
            <a:pPr marL="285750" indent="-285750">
              <a:buFont typeface="Arial" panose="020B0604020202020204" pitchFamily="34" charset="0"/>
              <a:buChar char="•"/>
            </a:pPr>
            <a:endParaRPr lang="en-US" sz="160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0" kern="100" dirty="0">
                <a:effectLst/>
                <a:latin typeface="Arial" panose="020B0604020202020204" pitchFamily="34" charset="0"/>
                <a:ea typeface="Calibri" panose="020F0502020204030204" pitchFamily="34" charset="0"/>
                <a:cs typeface="Arial" panose="020B0604020202020204" pitchFamily="34" charset="0"/>
              </a:rPr>
              <a:t>It has had 2.6 million views. </a:t>
            </a:r>
          </a:p>
          <a:p>
            <a:endParaRPr lang="en-US" dirty="0"/>
          </a:p>
        </p:txBody>
      </p:sp>
    </p:spTree>
    <p:extLst>
      <p:ext uri="{BB962C8B-B14F-4D97-AF65-F5344CB8AC3E}">
        <p14:creationId xmlns:p14="http://schemas.microsoft.com/office/powerpoint/2010/main" val="3586620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9CD2-1955-609E-7251-41346E679C16}"/>
              </a:ext>
            </a:extLst>
          </p:cNvPr>
          <p:cNvSpPr>
            <a:spLocks noGrp="1"/>
          </p:cNvSpPr>
          <p:nvPr>
            <p:ph type="title"/>
          </p:nvPr>
        </p:nvSpPr>
        <p:spPr>
          <a:xfrm>
            <a:off x="937260" y="633281"/>
            <a:ext cx="10515600" cy="870400"/>
          </a:xfrm>
          <a:solidFill>
            <a:srgbClr val="FFFF00"/>
          </a:solidFill>
        </p:spPr>
        <p:txBody>
          <a:bodyPr/>
          <a:lstStyle/>
          <a:p>
            <a:r>
              <a:rPr lang="en-US" dirty="0">
                <a:latin typeface="Arial Black" panose="020B0A04020102020204" pitchFamily="34" charset="0"/>
              </a:rPr>
              <a:t>Sydney Wilkinson Enters the Fray</a:t>
            </a:r>
          </a:p>
        </p:txBody>
      </p:sp>
      <p:sp>
        <p:nvSpPr>
          <p:cNvPr id="3" name="Content Placeholder 2">
            <a:extLst>
              <a:ext uri="{FF2B5EF4-FFF2-40B4-BE49-F238E27FC236}">
                <a16:creationId xmlns:a16="http://schemas.microsoft.com/office/drawing/2014/main" id="{1005DCA4-F706-C657-3F08-AC8EF3B026AF}"/>
              </a:ext>
            </a:extLst>
          </p:cNvPr>
          <p:cNvSpPr>
            <a:spLocks noGrp="1"/>
          </p:cNvSpPr>
          <p:nvPr>
            <p:ph idx="1"/>
          </p:nvPr>
        </p:nvSpPr>
        <p:spPr>
          <a:xfrm>
            <a:off x="551180" y="1937385"/>
            <a:ext cx="11325860" cy="4667250"/>
          </a:xfrm>
          <a:solidFill>
            <a:srgbClr val="FFFFCC"/>
          </a:solidFill>
        </p:spPr>
        <p:txBody>
          <a:bodyPr>
            <a:normAutofit fontScale="77500" lnSpcReduction="20000"/>
          </a:bodyPr>
          <a:lstStyle/>
          <a:p>
            <a:endParaRPr lang="en-US" dirty="0"/>
          </a:p>
          <a:p>
            <a:r>
              <a:rPr lang="en-US" sz="3500" u="sng" dirty="0">
                <a:latin typeface="Arial" panose="020B0604020202020204" pitchFamily="34" charset="0"/>
                <a:cs typeface="Arial" panose="020B0604020202020204" pitchFamily="34" charset="0"/>
              </a:rPr>
              <a:t>November 2008</a:t>
            </a:r>
            <a:r>
              <a:rPr lang="en-US" sz="3500" dirty="0">
                <a:latin typeface="Arial" panose="020B0604020202020204" pitchFamily="34" charset="0"/>
                <a:cs typeface="Arial" panose="020B0604020202020204" pitchFamily="34" charset="0"/>
              </a:rPr>
              <a:t>. She purchased a third generation copy of the forensic</a:t>
            </a:r>
          </a:p>
          <a:p>
            <a:pPr marL="0" indent="0">
              <a:buNone/>
            </a:pPr>
            <a:r>
              <a:rPr lang="en-US" sz="3500" dirty="0">
                <a:latin typeface="Arial" panose="020B0604020202020204" pitchFamily="34" charset="0"/>
                <a:cs typeface="Arial" panose="020B0604020202020204" pitchFamily="34" charset="0"/>
              </a:rPr>
              <a:t>    version of the film from NARA. (The original is generation </a:t>
            </a:r>
            <a:r>
              <a:rPr lang="en-US" sz="3500" i="1" dirty="0">
                <a:solidFill>
                  <a:srgbClr val="FF0000"/>
                </a:solidFill>
                <a:latin typeface="Arial" panose="020B0604020202020204" pitchFamily="34" charset="0"/>
                <a:cs typeface="Arial" panose="020B0604020202020204" pitchFamily="34" charset="0"/>
              </a:rPr>
              <a:t>zero</a:t>
            </a:r>
            <a:r>
              <a:rPr lang="en-US" sz="3500" dirty="0">
                <a:latin typeface="Arial" panose="020B0604020202020204" pitchFamily="34" charset="0"/>
                <a:cs typeface="Arial" panose="020B0604020202020204" pitchFamily="34" charset="0"/>
              </a:rPr>
              <a:t>.)</a:t>
            </a:r>
          </a:p>
          <a:p>
            <a:r>
              <a:rPr lang="en-US" sz="3500" dirty="0">
                <a:latin typeface="Arial" panose="020B0604020202020204" pitchFamily="34" charset="0"/>
                <a:cs typeface="Arial" panose="020B0604020202020204" pitchFamily="34" charset="0"/>
              </a:rPr>
              <a:t>This was a 35 mm, duplicate negative, with no defects removed. </a:t>
            </a:r>
          </a:p>
          <a:p>
            <a:r>
              <a:rPr lang="en-US" sz="3500" dirty="0">
                <a:latin typeface="Arial" panose="020B0604020202020204" pitchFamily="34" charset="0"/>
                <a:cs typeface="Arial" panose="020B0604020202020204" pitchFamily="34" charset="0"/>
              </a:rPr>
              <a:t>She created digital files of each frame in 6144 x 4668-pixel format. 	[6,144 = 6.144k, commonly called 6k.] </a:t>
            </a:r>
          </a:p>
          <a:p>
            <a:r>
              <a:rPr lang="en-US" sz="3500" dirty="0">
                <a:latin typeface="Arial" panose="020B0604020202020204" pitchFamily="34" charset="0"/>
                <a:cs typeface="Arial" panose="020B0604020202020204" pitchFamily="34" charset="0"/>
              </a:rPr>
              <a:t>Each frame contained 114.7 Mb. </a:t>
            </a:r>
          </a:p>
          <a:p>
            <a:r>
              <a:rPr lang="en-US" sz="3500" dirty="0">
                <a:latin typeface="Arial" panose="020B0604020202020204" pitchFamily="34" charset="0"/>
                <a:cs typeface="Arial" panose="020B0604020202020204" pitchFamily="34" charset="0"/>
              </a:rPr>
              <a:t>Compare this to a home HDTV, with 1920 x 1080 pixels and 9.7 Mb per frame.</a:t>
            </a:r>
          </a:p>
          <a:p>
            <a:r>
              <a:rPr lang="en-US" sz="3500" dirty="0">
                <a:latin typeface="Arial" panose="020B0604020202020204" pitchFamily="34" charset="0"/>
                <a:cs typeface="Arial" panose="020B0604020202020204" pitchFamily="34" charset="0"/>
              </a:rPr>
              <a:t>So, Sydney had nearly </a:t>
            </a:r>
            <a:r>
              <a:rPr lang="en-US" sz="3500" dirty="0">
                <a:solidFill>
                  <a:srgbClr val="FF0000"/>
                </a:solidFill>
                <a:latin typeface="Arial" panose="020B0604020202020204" pitchFamily="34" charset="0"/>
                <a:cs typeface="Arial" panose="020B0604020202020204" pitchFamily="34" charset="0"/>
              </a:rPr>
              <a:t>12 times as much information </a:t>
            </a:r>
            <a:r>
              <a:rPr lang="en-US" sz="3500" dirty="0">
                <a:latin typeface="Arial" panose="020B0604020202020204" pitchFamily="34" charset="0"/>
                <a:cs typeface="Arial" panose="020B0604020202020204" pitchFamily="34" charset="0"/>
              </a:rPr>
              <a:t>in each frame—as compared to an HDTV frame. </a:t>
            </a:r>
          </a:p>
        </p:txBody>
      </p:sp>
    </p:spTree>
    <p:extLst>
      <p:ext uri="{BB962C8B-B14F-4D97-AF65-F5344CB8AC3E}">
        <p14:creationId xmlns:p14="http://schemas.microsoft.com/office/powerpoint/2010/main" val="123271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398E-B924-7797-14A3-967670E0DD2B}"/>
              </a:ext>
            </a:extLst>
          </p:cNvPr>
          <p:cNvSpPr>
            <a:spLocks noGrp="1"/>
          </p:cNvSpPr>
          <p:nvPr>
            <p:ph type="title"/>
          </p:nvPr>
        </p:nvSpPr>
        <p:spPr>
          <a:xfrm>
            <a:off x="1567551" y="484419"/>
            <a:ext cx="8551809" cy="927821"/>
          </a:xfrm>
          <a:solidFill>
            <a:srgbClr val="FFFF00"/>
          </a:solidFill>
        </p:spPr>
        <p:txBody>
          <a:bodyPr>
            <a:normAutofit fontScale="90000"/>
          </a:bodyPr>
          <a:lstStyle/>
          <a:p>
            <a:r>
              <a:rPr lang="en-US" dirty="0">
                <a:latin typeface="Arial Black" panose="020B0A04020102020204" pitchFamily="34" charset="0"/>
              </a:rPr>
              <a:t>Sydney Wilkinson Used Logs!</a:t>
            </a:r>
          </a:p>
        </p:txBody>
      </p:sp>
      <p:sp>
        <p:nvSpPr>
          <p:cNvPr id="3" name="Content Placeholder 2">
            <a:extLst>
              <a:ext uri="{FF2B5EF4-FFF2-40B4-BE49-F238E27FC236}">
                <a16:creationId xmlns:a16="http://schemas.microsoft.com/office/drawing/2014/main" id="{7CAAEDBF-CD93-331A-B5DE-BDEA74D2AF36}"/>
              </a:ext>
            </a:extLst>
          </p:cNvPr>
          <p:cNvSpPr>
            <a:spLocks noGrp="1"/>
          </p:cNvSpPr>
          <p:nvPr>
            <p:ph idx="1"/>
          </p:nvPr>
        </p:nvSpPr>
        <p:spPr>
          <a:xfrm>
            <a:off x="622300" y="1827286"/>
            <a:ext cx="10695940" cy="4817354"/>
          </a:xfrm>
          <a:solidFill>
            <a:srgbClr val="FFFFCC"/>
          </a:solidFill>
        </p:spPr>
        <p:txBody>
          <a:bodyPr>
            <a:noAutofit/>
          </a:bodyPr>
          <a:lstStyle/>
          <a:p>
            <a:r>
              <a:rPr lang="en-US" sz="3600" dirty="0">
                <a:latin typeface="Arial" panose="020B0604020202020204" pitchFamily="34" charset="0"/>
                <a:cs typeface="Arial" panose="020B0604020202020204" pitchFamily="34" charset="0"/>
              </a:rPr>
              <a:t>Home HDTVs, computers, and movies use </a:t>
            </a:r>
            <a:r>
              <a:rPr lang="en-US" sz="3600" i="1" dirty="0">
                <a:latin typeface="Arial" panose="020B0604020202020204" pitchFamily="34" charset="0"/>
                <a:cs typeface="Arial" panose="020B0604020202020204" pitchFamily="34" charset="0"/>
              </a:rPr>
              <a:t>linear</a:t>
            </a:r>
            <a:r>
              <a:rPr lang="en-US" sz="3600" dirty="0">
                <a:latin typeface="Arial" panose="020B0604020202020204" pitchFamily="34" charset="0"/>
                <a:cs typeface="Arial" panose="020B0604020202020204" pitchFamily="34" charset="0"/>
              </a:rPr>
              <a:t> color space. All have had contrast and color balance adjusted.</a:t>
            </a:r>
          </a:p>
          <a:p>
            <a:r>
              <a:rPr lang="en-US" sz="3600" dirty="0">
                <a:latin typeface="Arial" panose="020B0604020202020204" pitchFamily="34" charset="0"/>
                <a:cs typeface="Arial" panose="020B0604020202020204" pitchFamily="34" charset="0"/>
              </a:rPr>
              <a:t>But Sydney scanned in </a:t>
            </a:r>
            <a:r>
              <a:rPr lang="en-US" sz="3600" i="1" dirty="0">
                <a:latin typeface="Arial" panose="020B0604020202020204" pitchFamily="34" charset="0"/>
                <a:cs typeface="Arial" panose="020B0604020202020204" pitchFamily="34" charset="0"/>
              </a:rPr>
              <a:t>logarithmic</a:t>
            </a:r>
            <a:r>
              <a:rPr lang="en-US" sz="3600" dirty="0">
                <a:latin typeface="Arial" panose="020B0604020202020204" pitchFamily="34" charset="0"/>
                <a:cs typeface="Arial" panose="020B0604020202020204" pitchFamily="34" charset="0"/>
              </a:rPr>
              <a:t> space, which means that all available information was retained.</a:t>
            </a:r>
          </a:p>
          <a:p>
            <a:r>
              <a:rPr lang="en-US" sz="3600" dirty="0">
                <a:latin typeface="Arial" panose="020B0604020202020204" pitchFamily="34" charset="0"/>
                <a:cs typeface="Arial" panose="020B0604020202020204" pitchFamily="34" charset="0"/>
              </a:rPr>
              <a:t>To a human eye, logarithmic color looks a bit “muddy,” but all the data is there. This is optimal for analysis. </a:t>
            </a:r>
          </a:p>
        </p:txBody>
      </p:sp>
    </p:spTree>
    <p:extLst>
      <p:ext uri="{BB962C8B-B14F-4D97-AF65-F5344CB8AC3E}">
        <p14:creationId xmlns:p14="http://schemas.microsoft.com/office/powerpoint/2010/main" val="1160073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F615-A531-4C14-B30C-05060C0B8B32}"/>
              </a:ext>
            </a:extLst>
          </p:cNvPr>
          <p:cNvSpPr>
            <a:spLocks noGrp="1"/>
          </p:cNvSpPr>
          <p:nvPr>
            <p:ph type="ctrTitle"/>
          </p:nvPr>
        </p:nvSpPr>
        <p:spPr>
          <a:xfrm>
            <a:off x="3342640" y="406189"/>
            <a:ext cx="5354320" cy="767291"/>
          </a:xfrm>
          <a:solidFill>
            <a:srgbClr val="FFFF00"/>
          </a:solidFill>
        </p:spPr>
        <p:txBody>
          <a:bodyPr>
            <a:normAutofit/>
          </a:bodyPr>
          <a:lstStyle/>
          <a:p>
            <a:r>
              <a:rPr lang="en-US" sz="4400" dirty="0">
                <a:latin typeface="Arial Black" panose="020B0A04020102020204" pitchFamily="34" charset="0"/>
              </a:rPr>
              <a:t>Scans: 2k vs. 6k</a:t>
            </a:r>
          </a:p>
        </p:txBody>
      </p:sp>
      <p:sp>
        <p:nvSpPr>
          <p:cNvPr id="3" name="Subtitle 2">
            <a:extLst>
              <a:ext uri="{FF2B5EF4-FFF2-40B4-BE49-F238E27FC236}">
                <a16:creationId xmlns:a16="http://schemas.microsoft.com/office/drawing/2014/main" id="{A8635D4E-C07B-25F9-C63A-F6AF63C181A6}"/>
              </a:ext>
            </a:extLst>
          </p:cNvPr>
          <p:cNvSpPr>
            <a:spLocks noGrp="1"/>
          </p:cNvSpPr>
          <p:nvPr>
            <p:ph type="subTitle" idx="1"/>
          </p:nvPr>
        </p:nvSpPr>
        <p:spPr>
          <a:xfrm>
            <a:off x="2773679" y="1361440"/>
            <a:ext cx="6898641" cy="5374640"/>
          </a:xfrm>
          <a:solidFill>
            <a:srgbClr val="FFFFCC"/>
          </a:solidFill>
        </p:spPr>
        <p:txBody>
          <a:bodyPr/>
          <a:lstStyle/>
          <a:p>
            <a:endParaRPr lang="en-US" dirty="0"/>
          </a:p>
        </p:txBody>
      </p:sp>
      <p:pic>
        <p:nvPicPr>
          <p:cNvPr id="6" name="Picture 5">
            <a:extLst>
              <a:ext uri="{FF2B5EF4-FFF2-40B4-BE49-F238E27FC236}">
                <a16:creationId xmlns:a16="http://schemas.microsoft.com/office/drawing/2014/main" id="{33C161D6-C980-87A0-37E0-BBDEC5BF77D3}"/>
              </a:ext>
            </a:extLst>
          </p:cNvPr>
          <p:cNvPicPr>
            <a:picLocks noChangeAspect="1"/>
          </p:cNvPicPr>
          <p:nvPr/>
        </p:nvPicPr>
        <p:blipFill>
          <a:blip r:embed="rId2"/>
          <a:stretch>
            <a:fillRect/>
          </a:stretch>
        </p:blipFill>
        <p:spPr>
          <a:xfrm>
            <a:off x="2929751" y="1447800"/>
            <a:ext cx="6608646" cy="5100320"/>
          </a:xfrm>
          <a:prstGeom prst="rect">
            <a:avLst/>
          </a:prstGeom>
        </p:spPr>
      </p:pic>
    </p:spTree>
    <p:extLst>
      <p:ext uri="{BB962C8B-B14F-4D97-AF65-F5344CB8AC3E}">
        <p14:creationId xmlns:p14="http://schemas.microsoft.com/office/powerpoint/2010/main" val="388624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3557-7951-181E-D187-817236FF20FA}"/>
              </a:ext>
            </a:extLst>
          </p:cNvPr>
          <p:cNvSpPr>
            <a:spLocks noGrp="1"/>
          </p:cNvSpPr>
          <p:nvPr>
            <p:ph type="ctrTitle"/>
          </p:nvPr>
        </p:nvSpPr>
        <p:spPr>
          <a:xfrm>
            <a:off x="4950460" y="467360"/>
            <a:ext cx="2291080" cy="685482"/>
          </a:xfrm>
          <a:solidFill>
            <a:srgbClr val="FFFF00"/>
          </a:solidFill>
        </p:spPr>
        <p:txBody>
          <a:bodyPr>
            <a:normAutofit fontScale="90000"/>
          </a:bodyPr>
          <a:lstStyle/>
          <a:p>
            <a:r>
              <a:rPr lang="en-US" sz="4400" dirty="0">
                <a:latin typeface="Arial Black" panose="020B0A04020102020204" pitchFamily="34" charset="0"/>
              </a:rPr>
              <a:t>Z-317</a:t>
            </a:r>
          </a:p>
        </p:txBody>
      </p:sp>
      <p:sp>
        <p:nvSpPr>
          <p:cNvPr id="3" name="Subtitle 2">
            <a:extLst>
              <a:ext uri="{FF2B5EF4-FFF2-40B4-BE49-F238E27FC236}">
                <a16:creationId xmlns:a16="http://schemas.microsoft.com/office/drawing/2014/main" id="{70CE11F8-571D-6556-B621-D6D13264A782}"/>
              </a:ext>
            </a:extLst>
          </p:cNvPr>
          <p:cNvSpPr>
            <a:spLocks noGrp="1"/>
          </p:cNvSpPr>
          <p:nvPr>
            <p:ph type="subTitle" idx="1"/>
          </p:nvPr>
        </p:nvSpPr>
        <p:spPr>
          <a:xfrm>
            <a:off x="1523999" y="1681162"/>
            <a:ext cx="9184642" cy="4618038"/>
          </a:xfrm>
          <a:solidFill>
            <a:srgbClr val="FFFFCC"/>
          </a:solidFill>
        </p:spPr>
        <p:txBody>
          <a:bodyPr/>
          <a:lstStyle/>
          <a:p>
            <a:endParaRPr lang="en-US" dirty="0"/>
          </a:p>
          <a:p>
            <a:endParaRPr lang="en-US" dirty="0"/>
          </a:p>
        </p:txBody>
      </p:sp>
      <p:pic>
        <p:nvPicPr>
          <p:cNvPr id="7" name="Picture 6">
            <a:extLst>
              <a:ext uri="{FF2B5EF4-FFF2-40B4-BE49-F238E27FC236}">
                <a16:creationId xmlns:a16="http://schemas.microsoft.com/office/drawing/2014/main" id="{E864B448-AA56-CD7B-7597-DEF0CE9A284D}"/>
              </a:ext>
            </a:extLst>
          </p:cNvPr>
          <p:cNvPicPr>
            <a:picLocks noChangeAspect="1"/>
          </p:cNvPicPr>
          <p:nvPr/>
        </p:nvPicPr>
        <p:blipFill>
          <a:blip r:embed="rId2"/>
          <a:stretch>
            <a:fillRect/>
          </a:stretch>
        </p:blipFill>
        <p:spPr>
          <a:xfrm>
            <a:off x="1788634" y="1922470"/>
            <a:ext cx="8696009" cy="4183690"/>
          </a:xfrm>
          <a:prstGeom prst="rect">
            <a:avLst/>
          </a:prstGeom>
        </p:spPr>
      </p:pic>
    </p:spTree>
    <p:extLst>
      <p:ext uri="{BB962C8B-B14F-4D97-AF65-F5344CB8AC3E}">
        <p14:creationId xmlns:p14="http://schemas.microsoft.com/office/powerpoint/2010/main" val="306279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9C30-C734-FE5A-FE2C-2F139CA2E5A8}"/>
              </a:ext>
            </a:extLst>
          </p:cNvPr>
          <p:cNvSpPr>
            <a:spLocks noGrp="1"/>
          </p:cNvSpPr>
          <p:nvPr>
            <p:ph type="title"/>
          </p:nvPr>
        </p:nvSpPr>
        <p:spPr>
          <a:xfrm>
            <a:off x="9091615" y="2082799"/>
            <a:ext cx="2734625" cy="2468882"/>
          </a:xfrm>
          <a:solidFill>
            <a:srgbClr val="FFFF00"/>
          </a:solidFill>
        </p:spPr>
        <p:txBody>
          <a:bodyPr>
            <a:normAutofit fontScale="90000"/>
          </a:bodyPr>
          <a:lstStyle/>
          <a:p>
            <a:r>
              <a:rPr lang="en-US" dirty="0">
                <a:latin typeface="Arial Black" panose="020B0A04020102020204" pitchFamily="34" charset="0"/>
              </a:rPr>
              <a:t>A Color Analysis Prepared at NASA</a:t>
            </a:r>
          </a:p>
        </p:txBody>
      </p:sp>
      <p:sp>
        <p:nvSpPr>
          <p:cNvPr id="3" name="Content Placeholder 2">
            <a:extLst>
              <a:ext uri="{FF2B5EF4-FFF2-40B4-BE49-F238E27FC236}">
                <a16:creationId xmlns:a16="http://schemas.microsoft.com/office/drawing/2014/main" id="{A351E898-4473-F2F3-4F97-4AB9603C5E58}"/>
              </a:ext>
            </a:extLst>
          </p:cNvPr>
          <p:cNvSpPr>
            <a:spLocks noGrp="1"/>
          </p:cNvSpPr>
          <p:nvPr>
            <p:ph idx="1"/>
          </p:nvPr>
        </p:nvSpPr>
        <p:spPr>
          <a:xfrm>
            <a:off x="365760" y="213362"/>
            <a:ext cx="8534400" cy="6482077"/>
          </a:xfrm>
          <a:solidFill>
            <a:srgbClr val="FFFFCC"/>
          </a:solidFill>
        </p:spPr>
        <p:txBody>
          <a:bodyPr/>
          <a:lstStyle/>
          <a:p>
            <a:pPr marL="0" indent="0">
              <a:buNone/>
            </a:pPr>
            <a:endParaRPr lang="en-US" dirty="0"/>
          </a:p>
          <a:p>
            <a:pPr marL="0" indent="0">
              <a:buNone/>
            </a:pPr>
            <a:endParaRPr lang="en-US" dirty="0"/>
          </a:p>
        </p:txBody>
      </p:sp>
      <p:pic>
        <p:nvPicPr>
          <p:cNvPr id="4" name="Picture 3" descr="A screenshot of a computer&#10;&#10;Description automatically generated">
            <a:extLst>
              <a:ext uri="{FF2B5EF4-FFF2-40B4-BE49-F238E27FC236}">
                <a16:creationId xmlns:a16="http://schemas.microsoft.com/office/drawing/2014/main" id="{AE0D49EF-4C92-4EAF-5E03-3617955A8A24}"/>
              </a:ext>
            </a:extLst>
          </p:cNvPr>
          <p:cNvPicPr>
            <a:picLocks noChangeAspect="1"/>
          </p:cNvPicPr>
          <p:nvPr/>
        </p:nvPicPr>
        <p:blipFill>
          <a:blip r:embed="rId2"/>
          <a:stretch>
            <a:fillRect/>
          </a:stretch>
        </p:blipFill>
        <p:spPr>
          <a:xfrm>
            <a:off x="557215" y="358967"/>
            <a:ext cx="8007665" cy="6140065"/>
          </a:xfrm>
          <a:prstGeom prst="rect">
            <a:avLst/>
          </a:prstGeom>
        </p:spPr>
      </p:pic>
    </p:spTree>
    <p:extLst>
      <p:ext uri="{BB962C8B-B14F-4D97-AF65-F5344CB8AC3E}">
        <p14:creationId xmlns:p14="http://schemas.microsoft.com/office/powerpoint/2010/main" val="889619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3BF4-F9CC-67D6-7EDF-5C4946A61099}"/>
              </a:ext>
            </a:extLst>
          </p:cNvPr>
          <p:cNvSpPr>
            <a:spLocks noGrp="1"/>
          </p:cNvSpPr>
          <p:nvPr>
            <p:ph type="ctrTitle"/>
          </p:nvPr>
        </p:nvSpPr>
        <p:spPr>
          <a:xfrm>
            <a:off x="3474720" y="209250"/>
            <a:ext cx="5750560" cy="776922"/>
          </a:xfrm>
          <a:solidFill>
            <a:srgbClr val="FFFF00"/>
          </a:solidFill>
        </p:spPr>
        <p:txBody>
          <a:bodyPr>
            <a:normAutofit/>
          </a:bodyPr>
          <a:lstStyle/>
          <a:p>
            <a:r>
              <a:rPr lang="en-US" sz="4400" dirty="0">
                <a:latin typeface="Arial Black" panose="020B0A04020102020204" pitchFamily="34" charset="0"/>
              </a:rPr>
              <a:t>Magnified: Z-317</a:t>
            </a:r>
          </a:p>
        </p:txBody>
      </p:sp>
      <p:sp>
        <p:nvSpPr>
          <p:cNvPr id="3" name="Subtitle 2">
            <a:extLst>
              <a:ext uri="{FF2B5EF4-FFF2-40B4-BE49-F238E27FC236}">
                <a16:creationId xmlns:a16="http://schemas.microsoft.com/office/drawing/2014/main" id="{04A77902-6602-255A-FA51-475B4E5B9EA9}"/>
              </a:ext>
            </a:extLst>
          </p:cNvPr>
          <p:cNvSpPr>
            <a:spLocks noGrp="1"/>
          </p:cNvSpPr>
          <p:nvPr>
            <p:ph type="subTitle" idx="1"/>
          </p:nvPr>
        </p:nvSpPr>
        <p:spPr>
          <a:xfrm>
            <a:off x="2499360" y="1295082"/>
            <a:ext cx="8056880" cy="5369878"/>
          </a:xfrm>
          <a:solidFill>
            <a:srgbClr val="FFFFCC"/>
          </a:solidFill>
        </p:spPr>
        <p:txBody>
          <a:bodyPr/>
          <a:lstStyle/>
          <a:p>
            <a:endParaRPr lang="en-US" dirty="0"/>
          </a:p>
          <a:p>
            <a:endParaRPr lang="en-US" dirty="0"/>
          </a:p>
        </p:txBody>
      </p:sp>
      <p:sp>
        <p:nvSpPr>
          <p:cNvPr id="6" name="Oval 5">
            <a:extLst>
              <a:ext uri="{FF2B5EF4-FFF2-40B4-BE49-F238E27FC236}">
                <a16:creationId xmlns:a16="http://schemas.microsoft.com/office/drawing/2014/main" id="{E2EB6E28-4AD6-713B-4761-9AB129555030}"/>
              </a:ext>
            </a:extLst>
          </p:cNvPr>
          <p:cNvSpPr/>
          <p:nvPr/>
        </p:nvSpPr>
        <p:spPr>
          <a:xfrm>
            <a:off x="4079240" y="3637280"/>
            <a:ext cx="1325880" cy="1290320"/>
          </a:xfrm>
          <a:prstGeom prst="ellipse">
            <a:avLst/>
          </a:prstGeom>
          <a:solidFill>
            <a:schemeClr val="bg1">
              <a:lumMod val="95000"/>
              <a:alpha val="0"/>
            </a:schemeClr>
          </a:solidFill>
          <a:ln w="254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2735F33-15D6-E516-F768-866DC8137367}"/>
              </a:ext>
            </a:extLst>
          </p:cNvPr>
          <p:cNvPicPr>
            <a:picLocks noChangeAspect="1"/>
          </p:cNvPicPr>
          <p:nvPr/>
        </p:nvPicPr>
        <p:blipFill>
          <a:blip r:embed="rId2"/>
          <a:stretch>
            <a:fillRect/>
          </a:stretch>
        </p:blipFill>
        <p:spPr>
          <a:xfrm>
            <a:off x="2702560" y="1442720"/>
            <a:ext cx="7692108" cy="5073950"/>
          </a:xfrm>
          <a:prstGeom prst="rect">
            <a:avLst/>
          </a:prstGeom>
        </p:spPr>
      </p:pic>
    </p:spTree>
    <p:extLst>
      <p:ext uri="{BB962C8B-B14F-4D97-AF65-F5344CB8AC3E}">
        <p14:creationId xmlns:p14="http://schemas.microsoft.com/office/powerpoint/2010/main" val="3868923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5FFA-5B6B-EFED-BA1E-B1718DC7FF53}"/>
              </a:ext>
            </a:extLst>
          </p:cNvPr>
          <p:cNvSpPr>
            <a:spLocks noGrp="1"/>
          </p:cNvSpPr>
          <p:nvPr>
            <p:ph type="title"/>
          </p:nvPr>
        </p:nvSpPr>
        <p:spPr>
          <a:xfrm>
            <a:off x="4749800" y="254000"/>
            <a:ext cx="1996440" cy="635378"/>
          </a:xfrm>
          <a:solidFill>
            <a:srgbClr val="FFFF00"/>
          </a:solidFill>
        </p:spPr>
        <p:txBody>
          <a:bodyPr>
            <a:normAutofit fontScale="90000"/>
          </a:bodyPr>
          <a:lstStyle/>
          <a:p>
            <a:r>
              <a:rPr lang="en-US" sz="4900" dirty="0">
                <a:latin typeface="Arial Black" panose="020B0A04020102020204" pitchFamily="34" charset="0"/>
              </a:rPr>
              <a:t>Z-321</a:t>
            </a:r>
          </a:p>
        </p:txBody>
      </p:sp>
      <p:sp>
        <p:nvSpPr>
          <p:cNvPr id="4" name="Content Placeholder 3">
            <a:extLst>
              <a:ext uri="{FF2B5EF4-FFF2-40B4-BE49-F238E27FC236}">
                <a16:creationId xmlns:a16="http://schemas.microsoft.com/office/drawing/2014/main" id="{C6F7D872-A7A5-22C0-960E-025EFB2B837C}"/>
              </a:ext>
            </a:extLst>
          </p:cNvPr>
          <p:cNvSpPr>
            <a:spLocks noGrp="1"/>
          </p:cNvSpPr>
          <p:nvPr>
            <p:ph idx="1"/>
          </p:nvPr>
        </p:nvSpPr>
        <p:spPr>
          <a:xfrm>
            <a:off x="1524000" y="1062098"/>
            <a:ext cx="9022081" cy="5633342"/>
          </a:xfrm>
          <a:solidFill>
            <a:srgbClr val="FFFFCC"/>
          </a:solidFill>
        </p:spPr>
        <p:txBody>
          <a:bodyPr/>
          <a:lstStyle/>
          <a:p>
            <a:endParaRPr lang="en-US" dirty="0"/>
          </a:p>
          <a:p>
            <a:endParaRPr lang="en-US" dirty="0"/>
          </a:p>
        </p:txBody>
      </p:sp>
      <p:pic>
        <p:nvPicPr>
          <p:cNvPr id="7" name="Content Placeholder 4">
            <a:extLst>
              <a:ext uri="{FF2B5EF4-FFF2-40B4-BE49-F238E27FC236}">
                <a16:creationId xmlns:a16="http://schemas.microsoft.com/office/drawing/2014/main" id="{66843B0C-C21E-51FA-9BBC-4A1768093597}"/>
              </a:ext>
            </a:extLst>
          </p:cNvPr>
          <p:cNvPicPr>
            <a:picLocks noChangeAspect="1"/>
          </p:cNvPicPr>
          <p:nvPr/>
        </p:nvPicPr>
        <p:blipFill>
          <a:blip r:embed="rId2"/>
          <a:stretch>
            <a:fillRect/>
          </a:stretch>
        </p:blipFill>
        <p:spPr>
          <a:xfrm>
            <a:off x="1727199" y="1205975"/>
            <a:ext cx="8605521" cy="5345588"/>
          </a:xfrm>
          <a:prstGeom prst="rect">
            <a:avLst/>
          </a:prstGeom>
        </p:spPr>
      </p:pic>
    </p:spTree>
    <p:extLst>
      <p:ext uri="{BB962C8B-B14F-4D97-AF65-F5344CB8AC3E}">
        <p14:creationId xmlns:p14="http://schemas.microsoft.com/office/powerpoint/2010/main" val="1479287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623E-D66F-B14D-80B8-D14E591330AB}"/>
              </a:ext>
            </a:extLst>
          </p:cNvPr>
          <p:cNvSpPr>
            <a:spLocks noGrp="1"/>
          </p:cNvSpPr>
          <p:nvPr>
            <p:ph type="ctrTitle"/>
          </p:nvPr>
        </p:nvSpPr>
        <p:spPr>
          <a:xfrm>
            <a:off x="4668519" y="317427"/>
            <a:ext cx="1920239" cy="749095"/>
          </a:xfrm>
          <a:solidFill>
            <a:srgbClr val="FFFF00"/>
          </a:solidFill>
        </p:spPr>
        <p:txBody>
          <a:bodyPr>
            <a:normAutofit/>
          </a:bodyPr>
          <a:lstStyle/>
          <a:p>
            <a:r>
              <a:rPr lang="en-US" sz="4400" dirty="0">
                <a:latin typeface="Arial Black" panose="020B0A04020102020204" pitchFamily="34" charset="0"/>
              </a:rPr>
              <a:t>Z-323</a:t>
            </a:r>
          </a:p>
        </p:txBody>
      </p:sp>
      <p:sp>
        <p:nvSpPr>
          <p:cNvPr id="3" name="Subtitle 2">
            <a:extLst>
              <a:ext uri="{FF2B5EF4-FFF2-40B4-BE49-F238E27FC236}">
                <a16:creationId xmlns:a16="http://schemas.microsoft.com/office/drawing/2014/main" id="{659B3388-8199-66F4-364C-DF2C4CD1A77B}"/>
              </a:ext>
            </a:extLst>
          </p:cNvPr>
          <p:cNvSpPr>
            <a:spLocks noGrp="1"/>
          </p:cNvSpPr>
          <p:nvPr>
            <p:ph type="subTitle" idx="1"/>
          </p:nvPr>
        </p:nvSpPr>
        <p:spPr>
          <a:xfrm>
            <a:off x="1524000" y="1257093"/>
            <a:ext cx="8239760" cy="5384895"/>
          </a:xfrm>
          <a:solidFill>
            <a:srgbClr val="FFFFCC"/>
          </a:solidFill>
        </p:spPr>
        <p:txBody>
          <a:bodyPr/>
          <a:lstStyle/>
          <a:p>
            <a:endParaRPr lang="en-US" dirty="0"/>
          </a:p>
          <a:p>
            <a:endParaRPr lang="en-US" dirty="0"/>
          </a:p>
        </p:txBody>
      </p:sp>
      <p:pic>
        <p:nvPicPr>
          <p:cNvPr id="4" name="Picture 3">
            <a:extLst>
              <a:ext uri="{FF2B5EF4-FFF2-40B4-BE49-F238E27FC236}">
                <a16:creationId xmlns:a16="http://schemas.microsoft.com/office/drawing/2014/main" id="{41AC491B-8FE4-9138-87B4-3CCD5955273C}"/>
              </a:ext>
            </a:extLst>
          </p:cNvPr>
          <p:cNvPicPr>
            <a:picLocks noChangeAspect="1"/>
          </p:cNvPicPr>
          <p:nvPr/>
        </p:nvPicPr>
        <p:blipFill>
          <a:blip r:embed="rId2"/>
          <a:stretch>
            <a:fillRect/>
          </a:stretch>
        </p:blipFill>
        <p:spPr>
          <a:xfrm>
            <a:off x="1743020" y="1447663"/>
            <a:ext cx="7791559" cy="5003754"/>
          </a:xfrm>
          <a:prstGeom prst="rect">
            <a:avLst/>
          </a:prstGeom>
        </p:spPr>
      </p:pic>
    </p:spTree>
    <p:extLst>
      <p:ext uri="{BB962C8B-B14F-4D97-AF65-F5344CB8AC3E}">
        <p14:creationId xmlns:p14="http://schemas.microsoft.com/office/powerpoint/2010/main" val="8155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5A15-278B-67EA-A115-EFEA739859CD}"/>
              </a:ext>
            </a:extLst>
          </p:cNvPr>
          <p:cNvSpPr>
            <a:spLocks noGrp="1"/>
          </p:cNvSpPr>
          <p:nvPr>
            <p:ph type="ctrTitle"/>
          </p:nvPr>
        </p:nvSpPr>
        <p:spPr>
          <a:xfrm>
            <a:off x="3290242" y="595901"/>
            <a:ext cx="5611516" cy="750209"/>
          </a:xfrm>
          <a:solidFill>
            <a:srgbClr val="FFFF00"/>
          </a:solidFill>
        </p:spPr>
        <p:txBody>
          <a:bodyPr>
            <a:normAutofit/>
          </a:bodyPr>
          <a:lstStyle/>
          <a:p>
            <a:r>
              <a:rPr lang="en-US" sz="4000" dirty="0">
                <a:latin typeface="Arial Black" panose="020B0A04020102020204" pitchFamily="34" charset="0"/>
              </a:rPr>
              <a:t>The Limo Stopped</a:t>
            </a:r>
          </a:p>
        </p:txBody>
      </p:sp>
      <p:sp>
        <p:nvSpPr>
          <p:cNvPr id="3" name="Subtitle 2">
            <a:extLst>
              <a:ext uri="{FF2B5EF4-FFF2-40B4-BE49-F238E27FC236}">
                <a16:creationId xmlns:a16="http://schemas.microsoft.com/office/drawing/2014/main" id="{1D6569E8-F40C-4458-07F7-F189129B6DA5}"/>
              </a:ext>
            </a:extLst>
          </p:cNvPr>
          <p:cNvSpPr>
            <a:spLocks noGrp="1"/>
          </p:cNvSpPr>
          <p:nvPr>
            <p:ph type="subTitle" idx="1"/>
          </p:nvPr>
        </p:nvSpPr>
        <p:spPr>
          <a:xfrm>
            <a:off x="1422399" y="1615440"/>
            <a:ext cx="9530081" cy="5029200"/>
          </a:xfrm>
          <a:solidFill>
            <a:srgbClr val="FFFFCC"/>
          </a:solidFill>
        </p:spPr>
        <p:txBody>
          <a:bodyPr>
            <a:normAutofit fontScale="25000" lnSpcReduction="20000"/>
          </a:bodyPr>
          <a:lstStyle/>
          <a:p>
            <a:pPr marL="0" marR="0">
              <a:lnSpc>
                <a:spcPct val="107000"/>
              </a:lnSpc>
              <a:spcBef>
                <a:spcPts val="0"/>
              </a:spcBef>
              <a:spcAft>
                <a:spcPts val="0"/>
              </a:spcAft>
            </a:pPr>
            <a:endParaRPr lang="en-US" sz="11200" b="1" kern="0" dirty="0">
              <a:effectLst/>
              <a:latin typeface="Arial" panose="020B0604020202020204" pitchFamily="34" charset="0"/>
              <a:ea typeface="Times New Roman" panose="02020603050405020304" pitchFamily="18" charset="0"/>
              <a:cs typeface="Arial" panose="020B0604020202020204" pitchFamily="34" charset="0"/>
            </a:endParaRPr>
          </a:p>
          <a:p>
            <a:pPr marL="1143000" marR="0" indent="-1143000">
              <a:lnSpc>
                <a:spcPct val="107000"/>
              </a:lnSpc>
              <a:spcBef>
                <a:spcPts val="0"/>
              </a:spcBef>
              <a:spcAft>
                <a:spcPts val="0"/>
              </a:spcAft>
              <a:buFont typeface="Arial" panose="020B0604020202020204" pitchFamily="34" charset="0"/>
              <a:buChar char="•"/>
            </a:pPr>
            <a:r>
              <a:rPr lang="en-US" sz="11200" kern="0" dirty="0">
                <a:effectLst/>
                <a:latin typeface="Arial" panose="020B0604020202020204" pitchFamily="34" charset="0"/>
                <a:ea typeface="Times New Roman" panose="02020603050405020304" pitchFamily="18" charset="0"/>
                <a:cs typeface="Arial" panose="020B0604020202020204" pitchFamily="34" charset="0"/>
              </a:rPr>
              <a:t>Walter Cronkite: </a:t>
            </a:r>
            <a:r>
              <a:rPr lang="en-US" sz="11200"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the car </a:t>
            </a:r>
            <a:r>
              <a:rPr lang="en-US" sz="11200" b="1" kern="0" dirty="0">
                <a:solidFill>
                  <a:srgbClr val="9900FF"/>
                </a:solidFill>
                <a:latin typeface="Arial" panose="020B0604020202020204" pitchFamily="34" charset="0"/>
                <a:ea typeface="Times New Roman" panose="02020603050405020304" pitchFamily="18" charset="0"/>
                <a:cs typeface="Arial" panose="020B0604020202020204" pitchFamily="34" charset="0"/>
              </a:rPr>
              <a:t>“s</a:t>
            </a:r>
            <a:r>
              <a:rPr lang="en-US" sz="11200" b="1" kern="0" dirty="0">
                <a:solidFill>
                  <a:srgbClr val="9900FF"/>
                </a:solidFill>
                <a:effectLst/>
                <a:latin typeface="Arial" panose="020B0604020202020204" pitchFamily="34" charset="0"/>
                <a:ea typeface="Times New Roman" panose="02020603050405020304" pitchFamily="18" charset="0"/>
                <a:cs typeface="Arial" panose="020B0604020202020204" pitchFamily="34" charset="0"/>
              </a:rPr>
              <a:t>topped momentarily.”</a:t>
            </a:r>
            <a:endParaRPr lang="en-US" sz="11200" kern="100" dirty="0">
              <a:effectLst/>
              <a:latin typeface="Arial" panose="020B0604020202020204" pitchFamily="34" charset="0"/>
              <a:ea typeface="Calibri" panose="020F0502020204030204" pitchFamily="34" charset="0"/>
              <a:cs typeface="Arial" panose="020B0604020202020204" pitchFamily="34" charset="0"/>
            </a:endParaRPr>
          </a:p>
          <a:p>
            <a:pPr marL="1143000" marR="0" indent="-1143000">
              <a:lnSpc>
                <a:spcPct val="107000"/>
              </a:lnSpc>
              <a:spcBef>
                <a:spcPts val="0"/>
              </a:spcBef>
              <a:spcAft>
                <a:spcPts val="0"/>
              </a:spcAft>
              <a:buFont typeface="Arial" panose="020B0604020202020204" pitchFamily="34" charset="0"/>
              <a:buChar char="•"/>
            </a:pPr>
            <a:r>
              <a:rPr lang="en-US" sz="11200" kern="0" dirty="0">
                <a:effectLst/>
                <a:latin typeface="Arial" panose="020B0604020202020204" pitchFamily="34" charset="0"/>
                <a:ea typeface="Times New Roman" panose="02020603050405020304" pitchFamily="18" charset="0"/>
                <a:cs typeface="Arial" panose="020B0604020202020204" pitchFamily="34" charset="0"/>
              </a:rPr>
              <a:t> </a:t>
            </a:r>
            <a:endParaRPr lang="en-US" sz="11200" kern="100" dirty="0">
              <a:effectLst/>
              <a:latin typeface="Arial" panose="020B0604020202020204" pitchFamily="34" charset="0"/>
              <a:ea typeface="Calibri" panose="020F0502020204030204" pitchFamily="34" charset="0"/>
              <a:cs typeface="Arial" panose="020B0604020202020204" pitchFamily="34" charset="0"/>
            </a:endParaRPr>
          </a:p>
          <a:p>
            <a:pPr marL="1143000" marR="0" indent="-1143000">
              <a:lnSpc>
                <a:spcPct val="107000"/>
              </a:lnSpc>
              <a:spcBef>
                <a:spcPts val="0"/>
              </a:spcBef>
              <a:spcAft>
                <a:spcPts val="0"/>
              </a:spcAft>
              <a:buFont typeface="Arial" panose="020B0604020202020204" pitchFamily="34" charset="0"/>
              <a:buChar char="•"/>
            </a:pPr>
            <a:r>
              <a:rPr lang="en-US" sz="11200" kern="0" dirty="0">
                <a:effectLst/>
                <a:latin typeface="Arial" panose="020B0604020202020204" pitchFamily="34" charset="0"/>
                <a:ea typeface="Times New Roman" panose="02020603050405020304" pitchFamily="18" charset="0"/>
                <a:cs typeface="Arial" panose="020B0604020202020204" pitchFamily="34" charset="0"/>
              </a:rPr>
              <a:t>Bob Clark: </a:t>
            </a:r>
            <a:r>
              <a:rPr lang="en-US" sz="11200"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the car </a:t>
            </a:r>
            <a:r>
              <a:rPr lang="en-US" sz="11200" b="1" kern="0" dirty="0">
                <a:solidFill>
                  <a:srgbClr val="9900FF"/>
                </a:solidFill>
                <a:latin typeface="Arial" panose="020B0604020202020204" pitchFamily="34" charset="0"/>
                <a:ea typeface="Times New Roman" panose="02020603050405020304" pitchFamily="18" charset="0"/>
                <a:cs typeface="Arial" panose="020B0604020202020204" pitchFamily="34" charset="0"/>
              </a:rPr>
              <a:t>“</a:t>
            </a:r>
            <a:r>
              <a:rPr lang="en-US" sz="11200" b="1" kern="0" dirty="0">
                <a:solidFill>
                  <a:srgbClr val="9900FF"/>
                </a:solidFill>
                <a:effectLst/>
                <a:latin typeface="Arial" panose="020B0604020202020204" pitchFamily="34" charset="0"/>
                <a:ea typeface="Times New Roman" panose="02020603050405020304" pitchFamily="18" charset="0"/>
                <a:cs typeface="Arial" panose="020B0604020202020204" pitchFamily="34" charset="0"/>
              </a:rPr>
              <a:t>came to an immediate stop.”</a:t>
            </a:r>
          </a:p>
          <a:p>
            <a:pPr marL="1143000" marR="0" indent="-1143000">
              <a:lnSpc>
                <a:spcPct val="107000"/>
              </a:lnSpc>
              <a:spcBef>
                <a:spcPts val="0"/>
              </a:spcBef>
              <a:spcAft>
                <a:spcPts val="0"/>
              </a:spcAft>
              <a:buFont typeface="Arial" panose="020B0604020202020204" pitchFamily="34" charset="0"/>
              <a:buChar char="•"/>
            </a:pPr>
            <a:endParaRPr lang="en-US" sz="11200" kern="1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buFont typeface="Arial" panose="020B0604020202020204" pitchFamily="34" charset="0"/>
              <a:buChar char="•"/>
            </a:pPr>
            <a:r>
              <a:rPr lang="en-US" sz="11200" kern="100" dirty="0">
                <a:solidFill>
                  <a:srgbClr val="1D2228"/>
                </a:solidFill>
                <a:effectLst/>
                <a:latin typeface="Arial" panose="020B0604020202020204" pitchFamily="34" charset="0"/>
                <a:ea typeface="Calibri" panose="020F0502020204030204" pitchFamily="34" charset="0"/>
                <a:cs typeface="Arial" panose="020B0604020202020204" pitchFamily="34" charset="0"/>
              </a:rPr>
              <a:t> Clark was an eyewitness—he was with the three camera cars following LBJ.</a:t>
            </a:r>
          </a:p>
          <a:p>
            <a:pPr marL="1143000" marR="0" indent="-1143000">
              <a:lnSpc>
                <a:spcPct val="107000"/>
              </a:lnSpc>
              <a:spcBef>
                <a:spcPts val="0"/>
              </a:spcBef>
              <a:spcAft>
                <a:spcPts val="800"/>
              </a:spcAft>
              <a:buFont typeface="Arial" panose="020B0604020202020204" pitchFamily="34" charset="0"/>
              <a:buChar char="•"/>
            </a:pPr>
            <a:endParaRPr lang="en-US" sz="11200" kern="100" dirty="0">
              <a:solidFill>
                <a:srgbClr val="1D2228"/>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buFont typeface="Arial" panose="020B0604020202020204" pitchFamily="34" charset="0"/>
              <a:buChar char="•"/>
            </a:pPr>
            <a:r>
              <a:rPr lang="en-US" sz="11200" dirty="0">
                <a:latin typeface="Arial" panose="020B0604020202020204" pitchFamily="34" charset="0"/>
                <a:cs typeface="Arial" panose="020B0604020202020204" pitchFamily="34" charset="0"/>
                <a:hlinkClick r:id="rId2"/>
              </a:rPr>
              <a:t>(1346) Walter Cronkite - Bob Clark - Limo Stop - Assassination of JFK - YouTube</a:t>
            </a:r>
            <a:endParaRPr lang="en-US" sz="112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1200" u="sng" kern="100" dirty="0">
              <a:solidFill>
                <a:srgbClr val="196AD4"/>
              </a:solidFill>
              <a:latin typeface="Arial" panose="020B0604020202020204" pitchFamily="34" charset="0"/>
              <a:ea typeface="Calibri" panose="020F0502020204030204" pitchFamily="34" charset="0"/>
              <a:cs typeface="Arial" panose="020B0604020202020204" pitchFamily="34" charset="0"/>
              <a:hlinkClick r:id="rId3"/>
            </a:endParaRPr>
          </a:p>
          <a:p>
            <a:pPr marL="0" marR="0">
              <a:lnSpc>
                <a:spcPct val="107000"/>
              </a:lnSpc>
              <a:spcBef>
                <a:spcPts val="0"/>
              </a:spcBef>
              <a:spcAft>
                <a:spcPts val="800"/>
              </a:spcAft>
            </a:pPr>
            <a:r>
              <a:rPr lang="en-US" sz="9600" u="sng" kern="100" dirty="0">
                <a:solidFill>
                  <a:srgbClr val="196AD4"/>
                </a:solidFill>
                <a:effectLst/>
                <a:latin typeface="Arial" panose="020B0604020202020204" pitchFamily="34" charset="0"/>
                <a:ea typeface="Calibri" panose="020F0502020204030204" pitchFamily="34" charset="0"/>
                <a:cs typeface="Arial" panose="020B0604020202020204" pitchFamily="34" charset="0"/>
                <a:hlinkClick r:id="rId3"/>
              </a:rPr>
              <a:t>https://insidethearrb.livejournal.com/2023/11/06/</a:t>
            </a:r>
            <a:endParaRPr lang="en-US" sz="96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9223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996F-FEFF-2009-F70D-73A76914DA5D}"/>
              </a:ext>
            </a:extLst>
          </p:cNvPr>
          <p:cNvSpPr>
            <a:spLocks noGrp="1"/>
          </p:cNvSpPr>
          <p:nvPr>
            <p:ph type="ctrTitle"/>
          </p:nvPr>
        </p:nvSpPr>
        <p:spPr>
          <a:xfrm>
            <a:off x="3870960" y="378609"/>
            <a:ext cx="2011680" cy="650241"/>
          </a:xfrm>
          <a:solidFill>
            <a:srgbClr val="FFFF00"/>
          </a:solidFill>
        </p:spPr>
        <p:txBody>
          <a:bodyPr>
            <a:normAutofit fontScale="90000"/>
          </a:bodyPr>
          <a:lstStyle/>
          <a:p>
            <a:r>
              <a:rPr lang="en-US" sz="4400" dirty="0">
                <a:latin typeface="Arial Black" panose="020B0A04020102020204" pitchFamily="34" charset="0"/>
              </a:rPr>
              <a:t>Z-313</a:t>
            </a:r>
          </a:p>
        </p:txBody>
      </p:sp>
      <p:sp>
        <p:nvSpPr>
          <p:cNvPr id="3" name="Subtitle 2">
            <a:extLst>
              <a:ext uri="{FF2B5EF4-FFF2-40B4-BE49-F238E27FC236}">
                <a16:creationId xmlns:a16="http://schemas.microsoft.com/office/drawing/2014/main" id="{178FEAD6-6D70-2EAB-2FA2-97813E15ED09}"/>
              </a:ext>
            </a:extLst>
          </p:cNvPr>
          <p:cNvSpPr>
            <a:spLocks noGrp="1"/>
          </p:cNvSpPr>
          <p:nvPr>
            <p:ph type="subTitle" idx="1"/>
          </p:nvPr>
        </p:nvSpPr>
        <p:spPr>
          <a:xfrm>
            <a:off x="497840" y="1230953"/>
            <a:ext cx="9007214" cy="5364481"/>
          </a:xfrm>
          <a:solidFill>
            <a:srgbClr val="FFFFCC"/>
          </a:solidFill>
        </p:spPr>
        <p:txBody>
          <a:bodyPr/>
          <a:lstStyle/>
          <a:p>
            <a:endParaRPr lang="en-US" dirty="0"/>
          </a:p>
          <a:p>
            <a:endParaRPr lang="en-US" dirty="0"/>
          </a:p>
        </p:txBody>
      </p:sp>
      <p:pic>
        <p:nvPicPr>
          <p:cNvPr id="7" name="Picture 6">
            <a:extLst>
              <a:ext uri="{FF2B5EF4-FFF2-40B4-BE49-F238E27FC236}">
                <a16:creationId xmlns:a16="http://schemas.microsoft.com/office/drawing/2014/main" id="{E2EE7989-C494-14A4-8DBD-E5A8465944A2}"/>
              </a:ext>
            </a:extLst>
          </p:cNvPr>
          <p:cNvPicPr>
            <a:picLocks noChangeAspect="1"/>
          </p:cNvPicPr>
          <p:nvPr/>
        </p:nvPicPr>
        <p:blipFill>
          <a:blip r:embed="rId2"/>
          <a:stretch>
            <a:fillRect/>
          </a:stretch>
        </p:blipFill>
        <p:spPr>
          <a:xfrm>
            <a:off x="658623" y="1361440"/>
            <a:ext cx="8685647" cy="5103506"/>
          </a:xfrm>
          <a:prstGeom prst="rect">
            <a:avLst/>
          </a:prstGeom>
        </p:spPr>
      </p:pic>
      <p:sp>
        <p:nvSpPr>
          <p:cNvPr id="8" name="TextBox 7">
            <a:extLst>
              <a:ext uri="{FF2B5EF4-FFF2-40B4-BE49-F238E27FC236}">
                <a16:creationId xmlns:a16="http://schemas.microsoft.com/office/drawing/2014/main" id="{2AE80E28-8544-C077-15DA-4588F2FA9716}"/>
              </a:ext>
            </a:extLst>
          </p:cNvPr>
          <p:cNvSpPr txBox="1"/>
          <p:nvPr/>
        </p:nvSpPr>
        <p:spPr>
          <a:xfrm>
            <a:off x="9665837" y="2834640"/>
            <a:ext cx="2306320" cy="1938992"/>
          </a:xfrm>
          <a:prstGeom prst="rect">
            <a:avLst/>
          </a:prstGeom>
          <a:solidFill>
            <a:schemeClr val="bg1">
              <a:lumMod val="85000"/>
            </a:schemeClr>
          </a:solidFill>
        </p:spPr>
        <p:txBody>
          <a:bodyPr wrap="square" rtlCol="0">
            <a:spAutoFit/>
          </a:bodyPr>
          <a:lstStyle/>
          <a:p>
            <a:r>
              <a:rPr lang="en-US" sz="2400" dirty="0">
                <a:latin typeface="Arial" panose="020B0604020202020204" pitchFamily="34" charset="0"/>
                <a:cs typeface="Arial" panose="020B0604020202020204" pitchFamily="34" charset="0"/>
              </a:rPr>
              <a:t>This is the first image that Rutan addresses in his interview.</a:t>
            </a:r>
          </a:p>
        </p:txBody>
      </p:sp>
    </p:spTree>
    <p:extLst>
      <p:ext uri="{BB962C8B-B14F-4D97-AF65-F5344CB8AC3E}">
        <p14:creationId xmlns:p14="http://schemas.microsoft.com/office/powerpoint/2010/main" val="3874976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5691-D3DF-2416-7833-5534D4630A15}"/>
              </a:ext>
            </a:extLst>
          </p:cNvPr>
          <p:cNvSpPr>
            <a:spLocks noGrp="1"/>
          </p:cNvSpPr>
          <p:nvPr>
            <p:ph type="title"/>
          </p:nvPr>
        </p:nvSpPr>
        <p:spPr>
          <a:xfrm>
            <a:off x="3205480" y="1199197"/>
            <a:ext cx="4688840" cy="822643"/>
          </a:xfrm>
          <a:solidFill>
            <a:srgbClr val="FFFF00"/>
          </a:solidFill>
        </p:spPr>
        <p:txBody>
          <a:bodyPr>
            <a:normAutofit/>
          </a:bodyPr>
          <a:lstStyle/>
          <a:p>
            <a:r>
              <a:rPr lang="en-US" dirty="0">
                <a:latin typeface="Arial Black" panose="020B0A04020102020204" pitchFamily="34" charset="0"/>
              </a:rPr>
              <a:t>Paul Rutan, Jr.</a:t>
            </a:r>
          </a:p>
        </p:txBody>
      </p:sp>
      <p:sp>
        <p:nvSpPr>
          <p:cNvPr id="3" name="Content Placeholder 2">
            <a:extLst>
              <a:ext uri="{FF2B5EF4-FFF2-40B4-BE49-F238E27FC236}">
                <a16:creationId xmlns:a16="http://schemas.microsoft.com/office/drawing/2014/main" id="{AE312433-8D3C-36A8-739B-3E77BC97E408}"/>
              </a:ext>
            </a:extLst>
          </p:cNvPr>
          <p:cNvSpPr>
            <a:spLocks noGrp="1"/>
          </p:cNvSpPr>
          <p:nvPr>
            <p:ph idx="1"/>
          </p:nvPr>
        </p:nvSpPr>
        <p:spPr>
          <a:xfrm>
            <a:off x="795020" y="2661919"/>
            <a:ext cx="10601960" cy="3251201"/>
          </a:xfrm>
          <a:solidFill>
            <a:srgbClr val="FFFFCC"/>
          </a:solidFill>
        </p:spPr>
        <p:txBody>
          <a:bodyPr>
            <a:normAutofit fontScale="40000" lnSpcReduction="20000"/>
          </a:bodyPr>
          <a:lstStyle/>
          <a:p>
            <a:r>
              <a:rPr lang="en-US" sz="5800" b="0" i="0" dirty="0">
                <a:solidFill>
                  <a:srgbClr val="FFFFFF"/>
                </a:solidFill>
                <a:effectLst/>
                <a:latin typeface="Arial" panose="020B0604020202020204" pitchFamily="34" charset="0"/>
                <a:cs typeface="Arial" panose="020B0604020202020204" pitchFamily="34" charset="0"/>
              </a:rPr>
              <a:t>Paul </a:t>
            </a:r>
          </a:p>
          <a:p>
            <a:r>
              <a:rPr lang="en-US" sz="10000" b="0" i="1" dirty="0">
                <a:effectLst/>
                <a:latin typeface="Arial" panose="020B0604020202020204" pitchFamily="34" charset="0"/>
                <a:cs typeface="Arial" panose="020B0604020202020204" pitchFamily="34" charset="0"/>
              </a:rPr>
              <a:t>The Good, the Bad and the Ugly </a:t>
            </a:r>
            <a:r>
              <a:rPr lang="en-US" sz="10000" b="0" i="0" dirty="0">
                <a:effectLst/>
                <a:latin typeface="Arial" panose="020B0604020202020204" pitchFamily="34" charset="0"/>
                <a:cs typeface="Arial" panose="020B0604020202020204" pitchFamily="34" charset="0"/>
              </a:rPr>
              <a:t>(1966)</a:t>
            </a:r>
          </a:p>
          <a:p>
            <a:r>
              <a:rPr lang="en-US" sz="10000" b="0" i="1" dirty="0">
                <a:effectLst/>
                <a:latin typeface="Arial" panose="020B0604020202020204" pitchFamily="34" charset="0"/>
                <a:cs typeface="Arial" panose="020B0604020202020204" pitchFamily="34" charset="0"/>
              </a:rPr>
              <a:t>Spartacus</a:t>
            </a:r>
            <a:r>
              <a:rPr lang="en-US" sz="10000" b="0" i="0" dirty="0">
                <a:effectLst/>
                <a:latin typeface="Arial" panose="020B0604020202020204" pitchFamily="34" charset="0"/>
                <a:cs typeface="Arial" panose="020B0604020202020204" pitchFamily="34" charset="0"/>
              </a:rPr>
              <a:t> (1960)</a:t>
            </a:r>
          </a:p>
          <a:p>
            <a:r>
              <a:rPr lang="en-US" sz="10000" i="1" dirty="0">
                <a:latin typeface="Arial" panose="020B0604020202020204" pitchFamily="34" charset="0"/>
                <a:cs typeface="Arial" panose="020B0604020202020204" pitchFamily="34" charset="0"/>
              </a:rPr>
              <a:t>Path to Paradise: The Untold Story of the World Trade Center Bombing </a:t>
            </a:r>
            <a:r>
              <a:rPr lang="en-US" sz="10000" dirty="0">
                <a:latin typeface="Arial" panose="020B0604020202020204" pitchFamily="34" charset="0"/>
                <a:cs typeface="Arial" panose="020B0604020202020204" pitchFamily="34" charset="0"/>
              </a:rPr>
              <a:t>(1997)</a:t>
            </a:r>
            <a:endParaRPr lang="en-US" sz="10000" b="0" i="0" dirty="0">
              <a:effectLst/>
              <a:latin typeface="Arial" panose="020B0604020202020204" pitchFamily="34" charset="0"/>
              <a:cs typeface="Arial" panose="020B0604020202020204" pitchFamily="34" charset="0"/>
            </a:endParaRPr>
          </a:p>
          <a:p>
            <a:r>
              <a:rPr lang="en-US" sz="10000" dirty="0">
                <a:latin typeface="Arial" panose="020B0604020202020204" pitchFamily="34" charset="0"/>
                <a:cs typeface="Arial" panose="020B0604020202020204" pitchFamily="34" charset="0"/>
              </a:rPr>
              <a:t>The restoration of </a:t>
            </a:r>
            <a:r>
              <a:rPr lang="en-US" sz="10000" i="1" dirty="0">
                <a:latin typeface="Arial" panose="020B0604020202020204" pitchFamily="34" charset="0"/>
                <a:cs typeface="Arial" panose="020B0604020202020204" pitchFamily="34" charset="0"/>
              </a:rPr>
              <a:t>The Yellow Submarine</a:t>
            </a:r>
            <a:endParaRPr lang="en-US" sz="10000" b="0" i="1" dirty="0">
              <a:effectLst/>
              <a:latin typeface="Arial" panose="020B0604020202020204" pitchFamily="34" charset="0"/>
              <a:cs typeface="Arial" panose="020B0604020202020204" pitchFamily="34" charset="0"/>
            </a:endParaRPr>
          </a:p>
          <a:p>
            <a:r>
              <a:rPr lang="en-US" dirty="0">
                <a:solidFill>
                  <a:srgbClr val="FFFFFF"/>
                </a:solidFill>
                <a:latin typeface="Roboto" panose="02000000000000000000" pitchFamily="2" charset="0"/>
              </a:rPr>
              <a:t>And</a:t>
            </a:r>
          </a:p>
          <a:p>
            <a:pPr marL="0" indent="0">
              <a:buNone/>
            </a:pPr>
            <a:endParaRPr lang="en-US" dirty="0"/>
          </a:p>
        </p:txBody>
      </p:sp>
    </p:spTree>
    <p:extLst>
      <p:ext uri="{BB962C8B-B14F-4D97-AF65-F5344CB8AC3E}">
        <p14:creationId xmlns:p14="http://schemas.microsoft.com/office/powerpoint/2010/main" val="797512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EB96-D78F-CD01-6289-C340E1D02542}"/>
              </a:ext>
            </a:extLst>
          </p:cNvPr>
          <p:cNvSpPr>
            <a:spLocks noGrp="1"/>
          </p:cNvSpPr>
          <p:nvPr>
            <p:ph type="title"/>
          </p:nvPr>
        </p:nvSpPr>
        <p:spPr>
          <a:xfrm>
            <a:off x="3469640" y="690245"/>
            <a:ext cx="4668520" cy="925195"/>
          </a:xfrm>
          <a:solidFill>
            <a:srgbClr val="FFFF00"/>
          </a:solidFill>
        </p:spPr>
        <p:txBody>
          <a:bodyPr>
            <a:normAutofit fontScale="90000"/>
          </a:bodyPr>
          <a:lstStyle/>
          <a:p>
            <a:r>
              <a:rPr lang="en-US" b="0" i="0" dirty="0">
                <a:effectLst/>
                <a:latin typeface="Arial Black" panose="020B0A04020102020204" pitchFamily="34" charset="0"/>
              </a:rPr>
              <a:t>Garrett J. Smith</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C5A71144-9B44-22A6-B3A0-AD9DB3159AEE}"/>
              </a:ext>
            </a:extLst>
          </p:cNvPr>
          <p:cNvSpPr>
            <a:spLocks noGrp="1"/>
          </p:cNvSpPr>
          <p:nvPr>
            <p:ph idx="1"/>
          </p:nvPr>
        </p:nvSpPr>
        <p:spPr>
          <a:xfrm>
            <a:off x="929640" y="1999297"/>
            <a:ext cx="10515600" cy="4351338"/>
          </a:xfrm>
          <a:solidFill>
            <a:srgbClr val="FFFFCC"/>
          </a:solidFill>
        </p:spPr>
        <p:txBody>
          <a:bodyPr>
            <a:normAutofit fontScale="92500" lnSpcReduction="20000"/>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t>
            </a:r>
            <a:r>
              <a:rPr lang="en-US" b="0" i="0" dirty="0">
                <a:effectLst/>
                <a:latin typeface="Arial" panose="020B0604020202020204" pitchFamily="34" charset="0"/>
                <a:cs typeface="Arial" panose="020B0604020202020204" pitchFamily="34" charset="0"/>
              </a:rPr>
              <a:t>ice president for production technology and digital mastering operations at Paramount Pictures. During his 24-years there, Garrett participated in DVD, HDTV and Digital Cinema Initiatives. </a:t>
            </a:r>
          </a:p>
          <a:p>
            <a:r>
              <a:rPr lang="en-US" b="0" i="0" dirty="0">
                <a:effectLst/>
                <a:latin typeface="Arial" panose="020B0604020202020204" pitchFamily="34" charset="0"/>
                <a:cs typeface="Arial" panose="020B0604020202020204" pitchFamily="34" charset="0"/>
              </a:rPr>
              <a:t>Previously, he had been post-production supervisor for </a:t>
            </a:r>
            <a:r>
              <a:rPr lang="en-US" b="0" i="1" dirty="0">
                <a:effectLst/>
                <a:latin typeface="Arial" panose="020B0604020202020204" pitchFamily="34" charset="0"/>
                <a:cs typeface="Arial" panose="020B0604020202020204" pitchFamily="34" charset="0"/>
              </a:rPr>
              <a:t>“Ripley’s Believe It or Not”; </a:t>
            </a:r>
            <a:r>
              <a:rPr lang="en-US" b="0" i="0" dirty="0">
                <a:effectLst/>
                <a:latin typeface="Arial" panose="020B0604020202020204" pitchFamily="34" charset="0"/>
                <a:cs typeface="Arial" panose="020B0604020202020204" pitchFamily="34" charset="0"/>
              </a:rPr>
              <a:t>director of post-production for Columbia Pictures Television; and manager, film services at CBS Television Network.</a:t>
            </a:r>
          </a:p>
          <a:p>
            <a:r>
              <a:rPr lang="en-US" b="0" i="0" dirty="0">
                <a:effectLst/>
                <a:latin typeface="Arial" panose="020B0604020202020204" pitchFamily="34" charset="0"/>
                <a:cs typeface="Arial" panose="020B0604020202020204" pitchFamily="34" charset="0"/>
              </a:rPr>
              <a:t>He is an adjunct associate professor at the USC School of Cinematic Arts.</a:t>
            </a:r>
          </a:p>
          <a:p>
            <a:r>
              <a:rPr lang="en-US" dirty="0">
                <a:latin typeface="Arial" panose="020B0604020202020204" pitchFamily="34" charset="0"/>
                <a:cs typeface="Arial" panose="020B0604020202020204" pitchFamily="34" charset="0"/>
              </a:rPr>
              <a:t>Of the 72 Hollywood experts who saw the Black Patch as a fake, these are the </a:t>
            </a:r>
            <a:r>
              <a:rPr lang="en-US" dirty="0">
                <a:solidFill>
                  <a:srgbClr val="FF0000"/>
                </a:solidFill>
                <a:latin typeface="Arial" panose="020B0604020202020204" pitchFamily="34" charset="0"/>
                <a:cs typeface="Arial" panose="020B0604020202020204" pitchFamily="34" charset="0"/>
              </a:rPr>
              <a:t>only two </a:t>
            </a:r>
            <a:r>
              <a:rPr lang="en-US" dirty="0">
                <a:latin typeface="Arial" panose="020B0604020202020204" pitchFamily="34" charset="0"/>
                <a:cs typeface="Arial" panose="020B0604020202020204" pitchFamily="34" charset="0"/>
              </a:rPr>
              <a:t>who would go on the record. They had not even previously met.</a:t>
            </a:r>
          </a:p>
        </p:txBody>
      </p:sp>
    </p:spTree>
    <p:extLst>
      <p:ext uri="{BB962C8B-B14F-4D97-AF65-F5344CB8AC3E}">
        <p14:creationId xmlns:p14="http://schemas.microsoft.com/office/powerpoint/2010/main" val="1233656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603E-C250-85D5-EFAA-BFC39ECDDDD9}"/>
              </a:ext>
            </a:extLst>
          </p:cNvPr>
          <p:cNvSpPr>
            <a:spLocks noGrp="1"/>
          </p:cNvSpPr>
          <p:nvPr>
            <p:ph type="ctrTitle"/>
          </p:nvPr>
        </p:nvSpPr>
        <p:spPr>
          <a:xfrm>
            <a:off x="1371600" y="1828800"/>
            <a:ext cx="8910320" cy="695642"/>
          </a:xfrm>
          <a:solidFill>
            <a:srgbClr val="FFFF00"/>
          </a:solidFill>
        </p:spPr>
        <p:txBody>
          <a:bodyPr>
            <a:noAutofit/>
          </a:bodyPr>
          <a:lstStyle/>
          <a:p>
            <a:r>
              <a:rPr lang="en-US" sz="4000" dirty="0">
                <a:latin typeface="Arial Black" panose="020B0A04020102020204" pitchFamily="34" charset="0"/>
              </a:rPr>
              <a:t>The Rutan-Smith Documentary</a:t>
            </a:r>
          </a:p>
        </p:txBody>
      </p:sp>
      <p:sp>
        <p:nvSpPr>
          <p:cNvPr id="3" name="Subtitle 2">
            <a:extLst>
              <a:ext uri="{FF2B5EF4-FFF2-40B4-BE49-F238E27FC236}">
                <a16:creationId xmlns:a16="http://schemas.microsoft.com/office/drawing/2014/main" id="{E6407DAD-2371-64E7-C698-45F732F4DB86}"/>
              </a:ext>
            </a:extLst>
          </p:cNvPr>
          <p:cNvSpPr>
            <a:spLocks noGrp="1"/>
          </p:cNvSpPr>
          <p:nvPr>
            <p:ph type="subTitle" idx="1"/>
          </p:nvPr>
        </p:nvSpPr>
        <p:spPr>
          <a:xfrm>
            <a:off x="3728720" y="3693796"/>
            <a:ext cx="3169920" cy="695643"/>
          </a:xfrm>
          <a:solidFill>
            <a:srgbClr val="FFFFCC"/>
          </a:solidFill>
        </p:spPr>
        <p:txBody>
          <a:bodyPr>
            <a:normAutofit/>
          </a:bodyPr>
          <a:lstStyle/>
          <a:p>
            <a:r>
              <a:rPr lang="en-US" sz="4400" dirty="0">
                <a:latin typeface="Arial" panose="020B0604020202020204" pitchFamily="34" charset="0"/>
                <a:cs typeface="Arial" panose="020B0604020202020204" pitchFamily="34" charset="0"/>
              </a:rPr>
              <a:t>Play Disk!</a:t>
            </a:r>
          </a:p>
        </p:txBody>
      </p:sp>
    </p:spTree>
    <p:extLst>
      <p:ext uri="{BB962C8B-B14F-4D97-AF65-F5344CB8AC3E}">
        <p14:creationId xmlns:p14="http://schemas.microsoft.com/office/powerpoint/2010/main" val="128644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E9715-311D-A8A6-BF24-A99BA0B7A663}"/>
              </a:ext>
            </a:extLst>
          </p:cNvPr>
          <p:cNvSpPr>
            <a:spLocks noGrp="1"/>
          </p:cNvSpPr>
          <p:nvPr>
            <p:ph type="ctrTitle"/>
          </p:nvPr>
        </p:nvSpPr>
        <p:spPr>
          <a:xfrm>
            <a:off x="299720" y="406400"/>
            <a:ext cx="11592560" cy="756603"/>
          </a:xfrm>
          <a:solidFill>
            <a:srgbClr val="FFFF00"/>
          </a:solidFill>
        </p:spPr>
        <p:txBody>
          <a:bodyPr>
            <a:normAutofit/>
          </a:bodyPr>
          <a:lstStyle/>
          <a:p>
            <a:r>
              <a:rPr lang="en-US" sz="4000" dirty="0">
                <a:latin typeface="Arial Black" panose="020B0A04020102020204" pitchFamily="34" charset="0"/>
              </a:rPr>
              <a:t>An Expert Voices an Excited Utterance</a:t>
            </a:r>
          </a:p>
        </p:txBody>
      </p:sp>
      <p:sp>
        <p:nvSpPr>
          <p:cNvPr id="3" name="Subtitle 2">
            <a:extLst>
              <a:ext uri="{FF2B5EF4-FFF2-40B4-BE49-F238E27FC236}">
                <a16:creationId xmlns:a16="http://schemas.microsoft.com/office/drawing/2014/main" id="{FBA2F885-4443-2DC9-F7D4-00FA9F16E8E9}"/>
              </a:ext>
            </a:extLst>
          </p:cNvPr>
          <p:cNvSpPr>
            <a:spLocks noGrp="1"/>
          </p:cNvSpPr>
          <p:nvPr>
            <p:ph type="subTitle" idx="1"/>
          </p:nvPr>
        </p:nvSpPr>
        <p:spPr>
          <a:xfrm>
            <a:off x="299720" y="1534160"/>
            <a:ext cx="11592560" cy="5090160"/>
          </a:xfrm>
          <a:solidFill>
            <a:srgbClr val="FFFFCC"/>
          </a:solidFill>
        </p:spPr>
        <p:txBody>
          <a:bodyPr>
            <a:normAutofit lnSpcReduction="10000"/>
          </a:bodyPr>
          <a:lstStyle/>
          <a:p>
            <a:r>
              <a:rPr lang="en-US" sz="2600" b="1" dirty="0">
                <a:solidFill>
                  <a:srgbClr val="111111"/>
                </a:solidFill>
                <a:latin typeface="Arial" panose="020B0604020202020204" pitchFamily="34" charset="0"/>
                <a:cs typeface="Arial" panose="020B0604020202020204" pitchFamily="34" charset="0"/>
              </a:rPr>
              <a:t>Douglas Horne:</a:t>
            </a:r>
          </a:p>
          <a:p>
            <a:r>
              <a:rPr lang="en-US" sz="2600" kern="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A Hollywood editor, colorists and restoration experts (Ned Price and two others) were with me. Ned was Head of Warner Brothers Restoration in 2009. </a:t>
            </a:r>
            <a:r>
              <a:rPr lang="en-US" sz="2600" kern="0" dirty="0">
                <a:solidFill>
                  <a:srgbClr val="202122"/>
                </a:solidFill>
                <a:latin typeface="Arial" panose="020B0604020202020204" pitchFamily="34" charset="0"/>
                <a:ea typeface="Times New Roman" panose="02020603050405020304" pitchFamily="18" charset="0"/>
                <a:cs typeface="Arial" panose="020B0604020202020204" pitchFamily="34" charset="0"/>
              </a:rPr>
              <a:t>When he saw the Black Patch he</a:t>
            </a:r>
            <a:r>
              <a:rPr lang="en-US" sz="2600" kern="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 said, </a:t>
            </a:r>
            <a:r>
              <a:rPr lang="en-US" sz="2600" i="1" kern="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“Oh my God, I can’t believe they made such a bad fake.” </a:t>
            </a:r>
          </a:p>
          <a:p>
            <a:r>
              <a:rPr lang="en-US" b="1" i="0" dirty="0">
                <a:solidFill>
                  <a:srgbClr val="111111"/>
                </a:solidFill>
                <a:effectLst/>
                <a:latin typeface="Roboto" panose="02000000000000000000" pitchFamily="2" charset="0"/>
              </a:rPr>
              <a:t>David Mantik:</a:t>
            </a:r>
          </a:p>
          <a:p>
            <a:r>
              <a:rPr lang="en-US" dirty="0">
                <a:solidFill>
                  <a:srgbClr val="111111"/>
                </a:solidFill>
                <a:latin typeface="Roboto" panose="02000000000000000000" pitchFamily="2" charset="0"/>
              </a:rPr>
              <a:t>That was precisely my reaction when I saw the MPI image of the Black Patch at the Sixth Floor Museum. I nearly laughed out loud. My gifted daughter, at age 7, would surely have done better.</a:t>
            </a:r>
          </a:p>
          <a:p>
            <a:r>
              <a:rPr lang="en-US" dirty="0">
                <a:solidFill>
                  <a:srgbClr val="111111"/>
                </a:solidFill>
                <a:latin typeface="Roboto" panose="02000000000000000000" pitchFamily="2" charset="0"/>
              </a:rPr>
              <a:t> </a:t>
            </a:r>
            <a:r>
              <a:rPr lang="en-US" b="1" i="0" dirty="0">
                <a:solidFill>
                  <a:srgbClr val="111111"/>
                </a:solidFill>
                <a:effectLst/>
                <a:latin typeface="Roboto" panose="02000000000000000000" pitchFamily="2" charset="0"/>
              </a:rPr>
              <a:t>The Federal Rules of Evidence: </a:t>
            </a:r>
          </a:p>
          <a:p>
            <a:r>
              <a:rPr lang="en-US" b="0" i="0" dirty="0">
                <a:solidFill>
                  <a:srgbClr val="111111"/>
                </a:solidFill>
                <a:effectLst/>
                <a:latin typeface="Roboto" panose="02000000000000000000" pitchFamily="2" charset="0"/>
              </a:rPr>
              <a:t>An excited utterance is a </a:t>
            </a:r>
            <a:r>
              <a:rPr lang="en-US" i="0" dirty="0">
                <a:solidFill>
                  <a:srgbClr val="111111"/>
                </a:solidFill>
                <a:effectLst/>
                <a:latin typeface="Roboto" panose="02000000000000000000" pitchFamily="2" charset="0"/>
              </a:rPr>
              <a:t>statement about a startling event, </a:t>
            </a:r>
            <a:r>
              <a:rPr lang="en-US" b="0" i="0" dirty="0">
                <a:solidFill>
                  <a:srgbClr val="111111"/>
                </a:solidFill>
                <a:effectLst/>
                <a:latin typeface="Roboto" panose="02000000000000000000" pitchFamily="2" charset="0"/>
              </a:rPr>
              <a:t>made by the declarant when still under stress from the event. Excited utterance is an </a:t>
            </a:r>
            <a:r>
              <a:rPr lang="en-US" b="1" i="0" dirty="0">
                <a:solidFill>
                  <a:srgbClr val="FF0000"/>
                </a:solidFill>
                <a:effectLst/>
                <a:latin typeface="Roboto" panose="02000000000000000000" pitchFamily="2" charset="0"/>
              </a:rPr>
              <a:t>exception</a:t>
            </a:r>
            <a:r>
              <a:rPr lang="en-US" b="1" i="0" dirty="0">
                <a:solidFill>
                  <a:srgbClr val="111111"/>
                </a:solidFill>
                <a:effectLst/>
                <a:latin typeface="Roboto" panose="02000000000000000000" pitchFamily="2" charset="0"/>
              </a:rPr>
              <a:t> </a:t>
            </a:r>
            <a:r>
              <a:rPr lang="en-US" b="0" i="0" dirty="0">
                <a:solidFill>
                  <a:srgbClr val="111111"/>
                </a:solidFill>
                <a:effectLst/>
                <a:latin typeface="Roboto" panose="02000000000000000000" pitchFamily="2" charset="0"/>
              </a:rPr>
              <a:t>to the hearsay rule.</a:t>
            </a:r>
            <a:endParaRPr lang="en-US" dirty="0"/>
          </a:p>
        </p:txBody>
      </p:sp>
    </p:spTree>
    <p:extLst>
      <p:ext uri="{BB962C8B-B14F-4D97-AF65-F5344CB8AC3E}">
        <p14:creationId xmlns:p14="http://schemas.microsoft.com/office/powerpoint/2010/main" val="2838035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97F2-ECA7-E62F-F34B-0F50EE3282DA}"/>
              </a:ext>
            </a:extLst>
          </p:cNvPr>
          <p:cNvSpPr>
            <a:spLocks noGrp="1"/>
          </p:cNvSpPr>
          <p:nvPr>
            <p:ph type="title"/>
          </p:nvPr>
        </p:nvSpPr>
        <p:spPr>
          <a:xfrm>
            <a:off x="2402840" y="1524000"/>
            <a:ext cx="6568440" cy="888048"/>
          </a:xfrm>
          <a:solidFill>
            <a:srgbClr val="FFFF00"/>
          </a:solidFill>
        </p:spPr>
        <p:txBody>
          <a:bodyPr>
            <a:normAutofit fontScale="90000"/>
          </a:bodyPr>
          <a:lstStyle/>
          <a:p>
            <a:r>
              <a:rPr lang="en-US" dirty="0">
                <a:latin typeface="Arial Black" panose="020B0A04020102020204" pitchFamily="34" charset="0"/>
              </a:rPr>
              <a:t>Brugioni Documentary</a:t>
            </a:r>
          </a:p>
        </p:txBody>
      </p:sp>
      <p:sp>
        <p:nvSpPr>
          <p:cNvPr id="3" name="Content Placeholder 2">
            <a:extLst>
              <a:ext uri="{FF2B5EF4-FFF2-40B4-BE49-F238E27FC236}">
                <a16:creationId xmlns:a16="http://schemas.microsoft.com/office/drawing/2014/main" id="{3F0AA583-C5E3-DF23-790D-AB7893F01BF5}"/>
              </a:ext>
            </a:extLst>
          </p:cNvPr>
          <p:cNvSpPr>
            <a:spLocks noGrp="1"/>
          </p:cNvSpPr>
          <p:nvPr>
            <p:ph idx="1"/>
          </p:nvPr>
        </p:nvSpPr>
        <p:spPr>
          <a:xfrm>
            <a:off x="3926840" y="3342640"/>
            <a:ext cx="2413000" cy="640080"/>
          </a:xfrm>
          <a:solidFill>
            <a:srgbClr val="FFFFCC"/>
          </a:solidFill>
        </p:spPr>
        <p:txBody>
          <a:bodyPr>
            <a:normAutofit/>
          </a:bodyPr>
          <a:lstStyle/>
          <a:p>
            <a:pPr marL="0" indent="0">
              <a:buNone/>
            </a:pPr>
            <a:r>
              <a:rPr lang="en-US" sz="4000" dirty="0">
                <a:latin typeface="Arial" panose="020B0604020202020204" pitchFamily="34" charset="0"/>
                <a:cs typeface="Arial" panose="020B0604020202020204" pitchFamily="34" charset="0"/>
              </a:rPr>
              <a:t>Play disk!</a:t>
            </a:r>
          </a:p>
        </p:txBody>
      </p:sp>
    </p:spTree>
    <p:extLst>
      <p:ext uri="{BB962C8B-B14F-4D97-AF65-F5344CB8AC3E}">
        <p14:creationId xmlns:p14="http://schemas.microsoft.com/office/powerpoint/2010/main" val="1800493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158A-4D16-7B44-6576-4891DA8C7DB0}"/>
              </a:ext>
            </a:extLst>
          </p:cNvPr>
          <p:cNvSpPr>
            <a:spLocks noGrp="1"/>
          </p:cNvSpPr>
          <p:nvPr>
            <p:ph type="title"/>
          </p:nvPr>
        </p:nvSpPr>
        <p:spPr>
          <a:xfrm>
            <a:off x="3550920" y="681037"/>
            <a:ext cx="4414520" cy="873443"/>
          </a:xfrm>
          <a:solidFill>
            <a:srgbClr val="FFFF00"/>
          </a:solidFill>
        </p:spPr>
        <p:txBody>
          <a:bodyPr/>
          <a:lstStyle/>
          <a:p>
            <a:r>
              <a:rPr lang="en-US" dirty="0">
                <a:latin typeface="Arial Black" panose="020B0A04020102020204" pitchFamily="34" charset="0"/>
              </a:rPr>
              <a:t>Dino Brugioni</a:t>
            </a:r>
          </a:p>
        </p:txBody>
      </p:sp>
      <p:sp>
        <p:nvSpPr>
          <p:cNvPr id="3" name="Content Placeholder 2">
            <a:extLst>
              <a:ext uri="{FF2B5EF4-FFF2-40B4-BE49-F238E27FC236}">
                <a16:creationId xmlns:a16="http://schemas.microsoft.com/office/drawing/2014/main" id="{B0B9C37D-02DA-4ED1-45C5-B539C0E8ECC7}"/>
              </a:ext>
            </a:extLst>
          </p:cNvPr>
          <p:cNvSpPr>
            <a:spLocks noGrp="1"/>
          </p:cNvSpPr>
          <p:nvPr>
            <p:ph idx="1"/>
          </p:nvPr>
        </p:nvSpPr>
        <p:spPr>
          <a:xfrm>
            <a:off x="909320" y="1950720"/>
            <a:ext cx="10515600" cy="4520883"/>
          </a:xfrm>
          <a:solidFill>
            <a:srgbClr val="FFFFCC"/>
          </a:solidFill>
        </p:spPr>
        <p:txBody>
          <a:bodyPr>
            <a:normAutofit lnSpcReduction="10000"/>
          </a:bodyPr>
          <a:lstStyle/>
          <a:p>
            <a:endParaRPr lang="en-US" dirty="0"/>
          </a:p>
          <a:p>
            <a:r>
              <a:rPr lang="en-US" dirty="0">
                <a:latin typeface="Arial" panose="020B0604020202020204" pitchFamily="34" charset="0"/>
                <a:cs typeface="Arial" panose="020B0604020202020204" pitchFamily="34" charset="0"/>
              </a:rPr>
              <a:t>Wiki: </a:t>
            </a:r>
            <a:r>
              <a:rPr lang="en-US" i="1" dirty="0">
                <a:latin typeface="Arial" panose="020B0604020202020204" pitchFamily="34" charset="0"/>
                <a:cs typeface="Arial" panose="020B0604020202020204" pitchFamily="34" charset="0"/>
              </a:rPr>
              <a:t>“</a:t>
            </a:r>
            <a:r>
              <a:rPr lang="en-US" b="0" i="1" dirty="0">
                <a:solidFill>
                  <a:srgbClr val="202122"/>
                </a:solidFill>
                <a:effectLst/>
                <a:latin typeface="Arial" panose="020B0604020202020204" pitchFamily="34" charset="0"/>
                <a:cs typeface="Arial" panose="020B0604020202020204" pitchFamily="34" charset="0"/>
              </a:rPr>
              <a:t>Even after retirement, Brugioni was considered to be the </a:t>
            </a:r>
            <a:r>
              <a:rPr lang="en-US" b="0" i="1" dirty="0">
                <a:solidFill>
                  <a:srgbClr val="FF0000"/>
                </a:solidFill>
                <a:effectLst/>
                <a:latin typeface="Arial" panose="020B0604020202020204" pitchFamily="34" charset="0"/>
                <a:cs typeface="Arial" panose="020B0604020202020204" pitchFamily="34" charset="0"/>
              </a:rPr>
              <a:t>world's foremost </a:t>
            </a:r>
            <a:r>
              <a:rPr lang="en-US" b="0" i="1" dirty="0">
                <a:solidFill>
                  <a:srgbClr val="202122"/>
                </a:solidFill>
                <a:effectLst/>
                <a:latin typeface="Arial" panose="020B0604020202020204" pitchFamily="34" charset="0"/>
                <a:cs typeface="Arial" panose="020B0604020202020204" pitchFamily="34" charset="0"/>
              </a:rPr>
              <a:t>imagery intelligence analyst.” </a:t>
            </a:r>
          </a:p>
          <a:p>
            <a:r>
              <a:rPr lang="en-US" b="0" dirty="0">
                <a:solidFill>
                  <a:srgbClr val="202122"/>
                </a:solidFill>
                <a:effectLst/>
                <a:latin typeface="Arial" panose="020B0604020202020204" pitchFamily="34" charset="0"/>
                <a:cs typeface="Arial" panose="020B0604020202020204" pitchFamily="34" charset="0"/>
              </a:rPr>
              <a:t>Wiki </a:t>
            </a:r>
            <a:r>
              <a:rPr lang="en-US" dirty="0">
                <a:solidFill>
                  <a:srgbClr val="202122"/>
                </a:solidFill>
                <a:latin typeface="Arial" panose="020B0604020202020204" pitchFamily="34" charset="0"/>
                <a:cs typeface="Arial" panose="020B0604020202020204" pitchFamily="34" charset="0"/>
              </a:rPr>
              <a:t>states</a:t>
            </a:r>
            <a:r>
              <a:rPr lang="en-US" b="0" dirty="0">
                <a:solidFill>
                  <a:srgbClr val="202122"/>
                </a:solidFill>
                <a:effectLst/>
                <a:latin typeface="Arial" panose="020B0604020202020204" pitchFamily="34" charset="0"/>
                <a:cs typeface="Arial" panose="020B0604020202020204" pitchFamily="34" charset="0"/>
              </a:rPr>
              <a:t> that Dino considers the extant Z-film to be </a:t>
            </a:r>
            <a:r>
              <a:rPr lang="en-US" b="0" i="1" dirty="0">
                <a:solidFill>
                  <a:srgbClr val="FF0000"/>
                </a:solidFill>
                <a:effectLst/>
                <a:latin typeface="Arial" panose="020B0604020202020204" pitchFamily="34" charset="0"/>
                <a:cs typeface="Arial" panose="020B0604020202020204" pitchFamily="34" charset="0"/>
              </a:rPr>
              <a:t>altered</a:t>
            </a:r>
            <a:r>
              <a:rPr lang="en-US" b="0" dirty="0">
                <a:solidFill>
                  <a:srgbClr val="202122"/>
                </a:solidFill>
                <a:effectLst/>
                <a:latin typeface="Arial" panose="020B0604020202020204" pitchFamily="34" charset="0"/>
                <a:cs typeface="Arial" panose="020B0604020202020204" pitchFamily="34" charset="0"/>
              </a:rPr>
              <a:t>.</a:t>
            </a:r>
          </a:p>
          <a:p>
            <a:r>
              <a:rPr lang="en-US" dirty="0">
                <a:solidFill>
                  <a:srgbClr val="202122"/>
                </a:solidFill>
                <a:latin typeface="Arial" panose="020B0604020202020204" pitchFamily="34" charset="0"/>
                <a:cs typeface="Arial" panose="020B0604020202020204" pitchFamily="34" charset="0"/>
              </a:rPr>
              <a:t>He and Arthur Lundahl co-founded the NPIC.</a:t>
            </a:r>
          </a:p>
          <a:p>
            <a:r>
              <a:rPr lang="en-US" dirty="0">
                <a:solidFill>
                  <a:srgbClr val="202122"/>
                </a:solidFill>
                <a:latin typeface="Arial" panose="020B0604020202020204" pitchFamily="34" charset="0"/>
                <a:cs typeface="Arial" panose="020B0604020202020204" pitchFamily="34" charset="0"/>
              </a:rPr>
              <a:t>Via the U-2 images, he identified the Cuban missiles. </a:t>
            </a:r>
          </a:p>
          <a:p>
            <a:r>
              <a:rPr lang="en-US" kern="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He was NPIC’s Chief Information Officer—i.e., the briefing board czar. He prepared the Cuban missile boards for JFK.</a:t>
            </a:r>
            <a:endParaRPr lang="en-US" dirty="0">
              <a:solidFill>
                <a:srgbClr val="202122"/>
              </a:solidFill>
              <a:latin typeface="Arial" panose="020B0604020202020204" pitchFamily="34" charset="0"/>
              <a:cs typeface="Arial" panose="020B0604020202020204" pitchFamily="34" charset="0"/>
            </a:endParaRPr>
          </a:p>
          <a:p>
            <a:r>
              <a:rPr lang="en-US" dirty="0">
                <a:solidFill>
                  <a:srgbClr val="202122"/>
                </a:solidFill>
                <a:latin typeface="Arial" panose="020B0604020202020204" pitchFamily="34" charset="0"/>
                <a:cs typeface="Arial" panose="020B0604020202020204" pitchFamily="34" charset="0"/>
              </a:rPr>
              <a:t>He</a:t>
            </a:r>
            <a:r>
              <a:rPr lang="en-US" b="0" i="0" dirty="0">
                <a:solidFill>
                  <a:srgbClr val="202122"/>
                </a:solidFill>
                <a:effectLst/>
                <a:latin typeface="Arial" panose="020B0604020202020204" pitchFamily="34" charset="0"/>
                <a:cs typeface="Arial" panose="020B0604020202020204" pitchFamily="34" charset="0"/>
              </a:rPr>
              <a:t> was one of the first historians to present photographic evidence of Auschwitz.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793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2491-C26E-C02D-C225-D53837F894D1}"/>
              </a:ext>
            </a:extLst>
          </p:cNvPr>
          <p:cNvSpPr>
            <a:spLocks noGrp="1"/>
          </p:cNvSpPr>
          <p:nvPr>
            <p:ph type="title"/>
          </p:nvPr>
        </p:nvSpPr>
        <p:spPr>
          <a:xfrm>
            <a:off x="3139440" y="163151"/>
            <a:ext cx="5435600" cy="822960"/>
          </a:xfrm>
          <a:solidFill>
            <a:srgbClr val="FFFF00"/>
          </a:solidFill>
        </p:spPr>
        <p:txBody>
          <a:bodyPr/>
          <a:lstStyle/>
          <a:p>
            <a:r>
              <a:rPr lang="en-US" dirty="0">
                <a:latin typeface="Arial Black" panose="020B0A04020102020204" pitchFamily="34" charset="0"/>
              </a:rPr>
              <a:t>Brugioni’s Books</a:t>
            </a:r>
            <a:endParaRPr lang="en-US" dirty="0"/>
          </a:p>
        </p:txBody>
      </p:sp>
      <p:sp>
        <p:nvSpPr>
          <p:cNvPr id="5" name="Content Placeholder 4">
            <a:extLst>
              <a:ext uri="{FF2B5EF4-FFF2-40B4-BE49-F238E27FC236}">
                <a16:creationId xmlns:a16="http://schemas.microsoft.com/office/drawing/2014/main" id="{D1164F4E-E6D4-4E69-B48D-1EED698B0DC1}"/>
              </a:ext>
            </a:extLst>
          </p:cNvPr>
          <p:cNvSpPr>
            <a:spLocks noGrp="1"/>
          </p:cNvSpPr>
          <p:nvPr>
            <p:ph idx="1"/>
          </p:nvPr>
        </p:nvSpPr>
        <p:spPr>
          <a:xfrm>
            <a:off x="1706880" y="1188720"/>
            <a:ext cx="8128000" cy="5399723"/>
          </a:xfrm>
          <a:solidFill>
            <a:srgbClr val="FFFFCC"/>
          </a:solidFill>
        </p:spPr>
        <p:txBody>
          <a:bodyPr/>
          <a:lstStyle/>
          <a:p>
            <a:pPr marL="0" indent="0">
              <a:buNone/>
            </a:pPr>
            <a:endParaRPr lang="en-US" dirty="0"/>
          </a:p>
          <a:p>
            <a:pPr marL="0" indent="0">
              <a:buNone/>
            </a:pPr>
            <a:endParaRPr lang="en-US" dirty="0"/>
          </a:p>
        </p:txBody>
      </p:sp>
      <p:pic>
        <p:nvPicPr>
          <p:cNvPr id="6" name="Content Placeholder 3" descr="A close-up of a book&#10;&#10;Description automatically generated">
            <a:extLst>
              <a:ext uri="{FF2B5EF4-FFF2-40B4-BE49-F238E27FC236}">
                <a16:creationId xmlns:a16="http://schemas.microsoft.com/office/drawing/2014/main" id="{43821AE4-CC76-184C-1025-FB3D92C10C7C}"/>
              </a:ext>
            </a:extLst>
          </p:cNvPr>
          <p:cNvPicPr>
            <a:picLocks noChangeAspect="1"/>
          </p:cNvPicPr>
          <p:nvPr/>
        </p:nvPicPr>
        <p:blipFill>
          <a:blip r:embed="rId2"/>
          <a:stretch>
            <a:fillRect/>
          </a:stretch>
        </p:blipFill>
        <p:spPr>
          <a:xfrm>
            <a:off x="1957939" y="1442127"/>
            <a:ext cx="7625882" cy="4892907"/>
          </a:xfrm>
          <a:prstGeom prst="rect">
            <a:avLst/>
          </a:prstGeom>
        </p:spPr>
      </p:pic>
    </p:spTree>
    <p:extLst>
      <p:ext uri="{BB962C8B-B14F-4D97-AF65-F5344CB8AC3E}">
        <p14:creationId xmlns:p14="http://schemas.microsoft.com/office/powerpoint/2010/main" val="1517966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F93A-D71B-AE69-9D00-20BDA1D85B80}"/>
              </a:ext>
            </a:extLst>
          </p:cNvPr>
          <p:cNvSpPr>
            <a:spLocks noGrp="1"/>
          </p:cNvSpPr>
          <p:nvPr>
            <p:ph type="ctrTitle"/>
          </p:nvPr>
        </p:nvSpPr>
        <p:spPr>
          <a:xfrm>
            <a:off x="1595120" y="726440"/>
            <a:ext cx="9144000" cy="1417003"/>
          </a:xfrm>
          <a:solidFill>
            <a:srgbClr val="FFFF00"/>
          </a:solidFill>
        </p:spPr>
        <p:txBody>
          <a:bodyPr>
            <a:normAutofit/>
          </a:bodyPr>
          <a:lstStyle/>
          <a:p>
            <a:r>
              <a:rPr lang="en-US" sz="4400" dirty="0">
                <a:latin typeface="Arial Black" panose="020B0A04020102020204" pitchFamily="34" charset="0"/>
              </a:rPr>
              <a:t>Film Alteration: Two SS Agents Agreed with Dino</a:t>
            </a:r>
          </a:p>
        </p:txBody>
      </p:sp>
      <p:sp>
        <p:nvSpPr>
          <p:cNvPr id="3" name="Subtitle 2">
            <a:extLst>
              <a:ext uri="{FF2B5EF4-FFF2-40B4-BE49-F238E27FC236}">
                <a16:creationId xmlns:a16="http://schemas.microsoft.com/office/drawing/2014/main" id="{3ABB8882-01DE-45F7-6651-88180092C3C8}"/>
              </a:ext>
            </a:extLst>
          </p:cNvPr>
          <p:cNvSpPr>
            <a:spLocks noGrp="1"/>
          </p:cNvSpPr>
          <p:nvPr>
            <p:ph type="subTitle" idx="1"/>
          </p:nvPr>
        </p:nvSpPr>
        <p:spPr>
          <a:xfrm>
            <a:off x="1524000" y="2844800"/>
            <a:ext cx="9428480" cy="3286760"/>
          </a:xfrm>
          <a:solidFill>
            <a:srgbClr val="FFFFCC"/>
          </a:solidFill>
        </p:spPr>
        <p:txBody>
          <a:bodyPr>
            <a:normAutofit fontScale="62500" lnSpcReduction="20000"/>
          </a:bodyPr>
          <a:lstStyle/>
          <a:p>
            <a:endParaRPr lang="en-US" sz="1800" b="1" kern="0" dirty="0">
              <a:solidFill>
                <a:srgbClr val="1D2228"/>
              </a:solidFill>
              <a:effectLst/>
              <a:latin typeface="Helvetica" panose="020B0604020202020204" pitchFamily="34" charset="0"/>
              <a:ea typeface="Times New Roman" panose="02020603050405020304" pitchFamily="18" charset="0"/>
              <a:cs typeface="Times New Roman" panose="02020603050405020304" pitchFamily="18" charset="0"/>
            </a:endParaRPr>
          </a:p>
          <a:p>
            <a:r>
              <a:rPr lang="en-US" sz="4600"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Bill Carter </a:t>
            </a:r>
            <a:r>
              <a:rPr lang="en-US" sz="4600" kern="0" dirty="0">
                <a:solidFill>
                  <a:srgbClr val="1D2228"/>
                </a:solidFill>
                <a:latin typeface="Arial" panose="020B0604020202020204" pitchFamily="34" charset="0"/>
                <a:ea typeface="Times New Roman" panose="02020603050405020304" pitchFamily="18" charset="0"/>
                <a:cs typeface="Arial" panose="020B0604020202020204" pitchFamily="34" charset="0"/>
              </a:rPr>
              <a:t>reports on</a:t>
            </a:r>
            <a:r>
              <a:rPr lang="en-US" sz="4600"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 the “raw footage” of the Zapruder film—as shown to him by the Secret Service:</a:t>
            </a:r>
          </a:p>
          <a:p>
            <a:endParaRPr lang="en-US" sz="4600" kern="0" dirty="0">
              <a:solidFill>
                <a:srgbClr val="1D2228"/>
              </a:solidFill>
              <a:latin typeface="Arial" panose="020B0604020202020204" pitchFamily="34" charset="0"/>
              <a:ea typeface="Times New Roman" panose="02020603050405020304" pitchFamily="18" charset="0"/>
              <a:cs typeface="Arial" panose="020B0604020202020204" pitchFamily="34" charset="0"/>
            </a:endParaRPr>
          </a:p>
          <a:p>
            <a:r>
              <a:rPr lang="en-US" sz="4600"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 </a:t>
            </a:r>
            <a:r>
              <a:rPr lang="en-US" sz="4600" b="1"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"...the portion that was so graphic had been cut out..."</a:t>
            </a:r>
            <a:endParaRPr lang="en-US" sz="4600" kern="100" dirty="0">
              <a:effectLst/>
              <a:latin typeface="Arial" panose="020B0604020202020204" pitchFamily="34" charset="0"/>
              <a:ea typeface="Calibri" panose="020F0502020204030204" pitchFamily="34" charset="0"/>
              <a:cs typeface="Arial" panose="020B0604020202020204" pitchFamily="34" charset="0"/>
            </a:endParaRPr>
          </a:p>
          <a:p>
            <a:endParaRPr lang="en-US" sz="4600" dirty="0">
              <a:latin typeface="Arial" panose="020B0604020202020204" pitchFamily="34" charset="0"/>
              <a:cs typeface="Arial" panose="020B0604020202020204" pitchFamily="34" charset="0"/>
            </a:endParaRPr>
          </a:p>
          <a:p>
            <a:r>
              <a:rPr lang="en-US" sz="4600" dirty="0">
                <a:latin typeface="Arial" panose="020B0604020202020204" pitchFamily="34" charset="0"/>
                <a:cs typeface="Arial" panose="020B0604020202020204" pitchFamily="34" charset="0"/>
              </a:rPr>
              <a:t>--</a:t>
            </a:r>
            <a:r>
              <a:rPr lang="en-US" sz="4600" i="1" dirty="0">
                <a:latin typeface="Arial" panose="020B0604020202020204" pitchFamily="34" charset="0"/>
                <a:cs typeface="Arial" panose="020B0604020202020204" pitchFamily="34" charset="0"/>
              </a:rPr>
              <a:t>Get Carter </a:t>
            </a:r>
            <a:r>
              <a:rPr lang="en-US" sz="4600" dirty="0">
                <a:latin typeface="Arial" panose="020B0604020202020204" pitchFamily="34" charset="0"/>
                <a:cs typeface="Arial" panose="020B0604020202020204" pitchFamily="34" charset="0"/>
              </a:rPr>
              <a:t>(2005), Bill Carter, p. 55</a:t>
            </a:r>
          </a:p>
        </p:txBody>
      </p:sp>
    </p:spTree>
    <p:extLst>
      <p:ext uri="{BB962C8B-B14F-4D97-AF65-F5344CB8AC3E}">
        <p14:creationId xmlns:p14="http://schemas.microsoft.com/office/powerpoint/2010/main" val="1894155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F61C-127B-4BC5-B732-A1DE7AAB982D}"/>
              </a:ext>
            </a:extLst>
          </p:cNvPr>
          <p:cNvSpPr>
            <a:spLocks noGrp="1"/>
          </p:cNvSpPr>
          <p:nvPr>
            <p:ph type="title"/>
          </p:nvPr>
        </p:nvSpPr>
        <p:spPr>
          <a:xfrm>
            <a:off x="1628140" y="506797"/>
            <a:ext cx="8935720" cy="1325563"/>
          </a:xfrm>
          <a:solidFill>
            <a:srgbClr val="FFFF00"/>
          </a:solidFill>
        </p:spPr>
        <p:txBody>
          <a:bodyPr>
            <a:normAutofit fontScale="90000"/>
          </a:bodyPr>
          <a:lstStyle/>
          <a:p>
            <a:r>
              <a:rPr lang="en-US" sz="4400" dirty="0">
                <a:latin typeface="Arial Black" panose="020B0A04020102020204" pitchFamily="34" charset="0"/>
              </a:rPr>
              <a:t>Film Alteration: Two SS </a:t>
            </a:r>
            <a:r>
              <a:rPr lang="en-US" dirty="0">
                <a:latin typeface="Arial Black" panose="020B0A04020102020204" pitchFamily="34" charset="0"/>
              </a:rPr>
              <a:t>Agents</a:t>
            </a:r>
            <a:r>
              <a:rPr lang="en-US" sz="4400" dirty="0">
                <a:latin typeface="Arial Black" panose="020B0A04020102020204" pitchFamily="34" charset="0"/>
              </a:rPr>
              <a:t> 		Agreed with Dino</a:t>
            </a:r>
            <a:endParaRPr lang="en-US" dirty="0"/>
          </a:p>
        </p:txBody>
      </p:sp>
      <p:sp>
        <p:nvSpPr>
          <p:cNvPr id="3" name="Content Placeholder 2">
            <a:extLst>
              <a:ext uri="{FF2B5EF4-FFF2-40B4-BE49-F238E27FC236}">
                <a16:creationId xmlns:a16="http://schemas.microsoft.com/office/drawing/2014/main" id="{328447D3-CDE0-7D1F-42AA-14E4641B523E}"/>
              </a:ext>
            </a:extLst>
          </p:cNvPr>
          <p:cNvSpPr>
            <a:spLocks noGrp="1"/>
          </p:cNvSpPr>
          <p:nvPr>
            <p:ph idx="1"/>
          </p:nvPr>
        </p:nvSpPr>
        <p:spPr>
          <a:xfrm>
            <a:off x="375920" y="2171065"/>
            <a:ext cx="11450320" cy="4351338"/>
          </a:xfrm>
          <a:solidFill>
            <a:srgbClr val="FFFFCC"/>
          </a:solidFill>
        </p:spPr>
        <p:txBody>
          <a:bodyPr>
            <a:normAutofit/>
          </a:bodyPr>
          <a:lstStyle/>
          <a:p>
            <a:endParaRPr lang="en-US" sz="1800" b="1" kern="0" dirty="0">
              <a:solidFill>
                <a:srgbClr val="1D2228"/>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r>
              <a:rPr lang="en-US" sz="2400"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               </a:t>
            </a:r>
            <a:r>
              <a:rPr lang="en-US" kern="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Marty Venker (from his memoir):  </a:t>
            </a:r>
          </a:p>
          <a:p>
            <a:pPr lvl="1"/>
            <a:endParaRPr lang="en-US" b="1" kern="0" dirty="0">
              <a:solidFill>
                <a:srgbClr val="1D2228"/>
              </a:solidFill>
              <a:latin typeface="Arial" panose="020B0604020202020204" pitchFamily="34" charset="0"/>
              <a:ea typeface="Times New Roman" panose="02020603050405020304" pitchFamily="18" charset="0"/>
              <a:cs typeface="Arial" panose="020B0604020202020204" pitchFamily="34" charset="0"/>
            </a:endParaRPr>
          </a:p>
          <a:p>
            <a:pPr marL="457200" lvl="1" indent="0">
              <a:buNone/>
            </a:pPr>
            <a:r>
              <a:rPr lang="en-US" b="1" kern="0"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r>
              <a:rPr lang="en-US" b="1"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They [the Secret Service] showed you the gruesome version [of the Zapruder film during training] that the public usually didn't see, where parts of President Kennedy's brain sprayed all over Jackie...”</a:t>
            </a:r>
          </a:p>
          <a:p>
            <a:endParaRPr lang="en-US" sz="2400" b="1" kern="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lvl="1"/>
            <a:r>
              <a:rPr lang="en-US" i="1" kern="0" dirty="0">
                <a:effectLst/>
                <a:latin typeface="Arial" panose="020B0604020202020204" pitchFamily="34" charset="0"/>
                <a:ea typeface="Calibri" panose="020F0502020204030204" pitchFamily="34" charset="0"/>
                <a:cs typeface="Arial" panose="020B0604020202020204" pitchFamily="34" charset="0"/>
              </a:rPr>
              <a:t>Confessions of an ex-Secret Service Agent </a:t>
            </a:r>
            <a:r>
              <a:rPr lang="en-US" kern="0" dirty="0">
                <a:effectLst/>
                <a:latin typeface="Arial" panose="020B0604020202020204" pitchFamily="34" charset="0"/>
                <a:ea typeface="Calibri" panose="020F0502020204030204" pitchFamily="34" charset="0"/>
                <a:cs typeface="Arial" panose="020B0604020202020204" pitchFamily="34" charset="0"/>
              </a:rPr>
              <a:t>(1988) by George Rush, pp. 24-25.</a:t>
            </a:r>
          </a:p>
          <a:p>
            <a:pPr marL="457200" lvl="1" indent="0">
              <a:buNone/>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lvl="2"/>
            <a:r>
              <a:rPr lang="en-US" sz="2400" dirty="0">
                <a:latin typeface="Arial" panose="020B0604020202020204" pitchFamily="34" charset="0"/>
                <a:cs typeface="Arial" panose="020B0604020202020204" pitchFamily="34" charset="0"/>
              </a:rPr>
              <a:t>With credits to </a:t>
            </a:r>
            <a:r>
              <a:rPr lang="en-US" sz="2400" i="1" dirty="0">
                <a:latin typeface="Arial" panose="020B0604020202020204" pitchFamily="34" charset="0"/>
                <a:cs typeface="Arial" panose="020B0604020202020204" pitchFamily="34" charset="0"/>
              </a:rPr>
              <a:t>Honest Answers </a:t>
            </a:r>
            <a:r>
              <a:rPr lang="en-US" sz="2400" dirty="0">
                <a:latin typeface="Arial" panose="020B0604020202020204" pitchFamily="34" charset="0"/>
                <a:cs typeface="Arial" panose="020B0604020202020204" pitchFamily="34" charset="0"/>
              </a:rPr>
              <a:t>(2021), by Vince Palamara, p. 177</a:t>
            </a:r>
          </a:p>
        </p:txBody>
      </p:sp>
    </p:spTree>
    <p:extLst>
      <p:ext uri="{BB962C8B-B14F-4D97-AF65-F5344CB8AC3E}">
        <p14:creationId xmlns:p14="http://schemas.microsoft.com/office/powerpoint/2010/main" val="384765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5898-4841-F6F5-506A-0514BE5990FC}"/>
              </a:ext>
            </a:extLst>
          </p:cNvPr>
          <p:cNvSpPr>
            <a:spLocks noGrp="1"/>
          </p:cNvSpPr>
          <p:nvPr>
            <p:ph type="title"/>
          </p:nvPr>
        </p:nvSpPr>
        <p:spPr>
          <a:xfrm>
            <a:off x="1854200" y="543760"/>
            <a:ext cx="7645400" cy="986155"/>
          </a:xfrm>
          <a:solidFill>
            <a:srgbClr val="FFFF00"/>
          </a:solidFill>
        </p:spPr>
        <p:txBody>
          <a:bodyPr>
            <a:normAutofit fontScale="90000"/>
          </a:bodyPr>
          <a:lstStyle/>
          <a:p>
            <a:r>
              <a:rPr lang="en-US" dirty="0">
                <a:latin typeface="Arial Black" panose="020B0A04020102020204" pitchFamily="34" charset="0"/>
              </a:rPr>
              <a:t>The Cronkite-Clark Audio</a:t>
            </a:r>
          </a:p>
        </p:txBody>
      </p:sp>
      <p:pic>
        <p:nvPicPr>
          <p:cNvPr id="4" name="Cronkite Clark">
            <a:hlinkClick r:id="" action="ppaction://media"/>
            <a:extLst>
              <a:ext uri="{FF2B5EF4-FFF2-40B4-BE49-F238E27FC236}">
                <a16:creationId xmlns:a16="http://schemas.microsoft.com/office/drawing/2014/main" id="{78AE107E-8B9F-9529-1A97-A14B801A4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72100" y="4285498"/>
            <a:ext cx="609600" cy="609600"/>
          </a:xfrm>
          <a:prstGeom prst="rect">
            <a:avLst/>
          </a:prstGeom>
        </p:spPr>
      </p:pic>
      <p:sp>
        <p:nvSpPr>
          <p:cNvPr id="6" name="Content Placeholder 5">
            <a:extLst>
              <a:ext uri="{FF2B5EF4-FFF2-40B4-BE49-F238E27FC236}">
                <a16:creationId xmlns:a16="http://schemas.microsoft.com/office/drawing/2014/main" id="{6078E906-F8F5-4543-9739-51B39287F130}"/>
              </a:ext>
            </a:extLst>
          </p:cNvPr>
          <p:cNvSpPr>
            <a:spLocks noGrp="1"/>
          </p:cNvSpPr>
          <p:nvPr>
            <p:ph idx="1"/>
          </p:nvPr>
        </p:nvSpPr>
        <p:spPr>
          <a:xfrm>
            <a:off x="838200" y="1856333"/>
            <a:ext cx="10515600" cy="4351338"/>
          </a:xfrm>
          <a:solidFill>
            <a:srgbClr val="FFFFCC"/>
          </a:solidFill>
        </p:spPr>
        <p:txBody>
          <a:bodyPr/>
          <a:lstStyle/>
          <a:p>
            <a:endParaRPr lang="en-US" dirty="0"/>
          </a:p>
          <a:p>
            <a:endParaRPr lang="en-US" dirty="0"/>
          </a:p>
        </p:txBody>
      </p:sp>
      <p:pic>
        <p:nvPicPr>
          <p:cNvPr id="7" name="Cronkite Clark">
            <a:hlinkClick r:id="" action="ppaction://media"/>
            <a:extLst>
              <a:ext uri="{FF2B5EF4-FFF2-40B4-BE49-F238E27FC236}">
                <a16:creationId xmlns:a16="http://schemas.microsoft.com/office/drawing/2014/main" id="{914FABDD-EA10-EA88-0474-1ED65DD32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72100" y="3538203"/>
            <a:ext cx="609600" cy="609600"/>
          </a:xfrm>
          <a:prstGeom prst="rect">
            <a:avLst/>
          </a:prstGeom>
        </p:spPr>
      </p:pic>
    </p:spTree>
    <p:extLst>
      <p:ext uri="{BB962C8B-B14F-4D97-AF65-F5344CB8AC3E}">
        <p14:creationId xmlns:p14="http://schemas.microsoft.com/office/powerpoint/2010/main" val="35280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D296-146F-E63F-B596-433EE6AB6B88}"/>
              </a:ext>
            </a:extLst>
          </p:cNvPr>
          <p:cNvSpPr>
            <a:spLocks noGrp="1"/>
          </p:cNvSpPr>
          <p:nvPr>
            <p:ph type="title"/>
          </p:nvPr>
        </p:nvSpPr>
        <p:spPr>
          <a:xfrm>
            <a:off x="1214120" y="410958"/>
            <a:ext cx="9382760" cy="915035"/>
          </a:xfrm>
          <a:solidFill>
            <a:srgbClr val="FFFF00"/>
          </a:solidFill>
        </p:spPr>
        <p:txBody>
          <a:bodyPr>
            <a:normAutofit fontScale="90000"/>
          </a:bodyPr>
          <a:lstStyle/>
          <a:p>
            <a:r>
              <a:rPr lang="en-US" dirty="0">
                <a:latin typeface="Arial Black" panose="020B0A04020102020204" pitchFamily="34" charset="0"/>
              </a:rPr>
              <a:t>Hawkeyeworks Missed this Hole</a:t>
            </a:r>
          </a:p>
        </p:txBody>
      </p:sp>
      <p:sp>
        <p:nvSpPr>
          <p:cNvPr id="3" name="Content Placeholder 2">
            <a:extLst>
              <a:ext uri="{FF2B5EF4-FFF2-40B4-BE49-F238E27FC236}">
                <a16:creationId xmlns:a16="http://schemas.microsoft.com/office/drawing/2014/main" id="{2A068803-644B-B18D-ED1D-29D92AED8B7B}"/>
              </a:ext>
            </a:extLst>
          </p:cNvPr>
          <p:cNvSpPr>
            <a:spLocks noGrp="1"/>
          </p:cNvSpPr>
          <p:nvPr>
            <p:ph idx="1"/>
          </p:nvPr>
        </p:nvSpPr>
        <p:spPr>
          <a:xfrm>
            <a:off x="243841" y="1554479"/>
            <a:ext cx="11612880" cy="4785361"/>
          </a:xfrm>
          <a:solidFill>
            <a:srgbClr val="FFFFCC"/>
          </a:solidFill>
        </p:spPr>
        <p:txBody>
          <a:bodyPr>
            <a:normAutofit/>
          </a:bodyPr>
          <a:lstStyle/>
          <a:p>
            <a:pPr marL="914400" lvl="2" indent="0">
              <a:buNone/>
            </a:pPr>
            <a:r>
              <a:rPr lang="en-US" sz="2800" dirty="0">
                <a:latin typeface="Arial" panose="020B0604020202020204" pitchFamily="34" charset="0"/>
                <a:cs typeface="Arial" panose="020B0604020202020204" pitchFamily="34" charset="0"/>
              </a:rPr>
              <a:t>		Images provided by Doug Mizzer.</a:t>
            </a:r>
          </a:p>
        </p:txBody>
      </p:sp>
      <p:sp>
        <p:nvSpPr>
          <p:cNvPr id="8" name="Oval 7">
            <a:extLst>
              <a:ext uri="{FF2B5EF4-FFF2-40B4-BE49-F238E27FC236}">
                <a16:creationId xmlns:a16="http://schemas.microsoft.com/office/drawing/2014/main" id="{E8B080DD-F463-11EF-2072-26F1D31BB1EA}"/>
              </a:ext>
            </a:extLst>
          </p:cNvPr>
          <p:cNvSpPr/>
          <p:nvPr/>
        </p:nvSpPr>
        <p:spPr>
          <a:xfrm>
            <a:off x="7750064" y="4157842"/>
            <a:ext cx="497840" cy="485278"/>
          </a:xfrm>
          <a:prstGeom prst="ellipse">
            <a:avLst/>
          </a:prstGeom>
          <a:solidFill>
            <a:schemeClr val="accent1">
              <a:alpha val="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82AB80E-78B7-E1E7-8934-33FDC7B63936}"/>
              </a:ext>
            </a:extLst>
          </p:cNvPr>
          <p:cNvPicPr>
            <a:picLocks noChangeAspect="1"/>
          </p:cNvPicPr>
          <p:nvPr/>
        </p:nvPicPr>
        <p:blipFill>
          <a:blip r:embed="rId2"/>
          <a:stretch>
            <a:fillRect/>
          </a:stretch>
        </p:blipFill>
        <p:spPr>
          <a:xfrm>
            <a:off x="462026" y="2082800"/>
            <a:ext cx="11201653" cy="3987915"/>
          </a:xfrm>
          <a:prstGeom prst="rect">
            <a:avLst/>
          </a:prstGeom>
        </p:spPr>
      </p:pic>
    </p:spTree>
    <p:extLst>
      <p:ext uri="{BB962C8B-B14F-4D97-AF65-F5344CB8AC3E}">
        <p14:creationId xmlns:p14="http://schemas.microsoft.com/office/powerpoint/2010/main" val="877509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053E-BA74-2B9D-0D43-712E369EA3FD}"/>
              </a:ext>
            </a:extLst>
          </p:cNvPr>
          <p:cNvSpPr>
            <a:spLocks noGrp="1"/>
          </p:cNvSpPr>
          <p:nvPr>
            <p:ph type="title"/>
          </p:nvPr>
        </p:nvSpPr>
        <p:spPr>
          <a:xfrm>
            <a:off x="1035198" y="470848"/>
            <a:ext cx="8555842" cy="569595"/>
          </a:xfrm>
          <a:solidFill>
            <a:srgbClr val="FFFF00"/>
          </a:solidFill>
        </p:spPr>
        <p:txBody>
          <a:bodyPr>
            <a:normAutofit fontScale="90000"/>
          </a:bodyPr>
          <a:lstStyle/>
          <a:p>
            <a:r>
              <a:rPr lang="en-US" dirty="0">
                <a:latin typeface="Arial Black" panose="020B0A04020102020204" pitchFamily="34" charset="0"/>
                <a:cs typeface="Arial" panose="020B0604020202020204" pitchFamily="34" charset="0"/>
              </a:rPr>
              <a:t>Mizzer: Another Miss at Z-369</a:t>
            </a:r>
          </a:p>
        </p:txBody>
      </p:sp>
      <p:sp>
        <p:nvSpPr>
          <p:cNvPr id="3" name="Content Placeholder 2">
            <a:extLst>
              <a:ext uri="{FF2B5EF4-FFF2-40B4-BE49-F238E27FC236}">
                <a16:creationId xmlns:a16="http://schemas.microsoft.com/office/drawing/2014/main" id="{71FB949E-DDF3-CCE1-3AB0-81705C4ECBFF}"/>
              </a:ext>
            </a:extLst>
          </p:cNvPr>
          <p:cNvSpPr>
            <a:spLocks noGrp="1"/>
          </p:cNvSpPr>
          <p:nvPr>
            <p:ph idx="1"/>
          </p:nvPr>
        </p:nvSpPr>
        <p:spPr>
          <a:xfrm>
            <a:off x="838200" y="1188720"/>
            <a:ext cx="10515600" cy="4988243"/>
          </a:xfrm>
        </p:spPr>
        <p:txBody>
          <a:bodyPr/>
          <a:lstStyle/>
          <a:p>
            <a:pPr marL="457200" lvl="1" indent="0">
              <a:buNone/>
            </a:pPr>
            <a:r>
              <a:rPr lang="en-US" dirty="0"/>
              <a:t>		</a:t>
            </a:r>
          </a:p>
        </p:txBody>
      </p:sp>
      <p:pic>
        <p:nvPicPr>
          <p:cNvPr id="18" name="Picture 17">
            <a:extLst>
              <a:ext uri="{FF2B5EF4-FFF2-40B4-BE49-F238E27FC236}">
                <a16:creationId xmlns:a16="http://schemas.microsoft.com/office/drawing/2014/main" id="{D8652286-2CA7-F439-E265-E4C9A70770F0}"/>
              </a:ext>
            </a:extLst>
          </p:cNvPr>
          <p:cNvPicPr>
            <a:picLocks noChangeAspect="1"/>
          </p:cNvPicPr>
          <p:nvPr/>
        </p:nvPicPr>
        <p:blipFill>
          <a:blip r:embed="rId2"/>
          <a:stretch>
            <a:fillRect/>
          </a:stretch>
        </p:blipFill>
        <p:spPr>
          <a:xfrm>
            <a:off x="628798" y="1290987"/>
            <a:ext cx="8027522" cy="5319050"/>
          </a:xfrm>
          <a:prstGeom prst="rect">
            <a:avLst/>
          </a:prstGeom>
        </p:spPr>
      </p:pic>
      <p:sp>
        <p:nvSpPr>
          <p:cNvPr id="22" name="TextBox 21">
            <a:extLst>
              <a:ext uri="{FF2B5EF4-FFF2-40B4-BE49-F238E27FC236}">
                <a16:creationId xmlns:a16="http://schemas.microsoft.com/office/drawing/2014/main" id="{09E92337-49BF-597A-9952-3B6E5292AA86}"/>
              </a:ext>
            </a:extLst>
          </p:cNvPr>
          <p:cNvSpPr txBox="1"/>
          <p:nvPr/>
        </p:nvSpPr>
        <p:spPr>
          <a:xfrm>
            <a:off x="9067800" y="1688354"/>
            <a:ext cx="2727960" cy="4154984"/>
          </a:xfrm>
          <a:prstGeom prst="rect">
            <a:avLst/>
          </a:prstGeom>
          <a:solidFill>
            <a:schemeClr val="bg1">
              <a:lumMod val="85000"/>
            </a:schemeClr>
          </a:solidFill>
        </p:spPr>
        <p:txBody>
          <a:bodyPr wrap="square" rtlCol="0">
            <a:spAutoFit/>
          </a:bodyPr>
          <a:lstStyle/>
          <a:p>
            <a:r>
              <a:rPr lang="en-US" sz="2400" dirty="0">
                <a:latin typeface="Arial" panose="020B0604020202020204" pitchFamily="34" charset="0"/>
                <a:cs typeface="Arial" panose="020B0604020202020204" pitchFamily="34" charset="0"/>
              </a:rPr>
              <a:t>Roderick Ryan (a Hollywood technical award winner) told Noel Twyman that he agreed—the globule on JFK’s cheek is a fake. It was not seen at Parkland, so who washed it off?</a:t>
            </a:r>
          </a:p>
        </p:txBody>
      </p:sp>
    </p:spTree>
    <p:extLst>
      <p:ext uri="{BB962C8B-B14F-4D97-AF65-F5344CB8AC3E}">
        <p14:creationId xmlns:p14="http://schemas.microsoft.com/office/powerpoint/2010/main" val="2835496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3EEB-37BC-C5C1-58E8-D6A7EEE5A15D}"/>
              </a:ext>
            </a:extLst>
          </p:cNvPr>
          <p:cNvSpPr>
            <a:spLocks noGrp="1"/>
          </p:cNvSpPr>
          <p:nvPr>
            <p:ph type="ctrTitle"/>
          </p:nvPr>
        </p:nvSpPr>
        <p:spPr>
          <a:xfrm>
            <a:off x="3309533" y="1014745"/>
            <a:ext cx="5572932" cy="833660"/>
          </a:xfrm>
          <a:solidFill>
            <a:srgbClr val="FFFF00"/>
          </a:solidFill>
        </p:spPr>
        <p:txBody>
          <a:bodyPr>
            <a:normAutofit/>
          </a:bodyPr>
          <a:lstStyle/>
          <a:p>
            <a:r>
              <a:rPr lang="en-US" sz="4400" dirty="0">
                <a:latin typeface="Arial Black" panose="020B0A04020102020204" pitchFamily="34" charset="0"/>
              </a:rPr>
              <a:t>The MPI Images</a:t>
            </a:r>
          </a:p>
        </p:txBody>
      </p:sp>
      <p:sp>
        <p:nvSpPr>
          <p:cNvPr id="3" name="Subtitle 2">
            <a:extLst>
              <a:ext uri="{FF2B5EF4-FFF2-40B4-BE49-F238E27FC236}">
                <a16:creationId xmlns:a16="http://schemas.microsoft.com/office/drawing/2014/main" id="{65E8EDF3-6AF0-3788-3837-56F28D9AF2BE}"/>
              </a:ext>
            </a:extLst>
          </p:cNvPr>
          <p:cNvSpPr>
            <a:spLocks noGrp="1"/>
          </p:cNvSpPr>
          <p:nvPr>
            <p:ph type="subTitle" idx="1"/>
          </p:nvPr>
        </p:nvSpPr>
        <p:spPr>
          <a:xfrm>
            <a:off x="1364750" y="2316258"/>
            <a:ext cx="9462499" cy="3526997"/>
          </a:xfrm>
          <a:solidFill>
            <a:srgbClr val="FFFFCC"/>
          </a:solidFill>
        </p:spPr>
        <p:txBody>
          <a:bodyPr>
            <a:noAutofit/>
          </a:bodyPr>
          <a:lstStyle/>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The Deed of Gift (from Zapruder’s company) is dated about Dec 30, 1999.</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These images were received in January 2000, per Mark Wrolstad in </a:t>
            </a:r>
            <a:r>
              <a:rPr lang="en-US" sz="3600" i="1" dirty="0">
                <a:latin typeface="Arial" panose="020B0604020202020204" pitchFamily="34" charset="0"/>
                <a:cs typeface="Arial" panose="020B0604020202020204" pitchFamily="34" charset="0"/>
              </a:rPr>
              <a:t>The Dallas Morning News</a:t>
            </a:r>
            <a:r>
              <a:rPr lang="en-US" sz="3600" dirty="0">
                <a:latin typeface="Arial" panose="020B0604020202020204" pitchFamily="34" charset="0"/>
                <a:cs typeface="Arial" panose="020B0604020202020204" pitchFamily="34" charset="0"/>
              </a:rPr>
              <a:t>.</a:t>
            </a:r>
          </a:p>
          <a:p>
            <a:pPr marL="571500" indent="-571500">
              <a:buFont typeface="Arial" panose="020B0604020202020204" pitchFamily="34" charset="0"/>
              <a:buChar char="•"/>
            </a:pPr>
            <a:r>
              <a:rPr lang="en-US" sz="3600" dirty="0">
                <a:latin typeface="Arial" panose="020B0604020202020204" pitchFamily="34" charset="0"/>
                <a:cs typeface="Arial" panose="020B0604020202020204" pitchFamily="34" charset="0"/>
              </a:rPr>
              <a:t>They are </a:t>
            </a:r>
            <a:r>
              <a:rPr lang="en-US" sz="3600" i="1" dirty="0">
                <a:solidFill>
                  <a:srgbClr val="FF0000"/>
                </a:solidFill>
                <a:latin typeface="Arial" panose="020B0604020202020204" pitchFamily="34" charset="0"/>
                <a:cs typeface="Arial" panose="020B0604020202020204" pitchFamily="34" charset="0"/>
              </a:rPr>
              <a:t>first</a:t>
            </a:r>
            <a:r>
              <a:rPr lang="en-US" sz="3600" dirty="0">
                <a:solidFill>
                  <a:srgbClr val="FF0000"/>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generation!</a:t>
            </a:r>
          </a:p>
        </p:txBody>
      </p:sp>
    </p:spTree>
    <p:extLst>
      <p:ext uri="{BB962C8B-B14F-4D97-AF65-F5344CB8AC3E}">
        <p14:creationId xmlns:p14="http://schemas.microsoft.com/office/powerpoint/2010/main" val="3338041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E8DB-80C4-B634-4412-823171DBB52F}"/>
              </a:ext>
            </a:extLst>
          </p:cNvPr>
          <p:cNvSpPr>
            <a:spLocks noGrp="1"/>
          </p:cNvSpPr>
          <p:nvPr>
            <p:ph type="ctrTitle"/>
          </p:nvPr>
        </p:nvSpPr>
        <p:spPr>
          <a:xfrm>
            <a:off x="678436" y="610872"/>
            <a:ext cx="10839235" cy="848956"/>
          </a:xfrm>
          <a:solidFill>
            <a:srgbClr val="FFFF00"/>
          </a:solidFill>
        </p:spPr>
        <p:txBody>
          <a:bodyPr>
            <a:normAutofit/>
          </a:bodyPr>
          <a:lstStyle/>
          <a:p>
            <a:r>
              <a:rPr lang="en-US" sz="4400" dirty="0">
                <a:latin typeface="Arial Black" panose="020B0A04020102020204" pitchFamily="34" charset="0"/>
              </a:rPr>
              <a:t>Horne Triggers Our Visit to Dallas</a:t>
            </a:r>
          </a:p>
        </p:txBody>
      </p:sp>
      <p:sp>
        <p:nvSpPr>
          <p:cNvPr id="3" name="Subtitle 2">
            <a:extLst>
              <a:ext uri="{FF2B5EF4-FFF2-40B4-BE49-F238E27FC236}">
                <a16:creationId xmlns:a16="http://schemas.microsoft.com/office/drawing/2014/main" id="{ECDA6A1D-6CB7-12F3-8DE1-5511BFA94786}"/>
              </a:ext>
            </a:extLst>
          </p:cNvPr>
          <p:cNvSpPr>
            <a:spLocks noGrp="1"/>
          </p:cNvSpPr>
          <p:nvPr>
            <p:ph type="subTitle" idx="1"/>
          </p:nvPr>
        </p:nvSpPr>
        <p:spPr>
          <a:xfrm>
            <a:off x="678436" y="1855187"/>
            <a:ext cx="10765262" cy="4586465"/>
          </a:xfrm>
          <a:solidFill>
            <a:srgbClr val="FFFFCC"/>
          </a:solidFill>
        </p:spPr>
        <p:txBody>
          <a:bodyPr>
            <a:noAutofit/>
          </a:bodyPr>
          <a:lstStyle/>
          <a:p>
            <a:pPr marL="342900" indent="-342900">
              <a:buFont typeface="Arial" panose="020B0604020202020204" pitchFamily="34" charset="0"/>
              <a:buChar char="•"/>
            </a:pPr>
            <a:r>
              <a:rPr lang="en-US" sz="3200" u="sng" dirty="0">
                <a:latin typeface="Arial" panose="020B0604020202020204" pitchFamily="34" charset="0"/>
                <a:cs typeface="Arial" panose="020B0604020202020204" pitchFamily="34" charset="0"/>
              </a:rPr>
              <a:t>Late November 2009</a:t>
            </a:r>
            <a:r>
              <a:rPr lang="en-US" sz="3200" dirty="0">
                <a:latin typeface="Arial" panose="020B0604020202020204" pitchFamily="34" charset="0"/>
                <a:cs typeface="Arial" panose="020B0604020202020204" pitchFamily="34" charset="0"/>
              </a:rPr>
              <a:t>. Horne publishes </a:t>
            </a:r>
            <a:r>
              <a:rPr lang="en-US" sz="3200" i="1" dirty="0">
                <a:latin typeface="Arial" panose="020B0604020202020204" pitchFamily="34" charset="0"/>
                <a:cs typeface="Arial" panose="020B0604020202020204" pitchFamily="34" charset="0"/>
              </a:rPr>
              <a:t>Inside the ARRB.</a:t>
            </a:r>
          </a:p>
          <a:p>
            <a:pPr marL="342900" indent="-342900">
              <a:buFont typeface="Arial" panose="020B0604020202020204" pitchFamily="34" charset="0"/>
              <a:buChar char="•"/>
            </a:pPr>
            <a:endParaRPr lang="en-US" sz="3200"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This contained an image of the Black Patch in Z-317.</a:t>
            </a: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u="sng" dirty="0">
                <a:latin typeface="Arial" panose="020B0604020202020204" pitchFamily="34" charset="0"/>
                <a:cs typeface="Arial" panose="020B0604020202020204" pitchFamily="34" charset="0"/>
              </a:rPr>
              <a:t>November 20, 2009</a:t>
            </a:r>
            <a:r>
              <a:rPr lang="en-US" sz="3200" dirty="0">
                <a:latin typeface="Arial" panose="020B0604020202020204" pitchFamily="34" charset="0"/>
                <a:cs typeface="Arial" panose="020B0604020202020204" pitchFamily="34" charset="0"/>
              </a:rPr>
              <a:t>. Sydney and I view the MPI images.</a:t>
            </a: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It is our impression that no public person had viewed these images before Sydney and I did.</a:t>
            </a:r>
          </a:p>
          <a:p>
            <a:pPr marL="342900" indent="-3429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679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3507-4B27-A959-B9AF-D3271BEF38D7}"/>
              </a:ext>
            </a:extLst>
          </p:cNvPr>
          <p:cNvSpPr>
            <a:spLocks noGrp="1"/>
          </p:cNvSpPr>
          <p:nvPr>
            <p:ph type="title"/>
          </p:nvPr>
        </p:nvSpPr>
        <p:spPr>
          <a:xfrm>
            <a:off x="1404620" y="423980"/>
            <a:ext cx="9382760" cy="1483360"/>
          </a:xfrm>
          <a:solidFill>
            <a:srgbClr val="FFFF00"/>
          </a:solidFill>
        </p:spPr>
        <p:txBody>
          <a:bodyPr>
            <a:normAutofit fontScale="90000"/>
          </a:bodyPr>
          <a:lstStyle/>
          <a:p>
            <a:pPr algn="ctr"/>
            <a:r>
              <a:rPr lang="en-US" dirty="0">
                <a:latin typeface="Arial Black" panose="020B0A04020102020204" pitchFamily="34" charset="0"/>
              </a:rPr>
              <a:t>Wilkinson and I See Two Different Sets of Images at MPI!</a:t>
            </a:r>
          </a:p>
        </p:txBody>
      </p:sp>
      <p:sp>
        <p:nvSpPr>
          <p:cNvPr id="3" name="Content Placeholder 2">
            <a:extLst>
              <a:ext uri="{FF2B5EF4-FFF2-40B4-BE49-F238E27FC236}">
                <a16:creationId xmlns:a16="http://schemas.microsoft.com/office/drawing/2014/main" id="{4629AF06-5D3D-76C2-B1F5-F45BDB8960BC}"/>
              </a:ext>
            </a:extLst>
          </p:cNvPr>
          <p:cNvSpPr>
            <a:spLocks noGrp="1"/>
          </p:cNvSpPr>
          <p:nvPr>
            <p:ph idx="1"/>
          </p:nvPr>
        </p:nvSpPr>
        <p:spPr>
          <a:xfrm>
            <a:off x="838200" y="2075379"/>
            <a:ext cx="10591800" cy="4520629"/>
          </a:xfrm>
          <a:solidFill>
            <a:srgbClr val="FFFFCC"/>
          </a:solidFill>
        </p:spPr>
        <p:txBody>
          <a:bodyPr>
            <a:noAutofit/>
          </a:bodyPr>
          <a:lstStyle/>
          <a:p>
            <a:pPr marL="0" indent="0">
              <a:buNone/>
            </a:pPr>
            <a:r>
              <a:rPr lang="en-US" u="sng" dirty="0">
                <a:latin typeface="Arial" panose="020B0604020202020204" pitchFamily="34" charset="0"/>
                <a:cs typeface="Arial" panose="020B0604020202020204" pitchFamily="34" charset="0"/>
              </a:rPr>
              <a:t>November 2009</a:t>
            </a:r>
            <a:r>
              <a:rPr lang="en-US" dirty="0">
                <a:latin typeface="Arial" panose="020B0604020202020204" pitchFamily="34" charset="0"/>
                <a:cs typeface="Arial" panose="020B0604020202020204" pitchFamily="34" charset="0"/>
              </a:rPr>
              <a:t>. Sitting together with Gary Mack, Sydney and I see extremely high-resolution (first generation) images. We are both stunned by the trapezoidal Black Patch, with sharp edges.</a:t>
            </a:r>
          </a:p>
          <a:p>
            <a:pPr marL="0" indent="0">
              <a:buNone/>
            </a:pPr>
            <a:r>
              <a:rPr lang="en-US" u="sng" dirty="0">
                <a:latin typeface="Arial" panose="020B0604020202020204" pitchFamily="34" charset="0"/>
                <a:cs typeface="Arial" panose="020B0604020202020204" pitchFamily="34" charset="0"/>
              </a:rPr>
              <a:t>November 2010</a:t>
            </a:r>
            <a:r>
              <a:rPr lang="en-US" dirty="0">
                <a:latin typeface="Arial" panose="020B0604020202020204" pitchFamily="34" charset="0"/>
                <a:cs typeface="Arial" panose="020B0604020202020204" pitchFamily="34" charset="0"/>
              </a:rPr>
              <a:t>. With her husband, Wilkinson sees a clearly different  set of film images, similar to those in the public domain. She is extremely distraught when she calls me about this. </a:t>
            </a:r>
          </a:p>
          <a:p>
            <a:pPr marL="0" indent="0">
              <a:buNone/>
            </a:pPr>
            <a:r>
              <a:rPr lang="en-US" u="sng" dirty="0">
                <a:latin typeface="Arial" panose="020B0604020202020204" pitchFamily="34" charset="0"/>
                <a:cs typeface="Arial" panose="020B0604020202020204" pitchFamily="34" charset="0"/>
              </a:rPr>
              <a:t>November 2012</a:t>
            </a:r>
            <a:r>
              <a:rPr lang="en-US" dirty="0">
                <a:latin typeface="Arial" panose="020B0604020202020204" pitchFamily="34" charset="0"/>
                <a:cs typeface="Arial" panose="020B0604020202020204" pitchFamily="34" charset="0"/>
              </a:rPr>
              <a:t>. I have the same experience with Peter Janney. I pointedly asked Megan Bryant if these were the same images that we had seen in 2009. She assured me that they were. (Gary Mack was absent that day—perhaps for good reason. He died three years later, at age 68.)</a:t>
            </a:r>
          </a:p>
        </p:txBody>
      </p:sp>
    </p:spTree>
    <p:extLst>
      <p:ext uri="{BB962C8B-B14F-4D97-AF65-F5344CB8AC3E}">
        <p14:creationId xmlns:p14="http://schemas.microsoft.com/office/powerpoint/2010/main" val="1225201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3E20-DE31-5972-8339-BAE10798906A}"/>
              </a:ext>
            </a:extLst>
          </p:cNvPr>
          <p:cNvSpPr>
            <a:spLocks noGrp="1"/>
          </p:cNvSpPr>
          <p:nvPr>
            <p:ph type="title"/>
          </p:nvPr>
        </p:nvSpPr>
        <p:spPr>
          <a:xfrm>
            <a:off x="2202180" y="245594"/>
            <a:ext cx="7787640" cy="721360"/>
          </a:xfrm>
          <a:solidFill>
            <a:srgbClr val="FFFF00"/>
          </a:solidFill>
        </p:spPr>
        <p:txBody>
          <a:bodyPr>
            <a:noAutofit/>
          </a:bodyPr>
          <a:lstStyle/>
          <a:p>
            <a:pPr marL="0" marR="0" algn="ctr">
              <a:lnSpc>
                <a:spcPts val="2700"/>
              </a:lnSpc>
              <a:spcBef>
                <a:spcPts val="0"/>
              </a:spcBef>
              <a:spcAft>
                <a:spcPts val="800"/>
              </a:spcAft>
            </a:pPr>
            <a:r>
              <a:rPr lang="en-US" sz="2400" b="1" i="1" kern="1800" dirty="0">
                <a:effectLst/>
                <a:latin typeface="Arial" panose="020B0604020202020204" pitchFamily="34" charset="0"/>
                <a:ea typeface="Times New Roman" panose="02020603050405020304" pitchFamily="18" charset="0"/>
              </a:rPr>
              <a:t>The Technique of Special Effects Cinematography-</a:t>
            </a:r>
            <a:r>
              <a:rPr lang="en-US" sz="2400" b="1" kern="1800" dirty="0">
                <a:effectLst/>
                <a:latin typeface="Arial" panose="020B0604020202020204" pitchFamily="34" charset="0"/>
                <a:ea typeface="Times New Roman" panose="02020603050405020304" pitchFamily="18" charset="0"/>
              </a:rPr>
              <a:t>-</a:t>
            </a:r>
            <a:br>
              <a:rPr lang="en-US" sz="2400" b="1" kern="1800" dirty="0">
                <a:effectLst/>
                <a:latin typeface="Arial" panose="020B0604020202020204" pitchFamily="34" charset="0"/>
                <a:ea typeface="Times New Roman" panose="02020603050405020304" pitchFamily="18" charset="0"/>
              </a:rPr>
            </a:br>
            <a:r>
              <a:rPr lang="en-US" sz="2400" b="1" kern="1800" dirty="0">
                <a:effectLst/>
                <a:latin typeface="Arial" panose="020B0604020202020204" pitchFamily="34" charset="0"/>
                <a:ea typeface="Times New Roman" panose="02020603050405020304" pitchFamily="18" charset="0"/>
              </a:rPr>
              <a:t>January 1, 1965, by Raymond Fielding</a:t>
            </a:r>
            <a:endParaRPr lang="en-US" sz="2400" kern="100" dirty="0">
              <a:effectLst/>
              <a:latin typeface="Times New Roman" panose="02020603050405020304" pitchFamily="18" charset="0"/>
              <a:ea typeface="Calibri" panose="020F0502020204030204" pitchFamily="34" charset="0"/>
            </a:endParaRPr>
          </a:p>
        </p:txBody>
      </p:sp>
      <p:sp>
        <p:nvSpPr>
          <p:cNvPr id="3" name="Content Placeholder 2">
            <a:extLst>
              <a:ext uri="{FF2B5EF4-FFF2-40B4-BE49-F238E27FC236}">
                <a16:creationId xmlns:a16="http://schemas.microsoft.com/office/drawing/2014/main" id="{B50ED2ED-990C-309A-B729-1F73DF2771CF}"/>
              </a:ext>
            </a:extLst>
          </p:cNvPr>
          <p:cNvSpPr>
            <a:spLocks noGrp="1"/>
          </p:cNvSpPr>
          <p:nvPr>
            <p:ph idx="1"/>
          </p:nvPr>
        </p:nvSpPr>
        <p:spPr>
          <a:xfrm>
            <a:off x="508000" y="1186966"/>
            <a:ext cx="11176000" cy="5425440"/>
          </a:xfrm>
          <a:solidFill>
            <a:srgbClr val="FFFFCC"/>
          </a:solidFill>
        </p:spPr>
        <p:txBody>
          <a:bodyPr/>
          <a:lstStyle/>
          <a:p>
            <a:endParaRPr lang="en-US" dirty="0"/>
          </a:p>
          <a:p>
            <a:endParaRPr lang="en-US" dirty="0"/>
          </a:p>
        </p:txBody>
      </p:sp>
      <p:pic>
        <p:nvPicPr>
          <p:cNvPr id="5" name="Picture 4">
            <a:extLst>
              <a:ext uri="{FF2B5EF4-FFF2-40B4-BE49-F238E27FC236}">
                <a16:creationId xmlns:a16="http://schemas.microsoft.com/office/drawing/2014/main" id="{2E78DFD1-3B87-8429-E1FF-E0F2AED2822F}"/>
              </a:ext>
            </a:extLst>
          </p:cNvPr>
          <p:cNvPicPr>
            <a:picLocks noChangeAspect="1"/>
          </p:cNvPicPr>
          <p:nvPr/>
        </p:nvPicPr>
        <p:blipFill>
          <a:blip r:embed="rId2"/>
          <a:stretch>
            <a:fillRect/>
          </a:stretch>
        </p:blipFill>
        <p:spPr>
          <a:xfrm>
            <a:off x="721512" y="1456219"/>
            <a:ext cx="4038692" cy="4500867"/>
          </a:xfrm>
          <a:prstGeom prst="rect">
            <a:avLst/>
          </a:prstGeom>
        </p:spPr>
      </p:pic>
      <p:pic>
        <p:nvPicPr>
          <p:cNvPr id="6" name="Picture 5">
            <a:extLst>
              <a:ext uri="{FF2B5EF4-FFF2-40B4-BE49-F238E27FC236}">
                <a16:creationId xmlns:a16="http://schemas.microsoft.com/office/drawing/2014/main" id="{837E29E9-4CB9-E08C-FAD7-C028A7A7A448}"/>
              </a:ext>
            </a:extLst>
          </p:cNvPr>
          <p:cNvPicPr>
            <a:picLocks noChangeAspect="1"/>
          </p:cNvPicPr>
          <p:nvPr/>
        </p:nvPicPr>
        <p:blipFill>
          <a:blip r:embed="rId3"/>
          <a:stretch>
            <a:fillRect/>
          </a:stretch>
        </p:blipFill>
        <p:spPr>
          <a:xfrm>
            <a:off x="8254224" y="1405419"/>
            <a:ext cx="3302684" cy="4500867"/>
          </a:xfrm>
          <a:prstGeom prst="rect">
            <a:avLst/>
          </a:prstGeom>
        </p:spPr>
      </p:pic>
      <p:pic>
        <p:nvPicPr>
          <p:cNvPr id="7" name="Picture 6">
            <a:extLst>
              <a:ext uri="{FF2B5EF4-FFF2-40B4-BE49-F238E27FC236}">
                <a16:creationId xmlns:a16="http://schemas.microsoft.com/office/drawing/2014/main" id="{B0B4A687-C9A6-CA62-787B-BFA68B101B2C}"/>
              </a:ext>
            </a:extLst>
          </p:cNvPr>
          <p:cNvPicPr>
            <a:picLocks noChangeAspect="1"/>
          </p:cNvPicPr>
          <p:nvPr/>
        </p:nvPicPr>
        <p:blipFill>
          <a:blip r:embed="rId4"/>
          <a:stretch>
            <a:fillRect/>
          </a:stretch>
        </p:blipFill>
        <p:spPr>
          <a:xfrm>
            <a:off x="4805934" y="1404151"/>
            <a:ext cx="3300878" cy="4552935"/>
          </a:xfrm>
          <a:prstGeom prst="rect">
            <a:avLst/>
          </a:prstGeom>
        </p:spPr>
      </p:pic>
      <p:sp>
        <p:nvSpPr>
          <p:cNvPr id="8" name="TextBox 7">
            <a:extLst>
              <a:ext uri="{FF2B5EF4-FFF2-40B4-BE49-F238E27FC236}">
                <a16:creationId xmlns:a16="http://schemas.microsoft.com/office/drawing/2014/main" id="{9D7D9EFC-2A5B-53E9-2354-E65C1C6F8FD1}"/>
              </a:ext>
            </a:extLst>
          </p:cNvPr>
          <p:cNvSpPr txBox="1"/>
          <p:nvPr/>
        </p:nvSpPr>
        <p:spPr>
          <a:xfrm>
            <a:off x="1016152" y="6100080"/>
            <a:ext cx="9814407" cy="369332"/>
          </a:xfrm>
          <a:prstGeom prst="rect">
            <a:avLst/>
          </a:prstGeom>
          <a:solidFill>
            <a:schemeClr val="bg1">
              <a:lumMod val="95000"/>
            </a:schemeClr>
          </a:solidFill>
        </p:spPr>
        <p:txBody>
          <a:bodyPr wrap="square" rtlCol="0">
            <a:spAutoFit/>
          </a:bodyPr>
          <a:lstStyle/>
          <a:p>
            <a:r>
              <a:rPr lang="en-US" dirty="0">
                <a:latin typeface="Arial" panose="020B0604020202020204" pitchFamily="34" charset="0"/>
                <a:cs typeface="Arial" panose="020B0604020202020204" pitchFamily="34" charset="0"/>
              </a:rPr>
              <a:t>With Professor Herb Farmer at USC, we toured their museum of these dinosaur-like machines</a:t>
            </a:r>
            <a:r>
              <a:rPr lang="en-US" dirty="0"/>
              <a:t>.</a:t>
            </a:r>
          </a:p>
        </p:txBody>
      </p:sp>
    </p:spTree>
    <p:extLst>
      <p:ext uri="{BB962C8B-B14F-4D97-AF65-F5344CB8AC3E}">
        <p14:creationId xmlns:p14="http://schemas.microsoft.com/office/powerpoint/2010/main" val="3193137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5C55-C338-C558-0EC0-5DF46F00796E}"/>
              </a:ext>
            </a:extLst>
          </p:cNvPr>
          <p:cNvSpPr>
            <a:spLocks noGrp="1"/>
          </p:cNvSpPr>
          <p:nvPr>
            <p:ph type="title"/>
          </p:nvPr>
        </p:nvSpPr>
        <p:spPr>
          <a:xfrm>
            <a:off x="838200" y="247173"/>
            <a:ext cx="10855960" cy="867728"/>
          </a:xfrm>
          <a:solidFill>
            <a:srgbClr val="FFFF00"/>
          </a:solidFill>
        </p:spPr>
        <p:txBody>
          <a:bodyPr>
            <a:normAutofit/>
          </a:bodyPr>
          <a:lstStyle/>
          <a:p>
            <a:r>
              <a:rPr lang="en-US" sz="4000" dirty="0">
                <a:latin typeface="Arial Black" panose="020B0A04020102020204" pitchFamily="34" charset="0"/>
              </a:rPr>
              <a:t>Mary Poppins: Filmed May–Sept 1963</a:t>
            </a:r>
          </a:p>
        </p:txBody>
      </p:sp>
      <p:sp>
        <p:nvSpPr>
          <p:cNvPr id="6" name="Content Placeholder 5">
            <a:extLst>
              <a:ext uri="{FF2B5EF4-FFF2-40B4-BE49-F238E27FC236}">
                <a16:creationId xmlns:a16="http://schemas.microsoft.com/office/drawing/2014/main" id="{9F0534C2-02D1-1D74-0016-84BC99E63A55}"/>
              </a:ext>
            </a:extLst>
          </p:cNvPr>
          <p:cNvSpPr>
            <a:spLocks noGrp="1"/>
          </p:cNvSpPr>
          <p:nvPr>
            <p:ph idx="1"/>
          </p:nvPr>
        </p:nvSpPr>
        <p:spPr>
          <a:xfrm>
            <a:off x="3525520" y="1300480"/>
            <a:ext cx="4897120" cy="5253355"/>
          </a:xfrm>
          <a:solidFill>
            <a:srgbClr val="FFFFCC"/>
          </a:solidFill>
        </p:spPr>
        <p:txBody>
          <a:bodyPr/>
          <a:lstStyle/>
          <a:p>
            <a:endParaRPr lang="en-US" dirty="0"/>
          </a:p>
          <a:p>
            <a:endParaRPr lang="en-US" dirty="0"/>
          </a:p>
        </p:txBody>
      </p:sp>
      <p:pic>
        <p:nvPicPr>
          <p:cNvPr id="7" name="Content Placeholder 3">
            <a:extLst>
              <a:ext uri="{FF2B5EF4-FFF2-40B4-BE49-F238E27FC236}">
                <a16:creationId xmlns:a16="http://schemas.microsoft.com/office/drawing/2014/main" id="{DCA072E0-F83A-2F8C-B0F0-89E0C7E6FAD0}"/>
              </a:ext>
            </a:extLst>
          </p:cNvPr>
          <p:cNvPicPr>
            <a:picLocks noChangeAspect="1"/>
          </p:cNvPicPr>
          <p:nvPr/>
        </p:nvPicPr>
        <p:blipFill>
          <a:blip r:embed="rId2"/>
          <a:stretch>
            <a:fillRect/>
          </a:stretch>
        </p:blipFill>
        <p:spPr>
          <a:xfrm>
            <a:off x="3703034" y="1473201"/>
            <a:ext cx="4567206" cy="4894900"/>
          </a:xfrm>
          <a:prstGeom prst="rect">
            <a:avLst/>
          </a:prstGeom>
        </p:spPr>
      </p:pic>
    </p:spTree>
    <p:extLst>
      <p:ext uri="{BB962C8B-B14F-4D97-AF65-F5344CB8AC3E}">
        <p14:creationId xmlns:p14="http://schemas.microsoft.com/office/powerpoint/2010/main" val="3930499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F60C-DF9E-699A-8D37-08858C5BC3C2}"/>
              </a:ext>
            </a:extLst>
          </p:cNvPr>
          <p:cNvSpPr>
            <a:spLocks noGrp="1"/>
          </p:cNvSpPr>
          <p:nvPr>
            <p:ph type="title"/>
          </p:nvPr>
        </p:nvSpPr>
        <p:spPr>
          <a:xfrm>
            <a:off x="2529840" y="637698"/>
            <a:ext cx="6604000" cy="1325563"/>
          </a:xfrm>
          <a:solidFill>
            <a:srgbClr val="FFFF00"/>
          </a:solidFill>
        </p:spPr>
        <p:txBody>
          <a:bodyPr>
            <a:normAutofit/>
          </a:bodyPr>
          <a:lstStyle/>
          <a:p>
            <a:pPr algn="ctr"/>
            <a:r>
              <a:rPr lang="en-US" sz="3600" dirty="0">
                <a:latin typeface="Arial Black" panose="020B0A04020102020204" pitchFamily="34" charset="0"/>
              </a:rPr>
              <a:t>Conclusion: The 	 Provenance of the Film</a:t>
            </a:r>
          </a:p>
        </p:txBody>
      </p:sp>
      <p:sp>
        <p:nvSpPr>
          <p:cNvPr id="3" name="Content Placeholder 2">
            <a:extLst>
              <a:ext uri="{FF2B5EF4-FFF2-40B4-BE49-F238E27FC236}">
                <a16:creationId xmlns:a16="http://schemas.microsoft.com/office/drawing/2014/main" id="{958C318E-1D19-C05F-787B-B8176875DA5B}"/>
              </a:ext>
            </a:extLst>
          </p:cNvPr>
          <p:cNvSpPr>
            <a:spLocks noGrp="1"/>
          </p:cNvSpPr>
          <p:nvPr>
            <p:ph idx="1"/>
          </p:nvPr>
        </p:nvSpPr>
        <p:spPr>
          <a:xfrm>
            <a:off x="723900" y="2264887"/>
            <a:ext cx="10259060" cy="4176553"/>
          </a:xfrm>
          <a:solidFill>
            <a:srgbClr val="FFFFCC"/>
          </a:solidFill>
        </p:spPr>
        <p:txBody>
          <a:bodyPr>
            <a:normAutofit fontScale="25000" lnSpcReduction="20000"/>
          </a:bodyPr>
          <a:lstStyle/>
          <a:p>
            <a:pPr lvl="1"/>
            <a:endParaRPr lang="en-US" dirty="0"/>
          </a:p>
          <a:p>
            <a:pPr marL="457200" lvl="1" indent="0">
              <a:buNone/>
            </a:pPr>
            <a:r>
              <a:rPr lang="en-US" sz="8600" dirty="0">
                <a:latin typeface="Arial" panose="020B0604020202020204" pitchFamily="34" charset="0"/>
                <a:cs typeface="Arial" panose="020B0604020202020204" pitchFamily="34" charset="0"/>
              </a:rPr>
              <a:t>		</a:t>
            </a:r>
            <a:r>
              <a:rPr lang="en-US" sz="8600" b="1" dirty="0">
                <a:latin typeface="Arial" panose="020B0604020202020204" pitchFamily="34" charset="0"/>
                <a:cs typeface="Arial" panose="020B0604020202020204" pitchFamily="34" charset="0"/>
              </a:rPr>
              <a:t>GOOGLE: “The Zapruder Film Mystery”</a:t>
            </a:r>
          </a:p>
          <a:p>
            <a:pPr marL="457200" lvl="1" indent="0">
              <a:buNone/>
            </a:pPr>
            <a:endParaRPr lang="en-US" sz="8600" dirty="0">
              <a:latin typeface="Arial" panose="020B0604020202020204" pitchFamily="34" charset="0"/>
              <a:cs typeface="Arial" panose="020B0604020202020204" pitchFamily="34" charset="0"/>
            </a:endParaRPr>
          </a:p>
          <a:p>
            <a:pPr marL="457200" lvl="1" indent="0">
              <a:buNone/>
            </a:pPr>
            <a:r>
              <a:rPr lang="en-US" sz="8600" u="sng" dirty="0">
                <a:latin typeface="Arial" panose="020B0604020202020204" pitchFamily="34" charset="0"/>
                <a:cs typeface="Arial" panose="020B0604020202020204" pitchFamily="34" charset="0"/>
              </a:rPr>
              <a:t>Nov 23-24</a:t>
            </a:r>
            <a:r>
              <a:rPr lang="en-US" sz="8600" dirty="0">
                <a:latin typeface="Arial" panose="020B0604020202020204" pitchFamily="34" charset="0"/>
                <a:cs typeface="Arial" panose="020B0604020202020204" pitchFamily="34" charset="0"/>
              </a:rPr>
              <a:t>. Chicago (</a:t>
            </a:r>
            <a:r>
              <a:rPr lang="en-US" sz="8600" i="1" dirty="0">
                <a:latin typeface="Arial" panose="020B0604020202020204" pitchFamily="34" charset="0"/>
                <a:cs typeface="Arial" panose="020B0604020202020204" pitchFamily="34" charset="0"/>
              </a:rPr>
              <a:t>LIFE</a:t>
            </a:r>
            <a:r>
              <a:rPr lang="en-US" sz="8600" dirty="0">
                <a:latin typeface="Arial" panose="020B0604020202020204" pitchFamily="34" charset="0"/>
                <a:cs typeface="Arial" panose="020B0604020202020204" pitchFamily="34" charset="0"/>
              </a:rPr>
              <a:t>) </a:t>
            </a:r>
            <a:r>
              <a:rPr lang="en-US" sz="8600" dirty="0">
                <a:latin typeface="Arial" panose="020B0604020202020204" pitchFamily="34" charset="0"/>
                <a:cs typeface="Arial" panose="020B0604020202020204" pitchFamily="34" charset="0"/>
                <a:sym typeface="Wingdings" panose="05000000000000000000" pitchFamily="2" charset="2"/>
              </a:rPr>
              <a:t> NPIC (Brugioni sees 8 mm on Saturday night) </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 Rochester (altered at Hawkeyeworks within 12 hours on Sunday)</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  </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NPIC (McMahon and Hunter see 16 mm film on Sunday night) </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 </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Copies to </a:t>
            </a:r>
            <a:r>
              <a:rPr lang="en-US" sz="8600" i="1" dirty="0">
                <a:latin typeface="Arial" panose="020B0604020202020204" pitchFamily="34" charset="0"/>
                <a:cs typeface="Arial" panose="020B0604020202020204" pitchFamily="34" charset="0"/>
                <a:sym typeface="Wingdings" panose="05000000000000000000" pitchFamily="2" charset="2"/>
              </a:rPr>
              <a:t>LIFE</a:t>
            </a:r>
            <a:r>
              <a:rPr lang="en-US" sz="8600" dirty="0">
                <a:latin typeface="Arial" panose="020B0604020202020204" pitchFamily="34" charset="0"/>
                <a:cs typeface="Arial" panose="020B0604020202020204" pitchFamily="34" charset="0"/>
                <a:sym typeface="Wingdings" panose="05000000000000000000" pitchFamily="2" charset="2"/>
              </a:rPr>
              <a:t> and then displayed in the Nov 29 issue</a:t>
            </a:r>
            <a:r>
              <a:rPr lang="en-US" sz="8600" i="1" dirty="0">
                <a:latin typeface="Arial" panose="020B0604020202020204" pitchFamily="34" charset="0"/>
                <a:cs typeface="Arial" panose="020B0604020202020204" pitchFamily="34" charset="0"/>
                <a:sym typeface="Wingdings" panose="05000000000000000000" pitchFamily="2" charset="2"/>
              </a:rPr>
              <a:t> </a:t>
            </a:r>
            <a:r>
              <a:rPr lang="en-US" sz="8600" dirty="0">
                <a:latin typeface="Arial" panose="020B0604020202020204" pitchFamily="34" charset="0"/>
                <a:cs typeface="Arial" panose="020B0604020202020204" pitchFamily="34" charset="0"/>
                <a:sym typeface="Wingdings" panose="05000000000000000000" pitchFamily="2" charset="2"/>
              </a:rPr>
              <a:t>as B&amp;W images</a:t>
            </a:r>
          </a:p>
          <a:p>
            <a:pPr marL="457200" lvl="1" indent="0">
              <a:buNone/>
            </a:pPr>
            <a:endParaRPr lang="en-US" sz="8600" dirty="0">
              <a:latin typeface="Arial" panose="020B0604020202020204" pitchFamily="34" charset="0"/>
              <a:cs typeface="Arial" panose="020B0604020202020204" pitchFamily="34" charset="0"/>
              <a:sym typeface="Wingdings" panose="05000000000000000000" pitchFamily="2" charset="2"/>
            </a:endParaRPr>
          </a:p>
          <a:p>
            <a:pPr lvl="1"/>
            <a:r>
              <a:rPr lang="en-US" sz="8600" dirty="0">
                <a:latin typeface="Arial" panose="020B0604020202020204" pitchFamily="34" charset="0"/>
                <a:cs typeface="Arial" panose="020B0604020202020204" pitchFamily="34" charset="0"/>
                <a:sym typeface="Wingdings" panose="05000000000000000000" pitchFamily="2" charset="2"/>
              </a:rPr>
              <a:t>NPIC’s only purpose was to make briefing boards of </a:t>
            </a:r>
            <a:r>
              <a:rPr lang="en-US" sz="8600" dirty="0">
                <a:solidFill>
                  <a:srgbClr val="FF0000"/>
                </a:solidFill>
                <a:latin typeface="Arial" panose="020B0604020202020204" pitchFamily="34" charset="0"/>
                <a:cs typeface="Arial" panose="020B0604020202020204" pitchFamily="34" charset="0"/>
                <a:sym typeface="Wingdings" panose="05000000000000000000" pitchFamily="2" charset="2"/>
              </a:rPr>
              <a:t>before</a:t>
            </a:r>
          </a:p>
          <a:p>
            <a:pPr marL="457200" lvl="1" indent="0">
              <a:buNone/>
            </a:pPr>
            <a:r>
              <a:rPr lang="en-US" sz="8600" dirty="0">
                <a:latin typeface="Arial" panose="020B0604020202020204" pitchFamily="34" charset="0"/>
                <a:cs typeface="Arial" panose="020B0604020202020204" pitchFamily="34" charset="0"/>
                <a:sym typeface="Wingdings" panose="05000000000000000000" pitchFamily="2" charset="2"/>
              </a:rPr>
              <a:t> and </a:t>
            </a:r>
            <a:r>
              <a:rPr lang="en-US" sz="8600" dirty="0">
                <a:solidFill>
                  <a:srgbClr val="FF0000"/>
                </a:solidFill>
                <a:latin typeface="Arial" panose="020B0604020202020204" pitchFamily="34" charset="0"/>
                <a:cs typeface="Arial" panose="020B0604020202020204" pitchFamily="34" charset="0"/>
                <a:sym typeface="Wingdings" panose="05000000000000000000" pitchFamily="2" charset="2"/>
              </a:rPr>
              <a:t>after </a:t>
            </a:r>
            <a:r>
              <a:rPr lang="en-US" sz="8600" dirty="0">
                <a:latin typeface="Arial" panose="020B0604020202020204" pitchFamily="34" charset="0"/>
                <a:cs typeface="Arial" panose="020B0604020202020204" pitchFamily="34" charset="0"/>
                <a:sym typeface="Wingdings" panose="05000000000000000000" pitchFamily="2" charset="2"/>
              </a:rPr>
              <a:t>images. They were only photoanalysts. They did not alter the film.</a:t>
            </a:r>
          </a:p>
          <a:p>
            <a:pPr lvl="1"/>
            <a:endParaRPr lang="en-US" dirty="0"/>
          </a:p>
        </p:txBody>
      </p:sp>
    </p:spTree>
    <p:extLst>
      <p:ext uri="{BB962C8B-B14F-4D97-AF65-F5344CB8AC3E}">
        <p14:creationId xmlns:p14="http://schemas.microsoft.com/office/powerpoint/2010/main" val="152832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83BE-2C9F-8186-381A-AFB07A1C7D3D}"/>
              </a:ext>
            </a:extLst>
          </p:cNvPr>
          <p:cNvSpPr>
            <a:spLocks noGrp="1"/>
          </p:cNvSpPr>
          <p:nvPr>
            <p:ph type="title"/>
          </p:nvPr>
        </p:nvSpPr>
        <p:spPr>
          <a:xfrm>
            <a:off x="838200" y="243205"/>
            <a:ext cx="10622280" cy="793541"/>
          </a:xfrm>
          <a:solidFill>
            <a:srgbClr val="FFFF00"/>
          </a:solidFill>
        </p:spPr>
        <p:txBody>
          <a:bodyPr/>
          <a:lstStyle/>
          <a:p>
            <a:r>
              <a:rPr lang="en-US" sz="4400" dirty="0">
                <a:latin typeface="Arial Black" panose="020B0A04020102020204" pitchFamily="34" charset="0"/>
              </a:rPr>
              <a:t>Read the Rutan-Smith Transcript</a:t>
            </a:r>
            <a:endParaRPr lang="en-US" dirty="0"/>
          </a:p>
        </p:txBody>
      </p:sp>
      <p:sp>
        <p:nvSpPr>
          <p:cNvPr id="3" name="Content Placeholder 2">
            <a:extLst>
              <a:ext uri="{FF2B5EF4-FFF2-40B4-BE49-F238E27FC236}">
                <a16:creationId xmlns:a16="http://schemas.microsoft.com/office/drawing/2014/main" id="{1AAD4E6F-233C-CDF2-F3E7-911BDE68CA52}"/>
              </a:ext>
            </a:extLst>
          </p:cNvPr>
          <p:cNvSpPr>
            <a:spLocks noGrp="1"/>
          </p:cNvSpPr>
          <p:nvPr>
            <p:ph idx="1"/>
          </p:nvPr>
        </p:nvSpPr>
        <p:spPr>
          <a:xfrm>
            <a:off x="3444240" y="1341120"/>
            <a:ext cx="4155440" cy="5304155"/>
          </a:xfrm>
          <a:solidFill>
            <a:srgbClr val="FFFFCC"/>
          </a:solidFill>
        </p:spPr>
        <p:txBody>
          <a:bodyPr/>
          <a:lstStyle/>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CA0946C-430F-9E08-76D8-71C7FBAA15F7}"/>
              </a:ext>
            </a:extLst>
          </p:cNvPr>
          <p:cNvPicPr>
            <a:picLocks noChangeAspect="1"/>
          </p:cNvPicPr>
          <p:nvPr/>
        </p:nvPicPr>
        <p:blipFill>
          <a:blip r:embed="rId2"/>
          <a:stretch>
            <a:fillRect/>
          </a:stretch>
        </p:blipFill>
        <p:spPr>
          <a:xfrm>
            <a:off x="3670530" y="1513840"/>
            <a:ext cx="3652060" cy="5018297"/>
          </a:xfrm>
          <a:prstGeom prst="rect">
            <a:avLst/>
          </a:prstGeom>
        </p:spPr>
      </p:pic>
    </p:spTree>
    <p:extLst>
      <p:ext uri="{BB962C8B-B14F-4D97-AF65-F5344CB8AC3E}">
        <p14:creationId xmlns:p14="http://schemas.microsoft.com/office/powerpoint/2010/main" val="2504780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DB9B-EBEE-C1DE-9C52-20B96796D9E0}"/>
              </a:ext>
            </a:extLst>
          </p:cNvPr>
          <p:cNvSpPr>
            <a:spLocks noGrp="1"/>
          </p:cNvSpPr>
          <p:nvPr>
            <p:ph type="title"/>
          </p:nvPr>
        </p:nvSpPr>
        <p:spPr>
          <a:xfrm>
            <a:off x="503889" y="622628"/>
            <a:ext cx="6780942" cy="938158"/>
          </a:xfrm>
          <a:solidFill>
            <a:srgbClr val="FFFF00"/>
          </a:solidFill>
        </p:spPr>
        <p:txBody>
          <a:bodyPr>
            <a:normAutofit/>
          </a:bodyPr>
          <a:lstStyle/>
          <a:p>
            <a:r>
              <a:rPr lang="en-US" sz="3600" b="0" i="0" dirty="0">
                <a:solidFill>
                  <a:srgbClr val="333333"/>
                </a:solidFill>
                <a:effectLst/>
                <a:latin typeface="Arial Black" panose="020B0A04020102020204" pitchFamily="34" charset="0"/>
              </a:rPr>
              <a:t>Bell &amp; Howell Model 414 </a:t>
            </a:r>
            <a:endParaRPr lang="en-US" sz="36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AAFD5E70-68A8-7499-E386-FB644CEEA785}"/>
              </a:ext>
            </a:extLst>
          </p:cNvPr>
          <p:cNvSpPr>
            <a:spLocks noGrp="1"/>
          </p:cNvSpPr>
          <p:nvPr>
            <p:ph idx="1"/>
          </p:nvPr>
        </p:nvSpPr>
        <p:spPr>
          <a:xfrm>
            <a:off x="694237" y="1975946"/>
            <a:ext cx="6400246" cy="3321268"/>
          </a:xfrm>
          <a:solidFill>
            <a:srgbClr val="FFFFCC"/>
          </a:solidFill>
        </p:spPr>
        <p:txBody>
          <a:bodyPr>
            <a:normAutofit fontScale="85000" lnSpcReduction="20000"/>
          </a:bodyPr>
          <a:lstStyle/>
          <a:p>
            <a:pPr marL="0" indent="0">
              <a:buNone/>
            </a:pPr>
            <a:endParaRPr lang="en-US" b="0" i="0" dirty="0">
              <a:solidFill>
                <a:srgbClr val="202122"/>
              </a:solidFill>
              <a:effectLst/>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The Model 414 PD held 16mm film which was first run in one direction, with half of the width of the film exposed. The reel would then be removed from the camera (in subdued light). The feed and take-up reels were then swapped and reloaded so that the </a:t>
            </a:r>
            <a:r>
              <a:rPr lang="en-US" dirty="0">
                <a:solidFill>
                  <a:srgbClr val="202122"/>
                </a:solidFill>
                <a:latin typeface="Arial" panose="020B0604020202020204" pitchFamily="34" charset="0"/>
              </a:rPr>
              <a:t>second</a:t>
            </a:r>
            <a:r>
              <a:rPr lang="en-US" b="0" i="0" dirty="0">
                <a:solidFill>
                  <a:srgbClr val="202122"/>
                </a:solidFill>
                <a:effectLst/>
                <a:latin typeface="Arial" panose="020B0604020202020204" pitchFamily="34" charset="0"/>
              </a:rPr>
              <a:t> half could be exposed. There was no audio.</a:t>
            </a:r>
          </a:p>
          <a:p>
            <a:pPr marL="0" indent="0" algn="ctr">
              <a:buNone/>
            </a:pPr>
            <a:r>
              <a:rPr lang="en-US" dirty="0">
                <a:solidFill>
                  <a:srgbClr val="202122"/>
                </a:solidFill>
                <a:latin typeface="Arial" panose="020B0604020202020204" pitchFamily="34" charset="0"/>
              </a:rPr>
              <a:t>P=Power Zoom (8-27 mm)    D=Electric Eye</a:t>
            </a:r>
          </a:p>
          <a:p>
            <a:pPr marL="0" indent="0" algn="ctr">
              <a:buNone/>
            </a:pPr>
            <a:r>
              <a:rPr lang="en-US" dirty="0">
                <a:solidFill>
                  <a:srgbClr val="202122"/>
                </a:solidFill>
                <a:latin typeface="Arial" panose="020B0604020202020204" pitchFamily="34" charset="0"/>
              </a:rPr>
              <a:t>Focal Length = f 1.8</a:t>
            </a:r>
            <a:endParaRPr lang="en-US" dirty="0"/>
          </a:p>
        </p:txBody>
      </p:sp>
      <p:pic>
        <p:nvPicPr>
          <p:cNvPr id="10" name="Picture 9">
            <a:extLst>
              <a:ext uri="{FF2B5EF4-FFF2-40B4-BE49-F238E27FC236}">
                <a16:creationId xmlns:a16="http://schemas.microsoft.com/office/drawing/2014/main" id="{CD64018A-2E2E-376E-0B1C-2F9280941A1D}"/>
              </a:ext>
            </a:extLst>
          </p:cNvPr>
          <p:cNvPicPr>
            <a:picLocks noChangeAspect="1"/>
          </p:cNvPicPr>
          <p:nvPr/>
        </p:nvPicPr>
        <p:blipFill>
          <a:blip r:embed="rId2"/>
          <a:stretch>
            <a:fillRect/>
          </a:stretch>
        </p:blipFill>
        <p:spPr>
          <a:xfrm>
            <a:off x="7705553" y="1645120"/>
            <a:ext cx="3792210" cy="3982920"/>
          </a:xfrm>
          <a:prstGeom prst="rect">
            <a:avLst/>
          </a:prstGeom>
        </p:spPr>
      </p:pic>
    </p:spTree>
    <p:extLst>
      <p:ext uri="{BB962C8B-B14F-4D97-AF65-F5344CB8AC3E}">
        <p14:creationId xmlns:p14="http://schemas.microsoft.com/office/powerpoint/2010/main" val="3957924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AEAC-92D4-66F0-353F-13BF80E091F6}"/>
              </a:ext>
            </a:extLst>
          </p:cNvPr>
          <p:cNvSpPr>
            <a:spLocks noGrp="1"/>
          </p:cNvSpPr>
          <p:nvPr>
            <p:ph type="title"/>
          </p:nvPr>
        </p:nvSpPr>
        <p:spPr>
          <a:xfrm>
            <a:off x="2331720" y="140121"/>
            <a:ext cx="6924040" cy="682839"/>
          </a:xfrm>
          <a:solidFill>
            <a:srgbClr val="FFFF00"/>
          </a:solidFill>
        </p:spPr>
        <p:txBody>
          <a:bodyPr>
            <a:normAutofit fontScale="90000"/>
          </a:bodyPr>
          <a:lstStyle/>
          <a:p>
            <a:r>
              <a:rPr lang="en-US" dirty="0">
                <a:latin typeface="Arial Black" panose="020B0A04020102020204" pitchFamily="34" charset="0"/>
              </a:rPr>
              <a:t>If the film is authentic…</a:t>
            </a:r>
          </a:p>
        </p:txBody>
      </p:sp>
      <p:sp>
        <p:nvSpPr>
          <p:cNvPr id="3" name="Content Placeholder 2">
            <a:extLst>
              <a:ext uri="{FF2B5EF4-FFF2-40B4-BE49-F238E27FC236}">
                <a16:creationId xmlns:a16="http://schemas.microsoft.com/office/drawing/2014/main" id="{D735E1E4-322B-77EF-21EC-564CF95C4ECF}"/>
              </a:ext>
            </a:extLst>
          </p:cNvPr>
          <p:cNvSpPr>
            <a:spLocks noGrp="1"/>
          </p:cNvSpPr>
          <p:nvPr>
            <p:ph idx="1"/>
          </p:nvPr>
        </p:nvSpPr>
        <p:spPr>
          <a:xfrm>
            <a:off x="299720" y="1037754"/>
            <a:ext cx="11592560" cy="5680125"/>
          </a:xfrm>
          <a:solidFill>
            <a:srgbClr val="FFFFCC"/>
          </a:solidFill>
        </p:spPr>
        <p:txBody>
          <a:bodyPr>
            <a:normAutofit fontScale="25000" lnSpcReduction="20000"/>
          </a:bodyPr>
          <a:lstStyle/>
          <a:p>
            <a:pPr marL="0" marR="0" indent="0">
              <a:lnSpc>
                <a:spcPct val="107000"/>
              </a:lnSpc>
              <a:spcBef>
                <a:spcPts val="0"/>
              </a:spcBef>
              <a:spcAft>
                <a:spcPts val="80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9600" kern="100" dirty="0">
                <a:effectLst/>
                <a:latin typeface="Arial" panose="020B0604020202020204" pitchFamily="34" charset="0"/>
                <a:ea typeface="Calibri" panose="020F0502020204030204" pitchFamily="34" charset="0"/>
                <a:cs typeface="Arial" panose="020B0604020202020204" pitchFamily="34" charset="0"/>
              </a:rPr>
              <a:t>1. </a:t>
            </a:r>
            <a:r>
              <a:rPr lang="en-US" sz="9600" kern="100" dirty="0">
                <a:latin typeface="Arial" panose="020B0604020202020204" pitchFamily="34" charset="0"/>
                <a:ea typeface="Calibri" panose="020F0502020204030204" pitchFamily="34" charset="0"/>
                <a:cs typeface="Arial" panose="020B0604020202020204" pitchFamily="34" charset="0"/>
              </a:rPr>
              <a:t>W</a:t>
            </a:r>
            <a:r>
              <a:rPr lang="en-US" sz="9600" kern="100" dirty="0">
                <a:effectLst/>
                <a:latin typeface="Arial" panose="020B0604020202020204" pitchFamily="34" charset="0"/>
                <a:ea typeface="Calibri" panose="020F0502020204030204" pitchFamily="34" charset="0"/>
                <a:cs typeface="Arial" panose="020B0604020202020204" pitchFamily="34" charset="0"/>
              </a:rPr>
              <a:t>hat happened to the limo stop?</a:t>
            </a:r>
          </a:p>
          <a:p>
            <a:pPr marL="0" marR="0" indent="0">
              <a:lnSpc>
                <a:spcPct val="107000"/>
              </a:lnSpc>
              <a:spcBef>
                <a:spcPts val="0"/>
              </a:spcBef>
              <a:spcAft>
                <a:spcPts val="800"/>
              </a:spcAft>
              <a:buNone/>
            </a:pPr>
            <a:r>
              <a:rPr lang="en-US" sz="9600" kern="100" dirty="0">
                <a:latin typeface="Arial" panose="020B0604020202020204" pitchFamily="34" charset="0"/>
                <a:ea typeface="Calibri" panose="020F0502020204030204" pitchFamily="34" charset="0"/>
                <a:cs typeface="Arial" panose="020B0604020202020204" pitchFamily="34" charset="0"/>
              </a:rPr>
              <a:t>    	</a:t>
            </a:r>
            <a:r>
              <a:rPr lang="en-US" sz="9600" kern="100" dirty="0">
                <a:effectLst/>
                <a:latin typeface="Arial" panose="020B0604020202020204" pitchFamily="34" charset="0"/>
                <a:ea typeface="Calibri" panose="020F0502020204030204" pitchFamily="34" charset="0"/>
                <a:cs typeface="Arial" panose="020B0604020202020204" pitchFamily="34" charset="0"/>
              </a:rPr>
              <a:t>2. </a:t>
            </a:r>
            <a:r>
              <a:rPr lang="en-US" sz="9600" kern="100" dirty="0">
                <a:latin typeface="Arial" panose="020B0604020202020204" pitchFamily="34" charset="0"/>
                <a:ea typeface="Calibri" panose="020F0502020204030204" pitchFamily="34" charset="0"/>
                <a:cs typeface="Arial" panose="020B0604020202020204" pitchFamily="34" charset="0"/>
              </a:rPr>
              <a:t>W</a:t>
            </a:r>
            <a:r>
              <a:rPr lang="en-US" sz="9600" kern="100" dirty="0">
                <a:effectLst/>
                <a:latin typeface="Arial" panose="020B0604020202020204" pitchFamily="34" charset="0"/>
                <a:ea typeface="Calibri" panose="020F0502020204030204" pitchFamily="34" charset="0"/>
                <a:cs typeface="Arial" panose="020B0604020202020204" pitchFamily="34" charset="0"/>
              </a:rPr>
              <a:t>hy does the film suggest only </a:t>
            </a:r>
            <a:r>
              <a:rPr lang="en-US" sz="96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one</a:t>
            </a:r>
            <a:r>
              <a:rPr lang="en-US" sz="9600" b="1" kern="100" dirty="0">
                <a:effectLst/>
                <a:latin typeface="Arial" panose="020B0604020202020204" pitchFamily="34" charset="0"/>
                <a:ea typeface="Calibri" panose="020F0502020204030204" pitchFamily="34" charset="0"/>
                <a:cs typeface="Arial" panose="020B0604020202020204" pitchFamily="34" charset="0"/>
              </a:rPr>
              <a:t> </a:t>
            </a:r>
            <a:r>
              <a:rPr lang="en-US" sz="9600" kern="100" dirty="0">
                <a:effectLst/>
                <a:latin typeface="Arial" panose="020B0604020202020204" pitchFamily="34" charset="0"/>
                <a:ea typeface="Calibri" panose="020F0502020204030204" pitchFamily="34" charset="0"/>
                <a:cs typeface="Arial" panose="020B0604020202020204" pitchFamily="34" charset="0"/>
              </a:rPr>
              <a:t>headshot?</a:t>
            </a:r>
          </a:p>
          <a:p>
            <a:pPr marL="0" marR="0" indent="0">
              <a:lnSpc>
                <a:spcPct val="107000"/>
              </a:lnSpc>
              <a:spcBef>
                <a:spcPts val="0"/>
              </a:spcBef>
              <a:spcAft>
                <a:spcPts val="800"/>
              </a:spcAft>
              <a:buNone/>
            </a:pPr>
            <a:r>
              <a:rPr lang="en-US" sz="9600" kern="100" dirty="0">
                <a:effectLst/>
                <a:latin typeface="Arial" panose="020B0604020202020204" pitchFamily="34" charset="0"/>
                <a:ea typeface="Calibri" panose="020F0502020204030204" pitchFamily="34" charset="0"/>
                <a:cs typeface="Arial" panose="020B0604020202020204" pitchFamily="34" charset="0"/>
              </a:rPr>
              <a:t>	3. </a:t>
            </a:r>
            <a:r>
              <a:rPr lang="en-US" sz="9600" kern="100" dirty="0">
                <a:latin typeface="Arial" panose="020B0604020202020204" pitchFamily="34" charset="0"/>
                <a:ea typeface="Calibri" panose="020F0502020204030204" pitchFamily="34" charset="0"/>
                <a:cs typeface="Arial" panose="020B0604020202020204" pitchFamily="34" charset="0"/>
              </a:rPr>
              <a:t>W</a:t>
            </a:r>
            <a:r>
              <a:rPr lang="en-US" sz="9600" kern="100" dirty="0">
                <a:effectLst/>
                <a:latin typeface="Arial" panose="020B0604020202020204" pitchFamily="34" charset="0"/>
                <a:ea typeface="Calibri" panose="020F0502020204030204" pitchFamily="34" charset="0"/>
                <a:cs typeface="Arial" panose="020B0604020202020204" pitchFamily="34" charset="0"/>
              </a:rPr>
              <a:t>hy did Clint Hill report a headshot </a:t>
            </a:r>
            <a:r>
              <a:rPr lang="en-US" sz="96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after</a:t>
            </a:r>
            <a:r>
              <a:rPr lang="en-US" sz="9600" b="1" kern="100" dirty="0">
                <a:effectLst/>
                <a:latin typeface="Arial" panose="020B0604020202020204" pitchFamily="34" charset="0"/>
                <a:ea typeface="Calibri" panose="020F0502020204030204" pitchFamily="34" charset="0"/>
                <a:cs typeface="Arial" panose="020B0604020202020204" pitchFamily="34" charset="0"/>
              </a:rPr>
              <a:t> </a:t>
            </a:r>
            <a:r>
              <a:rPr lang="en-US" sz="9600" kern="100" dirty="0">
                <a:effectLst/>
                <a:latin typeface="Arial" panose="020B0604020202020204" pitchFamily="34" charset="0"/>
                <a:ea typeface="Calibri" panose="020F0502020204030204" pitchFamily="34" charset="0"/>
                <a:cs typeface="Arial" panose="020B0604020202020204" pitchFamily="34" charset="0"/>
              </a:rPr>
              <a:t>Z-313?</a:t>
            </a:r>
          </a:p>
          <a:p>
            <a:pPr marL="0" marR="0" indent="0">
              <a:lnSpc>
                <a:spcPct val="107000"/>
              </a:lnSpc>
              <a:spcBef>
                <a:spcPts val="0"/>
              </a:spcBef>
              <a:spcAft>
                <a:spcPts val="800"/>
              </a:spcAft>
              <a:buNone/>
            </a:pPr>
            <a:r>
              <a:rPr lang="en-US" sz="9600" kern="100" dirty="0">
                <a:latin typeface="Arial" panose="020B0604020202020204" pitchFamily="34" charset="0"/>
                <a:ea typeface="Calibri" panose="020F0502020204030204" pitchFamily="34" charset="0"/>
                <a:cs typeface="Arial" panose="020B0604020202020204" pitchFamily="34" charset="0"/>
              </a:rPr>
              <a:t>	4. Why do we not see the turn onto Elm St.?</a:t>
            </a:r>
            <a:endParaRPr lang="en-US" sz="96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9600" kern="100" dirty="0">
                <a:latin typeface="Arial" panose="020B0604020202020204" pitchFamily="34" charset="0"/>
                <a:ea typeface="Calibri" panose="020F0502020204030204" pitchFamily="34" charset="0"/>
                <a:cs typeface="Arial" panose="020B0604020202020204" pitchFamily="34" charset="0"/>
              </a:rPr>
              <a:t>	5. W</a:t>
            </a:r>
            <a:r>
              <a:rPr lang="en-US" sz="9600" kern="100" dirty="0">
                <a:effectLst/>
                <a:latin typeface="Arial" panose="020B0604020202020204" pitchFamily="34" charset="0"/>
                <a:ea typeface="Calibri" panose="020F0502020204030204" pitchFamily="34" charset="0"/>
                <a:cs typeface="Arial" panose="020B0604020202020204" pitchFamily="34" charset="0"/>
              </a:rPr>
              <a:t>hy do the WC drawings and data tables disagree with the film?</a:t>
            </a:r>
          </a:p>
          <a:p>
            <a:pPr marL="0" marR="0" indent="0">
              <a:lnSpc>
                <a:spcPct val="107000"/>
              </a:lnSpc>
              <a:spcBef>
                <a:spcPts val="0"/>
              </a:spcBef>
              <a:spcAft>
                <a:spcPts val="800"/>
              </a:spcAft>
              <a:buNone/>
            </a:pPr>
            <a:r>
              <a:rPr lang="en-US" sz="9600" kern="100" dirty="0">
                <a:effectLst/>
                <a:latin typeface="Arial" panose="020B0604020202020204" pitchFamily="34" charset="0"/>
                <a:ea typeface="Calibri" panose="020F0502020204030204" pitchFamily="34" charset="0"/>
                <a:cs typeface="Arial" panose="020B0604020202020204" pitchFamily="34" charset="0"/>
              </a:rPr>
              <a:t>	6. </a:t>
            </a:r>
            <a:r>
              <a:rPr lang="en-US" sz="9600" kern="100" dirty="0">
                <a:latin typeface="Arial" panose="020B0604020202020204" pitchFamily="34" charset="0"/>
                <a:ea typeface="Calibri" panose="020F0502020204030204" pitchFamily="34" charset="0"/>
                <a:cs typeface="Arial" panose="020B0604020202020204" pitchFamily="34" charset="0"/>
              </a:rPr>
              <a:t>Why </a:t>
            </a:r>
            <a:r>
              <a:rPr lang="en-US" sz="9600" kern="100" dirty="0">
                <a:effectLst/>
                <a:latin typeface="Arial" panose="020B0604020202020204" pitchFamily="34" charset="0"/>
                <a:ea typeface="Calibri" panose="020F0502020204030204" pitchFamily="34" charset="0"/>
                <a:cs typeface="Arial" panose="020B0604020202020204" pitchFamily="34" charset="0"/>
              </a:rPr>
              <a:t>do early SS reconstructions show a shot well past Z-313? </a:t>
            </a:r>
          </a:p>
          <a:p>
            <a:pPr marL="0" marR="0" indent="0">
              <a:lnSpc>
                <a:spcPct val="107000"/>
              </a:lnSpc>
              <a:spcBef>
                <a:spcPts val="0"/>
              </a:spcBef>
              <a:spcAft>
                <a:spcPts val="800"/>
              </a:spcAft>
              <a:buNone/>
            </a:pPr>
            <a:r>
              <a:rPr lang="en-US" sz="9600" kern="100" dirty="0">
                <a:latin typeface="Arial" panose="020B0604020202020204" pitchFamily="34" charset="0"/>
                <a:ea typeface="Calibri" panose="020F0502020204030204" pitchFamily="34" charset="0"/>
                <a:cs typeface="Arial" panose="020B0604020202020204" pitchFamily="34" charset="0"/>
              </a:rPr>
              <a:t>	7</a:t>
            </a:r>
            <a:r>
              <a:rPr lang="en-US" sz="9600" kern="100" dirty="0">
                <a:effectLst/>
                <a:latin typeface="Arial" panose="020B0604020202020204" pitchFamily="34" charset="0"/>
                <a:ea typeface="Calibri" panose="020F0502020204030204" pitchFamily="34" charset="0"/>
                <a:cs typeface="Arial" panose="020B0604020202020204" pitchFamily="34" charset="0"/>
              </a:rPr>
              <a:t>. Why did no promptly debriefed witness report a head snap?</a:t>
            </a:r>
          </a:p>
          <a:p>
            <a:pPr marL="0" marR="0">
              <a:lnSpc>
                <a:spcPct val="107000"/>
              </a:lnSpc>
              <a:spcBef>
                <a:spcPts val="0"/>
              </a:spcBef>
              <a:spcAft>
                <a:spcPts val="800"/>
              </a:spcAft>
            </a:pPr>
            <a:r>
              <a:rPr lang="en-US" sz="9600" kern="100" dirty="0">
                <a:effectLst/>
                <a:latin typeface="Arial" panose="020B0604020202020204" pitchFamily="34" charset="0"/>
                <a:ea typeface="Calibri" panose="020F0502020204030204" pitchFamily="34" charset="0"/>
                <a:cs typeface="Arial" panose="020B0604020202020204" pitchFamily="34" charset="0"/>
              </a:rPr>
              <a:t>	8. </a:t>
            </a:r>
            <a:r>
              <a:rPr lang="en-US" sz="9600" kern="100" dirty="0">
                <a:latin typeface="Arial" panose="020B0604020202020204" pitchFamily="34" charset="0"/>
                <a:ea typeface="Calibri" panose="020F0502020204030204" pitchFamily="34" charset="0"/>
                <a:cs typeface="Arial" panose="020B0604020202020204" pitchFamily="34" charset="0"/>
              </a:rPr>
              <a:t>Why</a:t>
            </a:r>
            <a:r>
              <a:rPr lang="en-US" sz="9600" kern="100" dirty="0">
                <a:effectLst/>
                <a:latin typeface="Arial" panose="020B0604020202020204" pitchFamily="34" charset="0"/>
                <a:ea typeface="Calibri" panose="020F0502020204030204" pitchFamily="34" charset="0"/>
                <a:cs typeface="Arial" panose="020B0604020202020204" pitchFamily="34" charset="0"/>
              </a:rPr>
              <a:t> did Rather and DeLoach see JFK’s head go forward?</a:t>
            </a:r>
          </a:p>
          <a:p>
            <a:pPr marL="685800" lvl="2" indent="0">
              <a:lnSpc>
                <a:spcPct val="107000"/>
              </a:lnSpc>
              <a:spcBef>
                <a:spcPts val="0"/>
              </a:spcBef>
              <a:spcAft>
                <a:spcPts val="800"/>
              </a:spcAft>
              <a:buNone/>
            </a:pPr>
            <a:r>
              <a:rPr lang="en-US" sz="9600" dirty="0">
                <a:latin typeface="Arial" panose="020B0604020202020204" pitchFamily="34" charset="0"/>
                <a:cs typeface="Arial" panose="020B0604020202020204" pitchFamily="34" charset="0"/>
              </a:rPr>
              <a:t>	9 .Why does the Stemmons Freeway Sign show no pincushion effect?</a:t>
            </a:r>
          </a:p>
          <a:p>
            <a:pPr marL="0" marR="0" indent="0">
              <a:lnSpc>
                <a:spcPct val="107000"/>
              </a:lnSpc>
              <a:spcBef>
                <a:spcPts val="0"/>
              </a:spcBef>
              <a:spcAft>
                <a:spcPts val="800"/>
              </a:spcAft>
              <a:buNone/>
            </a:pPr>
            <a:r>
              <a:rPr lang="en-US" sz="9600" kern="100" dirty="0">
                <a:latin typeface="Arial" panose="020B0604020202020204" pitchFamily="34" charset="0"/>
                <a:ea typeface="Calibri" panose="020F0502020204030204" pitchFamily="34" charset="0"/>
                <a:cs typeface="Arial" panose="020B0604020202020204" pitchFamily="34" charset="0"/>
              </a:rPr>
              <a:t>	10</a:t>
            </a:r>
            <a:r>
              <a:rPr lang="en-US" sz="9600" kern="100" dirty="0">
                <a:effectLst/>
                <a:latin typeface="Arial" panose="020B0604020202020204" pitchFamily="34" charset="0"/>
                <a:ea typeface="Calibri" panose="020F0502020204030204" pitchFamily="34" charset="0"/>
                <a:cs typeface="Arial" panose="020B0604020202020204" pitchFamily="34" charset="0"/>
              </a:rPr>
              <a:t>. </a:t>
            </a:r>
            <a:r>
              <a:rPr lang="en-US" sz="9600" kern="100" dirty="0">
                <a:latin typeface="Arial" panose="020B0604020202020204" pitchFamily="34" charset="0"/>
                <a:ea typeface="Calibri" panose="020F0502020204030204" pitchFamily="34" charset="0"/>
                <a:cs typeface="Arial" panose="020B0604020202020204" pitchFamily="34" charset="0"/>
              </a:rPr>
              <a:t>W</a:t>
            </a:r>
            <a:r>
              <a:rPr lang="en-US" sz="9600" kern="100" dirty="0">
                <a:effectLst/>
                <a:latin typeface="Arial" panose="020B0604020202020204" pitchFamily="34" charset="0"/>
                <a:ea typeface="Calibri" panose="020F0502020204030204" pitchFamily="34" charset="0"/>
                <a:cs typeface="Arial" panose="020B0604020202020204" pitchFamily="34" charset="0"/>
              </a:rPr>
              <a:t>hy two compartmentalized NPIC events that weekend? 	</a:t>
            </a:r>
          </a:p>
          <a:p>
            <a:pPr marL="685800" lvl="2" indent="0">
              <a:lnSpc>
                <a:spcPct val="107000"/>
              </a:lnSpc>
              <a:spcBef>
                <a:spcPts val="0"/>
              </a:spcBef>
              <a:spcAft>
                <a:spcPts val="800"/>
              </a:spcAft>
              <a:buNone/>
            </a:pPr>
            <a:r>
              <a:rPr lang="en-US" sz="9600" kern="100" dirty="0">
                <a:effectLst/>
                <a:latin typeface="Arial" panose="020B0604020202020204" pitchFamily="34" charset="0"/>
                <a:ea typeface="Calibri" panose="020F0502020204030204" pitchFamily="34" charset="0"/>
                <a:cs typeface="Arial" panose="020B0604020202020204" pitchFamily="34" charset="0"/>
              </a:rPr>
              <a:t>	11. </a:t>
            </a:r>
            <a:r>
              <a:rPr lang="en-US" sz="9600" kern="100" dirty="0">
                <a:latin typeface="Arial" panose="020B0604020202020204" pitchFamily="34" charset="0"/>
                <a:ea typeface="Calibri" panose="020F0502020204030204" pitchFamily="34" charset="0"/>
                <a:cs typeface="Arial" panose="020B0604020202020204" pitchFamily="34" charset="0"/>
              </a:rPr>
              <a:t>W</a:t>
            </a:r>
            <a:r>
              <a:rPr lang="en-US" sz="9600" kern="100" dirty="0">
                <a:effectLst/>
                <a:latin typeface="Arial" panose="020B0604020202020204" pitchFamily="34" charset="0"/>
                <a:ea typeface="Calibri" panose="020F0502020204030204" pitchFamily="34" charset="0"/>
                <a:cs typeface="Arial" panose="020B0604020202020204" pitchFamily="34" charset="0"/>
              </a:rPr>
              <a:t>hy did John Hicks (the NPIC Director in 1975) </a:t>
            </a:r>
            <a:r>
              <a:rPr lang="en-US" sz="9600" kern="100" dirty="0">
                <a:latin typeface="Arial" panose="020B0604020202020204" pitchFamily="34" charset="0"/>
                <a:ea typeface="Calibri" panose="020F0502020204030204" pitchFamily="34" charset="0"/>
                <a:cs typeface="Arial" panose="020B0604020202020204" pitchFamily="34" charset="0"/>
              </a:rPr>
              <a:t>overreact when he saw </a:t>
            </a:r>
            <a:r>
              <a:rPr lang="en-US" sz="9600" kern="100" dirty="0">
                <a:effectLst/>
                <a:latin typeface="Arial" panose="020B0604020202020204" pitchFamily="34" charset="0"/>
                <a:ea typeface="Calibri" panose="020F0502020204030204" pitchFamily="34" charset="0"/>
                <a:cs typeface="Arial" panose="020B0604020202020204" pitchFamily="34" charset="0"/>
              </a:rPr>
              <a:t> Brugioni’s briefing boards from Saturday night, November 23? </a:t>
            </a:r>
            <a:endParaRPr lang="en-US" sz="9600" kern="100" dirty="0">
              <a:latin typeface="Arial" panose="020B0604020202020204" pitchFamily="34" charset="0"/>
              <a:ea typeface="Calibri" panose="020F0502020204030204" pitchFamily="34" charset="0"/>
              <a:cs typeface="Arial" panose="020B0604020202020204" pitchFamily="34" charset="0"/>
            </a:endParaRPr>
          </a:p>
          <a:p>
            <a:pPr marL="685800" lvl="2" indent="0">
              <a:lnSpc>
                <a:spcPct val="107000"/>
              </a:lnSpc>
              <a:spcBef>
                <a:spcPts val="0"/>
              </a:spcBef>
              <a:spcAft>
                <a:spcPts val="800"/>
              </a:spcAft>
              <a:buNone/>
            </a:pPr>
            <a:r>
              <a:rPr lang="en-US" sz="9600" kern="100" dirty="0">
                <a:latin typeface="Arial" panose="020B0604020202020204" pitchFamily="34" charset="0"/>
                <a:ea typeface="Calibri" panose="020F0502020204030204" pitchFamily="34" charset="0"/>
                <a:cs typeface="Arial" panose="020B0604020202020204" pitchFamily="34" charset="0"/>
              </a:rPr>
              <a:t>	</a:t>
            </a:r>
            <a:r>
              <a:rPr lang="en-US" sz="9600" kern="100" dirty="0">
                <a:effectLst/>
                <a:latin typeface="Arial" panose="020B0604020202020204" pitchFamily="34" charset="0"/>
                <a:ea typeface="Calibri" panose="020F0502020204030204" pitchFamily="34" charset="0"/>
                <a:cs typeface="Arial" panose="020B0604020202020204" pitchFamily="34" charset="0"/>
              </a:rPr>
              <a:t>12. </a:t>
            </a:r>
            <a:r>
              <a:rPr lang="en-US" sz="9600" kern="100" dirty="0">
                <a:latin typeface="Arial" panose="020B0604020202020204" pitchFamily="34" charset="0"/>
                <a:ea typeface="Calibri" panose="020F0502020204030204" pitchFamily="34" charset="0"/>
                <a:cs typeface="Arial" panose="020B0604020202020204" pitchFamily="34" charset="0"/>
              </a:rPr>
              <a:t>W</a:t>
            </a:r>
            <a:r>
              <a:rPr lang="en-US" sz="9600" kern="100" dirty="0">
                <a:effectLst/>
                <a:latin typeface="Arial" panose="020B0604020202020204" pitchFamily="34" charset="0"/>
                <a:ea typeface="Calibri" panose="020F0502020204030204" pitchFamily="34" charset="0"/>
                <a:cs typeface="Arial" panose="020B0604020202020204" pitchFamily="34" charset="0"/>
              </a:rPr>
              <a:t>hy did </a:t>
            </a:r>
            <a:r>
              <a:rPr lang="en-US" sz="9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72 </a:t>
            </a:r>
            <a:r>
              <a:rPr lang="en-US" sz="9600" kern="100" dirty="0">
                <a:effectLst/>
                <a:latin typeface="Arial" panose="020B0604020202020204" pitchFamily="34" charset="0"/>
                <a:ea typeface="Calibri" panose="020F0502020204030204" pitchFamily="34" charset="0"/>
                <a:cs typeface="Arial" panose="020B0604020202020204" pitchFamily="34" charset="0"/>
              </a:rPr>
              <a:t>of </a:t>
            </a:r>
            <a:r>
              <a:rPr lang="en-US" sz="9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75 </a:t>
            </a:r>
            <a:r>
              <a:rPr lang="en-US" sz="9600" kern="100" dirty="0">
                <a:effectLst/>
                <a:latin typeface="Arial" panose="020B0604020202020204" pitchFamily="34" charset="0"/>
                <a:ea typeface="Calibri" panose="020F0502020204030204" pitchFamily="34" charset="0"/>
                <a:cs typeface="Arial" panose="020B0604020202020204" pitchFamily="34" charset="0"/>
              </a:rPr>
              <a:t>Hollywood film experts agree that the Black Patch is a fake?</a:t>
            </a:r>
            <a:endParaRPr lang="en-US"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731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68645B-D9FD-0D72-1B8B-678C0BFF2C62}"/>
              </a:ext>
            </a:extLst>
          </p:cNvPr>
          <p:cNvPicPr>
            <a:picLocks noChangeAspect="1"/>
          </p:cNvPicPr>
          <p:nvPr/>
        </p:nvPicPr>
        <p:blipFill>
          <a:blip r:embed="rId2"/>
          <a:stretch>
            <a:fillRect/>
          </a:stretch>
        </p:blipFill>
        <p:spPr>
          <a:xfrm>
            <a:off x="0" y="-25752"/>
            <a:ext cx="12146559" cy="6883751"/>
          </a:xfrm>
          <a:prstGeom prst="rect">
            <a:avLst/>
          </a:prstGeom>
        </p:spPr>
      </p:pic>
    </p:spTree>
    <p:extLst>
      <p:ext uri="{BB962C8B-B14F-4D97-AF65-F5344CB8AC3E}">
        <p14:creationId xmlns:p14="http://schemas.microsoft.com/office/powerpoint/2010/main" val="1398376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E680A-9F8E-89CC-6334-106EEA0DEFC0}"/>
              </a:ext>
            </a:extLst>
          </p:cNvPr>
          <p:cNvSpPr>
            <a:spLocks noGrp="1"/>
          </p:cNvSpPr>
          <p:nvPr>
            <p:ph type="title"/>
          </p:nvPr>
        </p:nvSpPr>
        <p:spPr>
          <a:xfrm>
            <a:off x="2357120" y="477520"/>
            <a:ext cx="7264400" cy="751840"/>
          </a:xfrm>
          <a:solidFill>
            <a:srgbClr val="FFFF00"/>
          </a:solidFill>
        </p:spPr>
        <p:txBody>
          <a:bodyPr>
            <a:normAutofit/>
          </a:bodyPr>
          <a:lstStyle/>
          <a:p>
            <a:r>
              <a:rPr lang="en-US" dirty="0">
                <a:latin typeface="Arial Black" panose="020B0A04020102020204" pitchFamily="34" charset="0"/>
              </a:rPr>
              <a:t>Conclusion: Zavada I</a:t>
            </a:r>
          </a:p>
        </p:txBody>
      </p:sp>
      <p:sp>
        <p:nvSpPr>
          <p:cNvPr id="3" name="Content Placeholder 2">
            <a:extLst>
              <a:ext uri="{FF2B5EF4-FFF2-40B4-BE49-F238E27FC236}">
                <a16:creationId xmlns:a16="http://schemas.microsoft.com/office/drawing/2014/main" id="{C71E6004-0F00-DA2B-7AF2-E14CB7B357CB}"/>
              </a:ext>
            </a:extLst>
          </p:cNvPr>
          <p:cNvSpPr>
            <a:spLocks noGrp="1"/>
          </p:cNvSpPr>
          <p:nvPr>
            <p:ph idx="1"/>
          </p:nvPr>
        </p:nvSpPr>
        <p:spPr>
          <a:xfrm>
            <a:off x="670560" y="1571942"/>
            <a:ext cx="10596880" cy="4615498"/>
          </a:xfrm>
          <a:solidFill>
            <a:srgbClr val="FFFFCC"/>
          </a:solidFill>
        </p:spPr>
        <p:txBody>
          <a:bodyPr>
            <a:normAutofit fontScale="25000" lnSpcReduction="20000"/>
          </a:bodyPr>
          <a:lstStyle/>
          <a:p>
            <a:endParaRPr lang="en-US" sz="9600" kern="100" dirty="0">
              <a:solidFill>
                <a:srgbClr val="26282A"/>
              </a:solidFill>
              <a:latin typeface="Arial" panose="020B0604020202020204" pitchFamily="34" charset="0"/>
              <a:ea typeface="Calibri" panose="020F0502020204030204" pitchFamily="34" charset="0"/>
              <a:cs typeface="Arial" panose="020B0604020202020204" pitchFamily="34" charset="0"/>
            </a:endParaRPr>
          </a:p>
          <a:p>
            <a:r>
              <a:rPr lang="en-US" sz="11200" kern="100" dirty="0">
                <a:solidFill>
                  <a:srgbClr val="26282A"/>
                </a:solidFill>
                <a:latin typeface="Arial" panose="020B0604020202020204" pitchFamily="34" charset="0"/>
                <a:ea typeface="Calibri" panose="020F0502020204030204" pitchFamily="34" charset="0"/>
                <a:cs typeface="Arial" panose="020B0604020202020204" pitchFamily="34" charset="0"/>
              </a:rPr>
              <a:t>Horne: </a:t>
            </a:r>
            <a:r>
              <a:rPr lang="en-US" sz="11200" i="1" kern="100" dirty="0">
                <a:solidFill>
                  <a:srgbClr val="26282A"/>
                </a:solidFill>
                <a:latin typeface="Arial" panose="020B0604020202020204" pitchFamily="34" charset="0"/>
                <a:ea typeface="Calibri" panose="020F0502020204030204" pitchFamily="34" charset="0"/>
                <a:cs typeface="Arial" panose="020B0604020202020204" pitchFamily="34" charset="0"/>
              </a:rPr>
              <a:t>“</a:t>
            </a:r>
            <a:r>
              <a:rPr lang="en-US" sz="11200" kern="0"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He [Zavada] only said that the edge print was CONSISTENT WITH authenticity, i.e., it was exposed on Kodachrome II film manufactured in 1961; the edge print indicated it was indeed developed in Dallas. The ARRB did not ask him to analyze IMAGE CONTENT, beyond the ‘ghost images’ in the intersprocket area, because that was outside of his expertise.” </a:t>
            </a:r>
            <a:endParaRPr lang="en-US" sz="11200" kern="100" dirty="0">
              <a:solidFill>
                <a:srgbClr val="26282A"/>
              </a:solidFill>
              <a:latin typeface="Arial" panose="020B0604020202020204" pitchFamily="34" charset="0"/>
              <a:ea typeface="Calibri" panose="020F0502020204030204" pitchFamily="34" charset="0"/>
              <a:cs typeface="Arial" panose="020B0604020202020204" pitchFamily="34" charset="0"/>
            </a:endParaRPr>
          </a:p>
          <a:p>
            <a:r>
              <a:rPr lang="en-US" sz="11200" kern="100" dirty="0">
                <a:solidFill>
                  <a:srgbClr val="26282A"/>
                </a:solidFill>
                <a:effectLst/>
                <a:latin typeface="Arial" panose="020B0604020202020204" pitchFamily="34" charset="0"/>
                <a:ea typeface="Calibri" panose="020F0502020204030204" pitchFamily="34" charset="0"/>
                <a:cs typeface="Arial" panose="020B0604020202020204" pitchFamily="34" charset="0"/>
              </a:rPr>
              <a:t>In fact, Zavada once asked Leo Zahn (my Rancho </a:t>
            </a:r>
            <a:r>
              <a:rPr lang="en-US" sz="11200" kern="100" dirty="0">
                <a:solidFill>
                  <a:srgbClr val="26282A"/>
                </a:solidFill>
                <a:latin typeface="Arial" panose="020B0604020202020204" pitchFamily="34" charset="0"/>
                <a:ea typeface="Calibri" panose="020F0502020204030204" pitchFamily="34" charset="0"/>
                <a:cs typeface="Arial" panose="020B0604020202020204" pitchFamily="34" charset="0"/>
              </a:rPr>
              <a:t>Mirage neighbor and professional film editor)</a:t>
            </a:r>
            <a:r>
              <a:rPr lang="en-US" sz="11200" kern="100" dirty="0">
                <a:solidFill>
                  <a:srgbClr val="26282A"/>
                </a:solidFill>
                <a:effectLst/>
                <a:latin typeface="Arial" panose="020B0604020202020204" pitchFamily="34" charset="0"/>
                <a:ea typeface="Calibri" panose="020F0502020204030204" pitchFamily="34" charset="0"/>
                <a:cs typeface="Arial" panose="020B0604020202020204" pitchFamily="34" charset="0"/>
              </a:rPr>
              <a:t> how alterations might </a:t>
            </a:r>
            <a:r>
              <a:rPr lang="en-US" sz="11200" kern="100" dirty="0">
                <a:solidFill>
                  <a:srgbClr val="26282A"/>
                </a:solidFill>
                <a:latin typeface="Arial" panose="020B0604020202020204" pitchFamily="34" charset="0"/>
                <a:ea typeface="Calibri" panose="020F0502020204030204" pitchFamily="34" charset="0"/>
                <a:cs typeface="Arial" panose="020B0604020202020204" pitchFamily="34" charset="0"/>
              </a:rPr>
              <a:t>have been</a:t>
            </a:r>
            <a:r>
              <a:rPr lang="en-US" sz="11200" kern="100" dirty="0">
                <a:solidFill>
                  <a:srgbClr val="26282A"/>
                </a:solidFill>
                <a:effectLst/>
                <a:latin typeface="Arial" panose="020B0604020202020204" pitchFamily="34" charset="0"/>
                <a:ea typeface="Calibri" panose="020F0502020204030204" pitchFamily="34" charset="0"/>
                <a:cs typeface="Arial" panose="020B0604020202020204" pitchFamily="34" charset="0"/>
              </a:rPr>
              <a:t> done!</a:t>
            </a:r>
            <a:endParaRPr lang="en-US" sz="11200" kern="100" dirty="0">
              <a:solidFill>
                <a:srgbClr val="26282A"/>
              </a:solidFill>
              <a:latin typeface="Arial" panose="020B0604020202020204" pitchFamily="34" charset="0"/>
              <a:ea typeface="Calibri" panose="020F0502020204030204" pitchFamily="34" charset="0"/>
              <a:cs typeface="Arial" panose="020B0604020202020204" pitchFamily="34" charset="0"/>
            </a:endParaRPr>
          </a:p>
          <a:p>
            <a:r>
              <a:rPr lang="en-US" sz="11200" kern="100" dirty="0">
                <a:solidFill>
                  <a:srgbClr val="26282A"/>
                </a:solidFill>
                <a:effectLst/>
                <a:latin typeface="Arial" panose="020B0604020202020204" pitchFamily="34" charset="0"/>
                <a:ea typeface="Calibri" panose="020F0502020204030204" pitchFamily="34" charset="0"/>
                <a:cs typeface="Arial" panose="020B0604020202020204" pitchFamily="34" charset="0"/>
              </a:rPr>
              <a:t>Zavada was beholden to Kodak for his pension. He needed the funds to keep flying his private plane.</a:t>
            </a:r>
            <a:endParaRPr lang="en-US" sz="11200" kern="100" dirty="0">
              <a:solidFill>
                <a:srgbClr val="26282A"/>
              </a:solidFill>
              <a:latin typeface="Arial" panose="020B0604020202020204" pitchFamily="34" charset="0"/>
              <a:ea typeface="Calibri" panose="020F0502020204030204" pitchFamily="34" charset="0"/>
              <a:cs typeface="Arial" panose="020B0604020202020204" pitchFamily="34" charset="0"/>
            </a:endParaRPr>
          </a:p>
          <a:p>
            <a:pPr lvl="1">
              <a:lnSpc>
                <a:spcPct val="100000"/>
              </a:lnSpc>
            </a:pPr>
            <a:endParaRPr lang="en-US" sz="12800" kern="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842012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9920-A1FA-3E5C-3A41-BF5495BD0E74}"/>
              </a:ext>
            </a:extLst>
          </p:cNvPr>
          <p:cNvSpPr>
            <a:spLocks noGrp="1"/>
          </p:cNvSpPr>
          <p:nvPr>
            <p:ph type="title"/>
          </p:nvPr>
        </p:nvSpPr>
        <p:spPr>
          <a:xfrm>
            <a:off x="1198173" y="404259"/>
            <a:ext cx="7665720" cy="793115"/>
          </a:xfrm>
          <a:solidFill>
            <a:srgbClr val="FFFF00"/>
          </a:solidFill>
        </p:spPr>
        <p:txBody>
          <a:bodyPr/>
          <a:lstStyle/>
          <a:p>
            <a:r>
              <a:rPr lang="en-US" dirty="0">
                <a:latin typeface="Arial Black" panose="020B0A04020102020204" pitchFamily="34" charset="0"/>
              </a:rPr>
              <a:t>Conclusion: Zavada II</a:t>
            </a:r>
            <a:endParaRPr lang="en-US" dirty="0"/>
          </a:p>
        </p:txBody>
      </p:sp>
      <p:sp>
        <p:nvSpPr>
          <p:cNvPr id="3" name="Content Placeholder 2">
            <a:extLst>
              <a:ext uri="{FF2B5EF4-FFF2-40B4-BE49-F238E27FC236}">
                <a16:creationId xmlns:a16="http://schemas.microsoft.com/office/drawing/2014/main" id="{D550602E-3AE2-4330-A412-2E06297AB76E}"/>
              </a:ext>
            </a:extLst>
          </p:cNvPr>
          <p:cNvSpPr>
            <a:spLocks noGrp="1"/>
          </p:cNvSpPr>
          <p:nvPr>
            <p:ph idx="1"/>
          </p:nvPr>
        </p:nvSpPr>
        <p:spPr>
          <a:xfrm>
            <a:off x="467007" y="1584099"/>
            <a:ext cx="8613619" cy="4351338"/>
          </a:xfrm>
          <a:solidFill>
            <a:srgbClr val="FFFFCC"/>
          </a:solidFill>
        </p:spPr>
        <p:txBody>
          <a:bodyPr>
            <a:normAutofit fontScale="77500" lnSpcReduction="20000"/>
          </a:bodyPr>
          <a:lstStyle/>
          <a:p>
            <a:pPr>
              <a:lnSpc>
                <a:spcPct val="100000"/>
              </a:lnSpc>
            </a:pPr>
            <a:r>
              <a:rPr lang="en-US" kern="100" dirty="0">
                <a:solidFill>
                  <a:srgbClr val="26282A"/>
                </a:solidFill>
                <a:latin typeface="Arial" panose="020B0604020202020204" pitchFamily="34" charset="0"/>
                <a:ea typeface="Calibri" panose="020F0502020204030204" pitchFamily="34" charset="0"/>
                <a:cs typeface="Arial" panose="020B0604020202020204" pitchFamily="34" charset="0"/>
              </a:rPr>
              <a:t>Zavada</a:t>
            </a:r>
            <a:r>
              <a:rPr lang="en-US" sz="2800" kern="100" dirty="0">
                <a:solidFill>
                  <a:srgbClr val="26282A"/>
                </a:solidFill>
                <a:effectLst/>
                <a:latin typeface="Arial" panose="020B0604020202020204" pitchFamily="34" charset="0"/>
                <a:ea typeface="Calibri" panose="020F0502020204030204" pitchFamily="34" charset="0"/>
                <a:cs typeface="Arial" panose="020B0604020202020204" pitchFamily="34" charset="0"/>
              </a:rPr>
              <a:t> admitted that </a:t>
            </a:r>
            <a:r>
              <a:rPr lang="en-US" kern="100" dirty="0">
                <a:solidFill>
                  <a:srgbClr val="26282A"/>
                </a:solidFill>
                <a:latin typeface="Arial" panose="020B0604020202020204" pitchFamily="34" charset="0"/>
                <a:ea typeface="Calibri" panose="020F0502020204030204" pitchFamily="34" charset="0"/>
                <a:cs typeface="Arial" panose="020B0604020202020204" pitchFamily="34" charset="0"/>
              </a:rPr>
              <a:t>copying showed “tremendously effective retention of</a:t>
            </a:r>
            <a:r>
              <a:rPr lang="en-US" sz="2800" kern="100" dirty="0">
                <a:solidFill>
                  <a:srgbClr val="26282A"/>
                </a:solidFill>
                <a:effectLst/>
                <a:latin typeface="Arial" panose="020B0604020202020204" pitchFamily="34" charset="0"/>
                <a:ea typeface="Calibri" panose="020F0502020204030204" pitchFamily="34" charset="0"/>
                <a:cs typeface="Arial" panose="020B0604020202020204" pitchFamily="34" charset="0"/>
              </a:rPr>
              <a:t> resolution throughout many generations. This </a:t>
            </a:r>
            <a:r>
              <a:rPr lang="en-US" sz="2800" kern="100" dirty="0">
                <a:solidFill>
                  <a:srgbClr val="26282A"/>
                </a:solidFill>
                <a:latin typeface="Arial" panose="020B0604020202020204" pitchFamily="34" charset="0"/>
                <a:ea typeface="Calibri" panose="020F0502020204030204" pitchFamily="34" charset="0"/>
                <a:cs typeface="Arial" panose="020B0604020202020204" pitchFamily="34" charset="0"/>
              </a:rPr>
              <a:t>would make it more difficult to discriminate between generations zero and one. Even the Director of the NPIC Color Lab, Homer McMahon (who saw the altered copy), thought it was the original.</a:t>
            </a:r>
          </a:p>
          <a:p>
            <a:pPr>
              <a:lnSpc>
                <a:spcPct val="100000"/>
              </a:lnSpc>
            </a:pPr>
            <a:r>
              <a:rPr lang="en-US" sz="2800" kern="100" dirty="0">
                <a:solidFill>
                  <a:srgbClr val="26282A"/>
                </a:solidFill>
                <a:latin typeface="Arial" panose="020B0604020202020204" pitchFamily="34" charset="0"/>
                <a:ea typeface="Calibri" panose="020F0502020204030204" pitchFamily="34" charset="0"/>
                <a:cs typeface="Arial" panose="020B0604020202020204" pitchFamily="34" charset="0"/>
              </a:rPr>
              <a:t>Zavada initially admitted (in print) that the film (and all 3 copies) had been split to 8 mm at Kodak in Dallas. For this, he relied on the </a:t>
            </a:r>
            <a:r>
              <a:rPr lang="en-US" sz="2800" kern="0"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first-hand eyewitness testimony of the two ranking Kodak officials: Phil Chamberlain and </a:t>
            </a:r>
            <a:r>
              <a:rPr lang="en-US" sz="2800" kern="0" dirty="0">
                <a:solidFill>
                  <a:srgbClr val="26282A"/>
                </a:solidFill>
                <a:latin typeface="Arial" panose="020B0604020202020204" pitchFamily="34" charset="0"/>
                <a:ea typeface="Times New Roman" panose="02020603050405020304" pitchFamily="18" charset="0"/>
                <a:cs typeface="Arial" panose="020B0604020202020204" pitchFamily="34" charset="0"/>
              </a:rPr>
              <a:t>Tom </a:t>
            </a:r>
            <a:r>
              <a:rPr lang="en-US" sz="2800" kern="0"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Nulty. Zavada later reversed his opinion and threw both under the bus.</a:t>
            </a:r>
          </a:p>
          <a:p>
            <a:pPr>
              <a:lnSpc>
                <a:spcPct val="100000"/>
              </a:lnSpc>
            </a:pPr>
            <a:r>
              <a:rPr lang="en-US" sz="2800" kern="0" dirty="0">
                <a:solidFill>
                  <a:srgbClr val="26282A"/>
                </a:solidFill>
                <a:latin typeface="Arial" panose="020B0604020202020204" pitchFamily="34" charset="0"/>
                <a:ea typeface="Times New Roman" panose="02020603050405020304" pitchFamily="18" charset="0"/>
                <a:cs typeface="Arial" panose="020B0604020202020204" pitchFamily="34" charset="0"/>
              </a:rPr>
              <a:t>On the other hand,</a:t>
            </a:r>
            <a:r>
              <a:rPr lang="en-US" sz="2800" kern="0"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 the Sixth Floor Museum </a:t>
            </a:r>
            <a:r>
              <a:rPr lang="en-US" sz="2800" kern="0" dirty="0">
                <a:solidFill>
                  <a:srgbClr val="26282A"/>
                </a:solidFill>
                <a:latin typeface="Arial" panose="020B0604020202020204" pitchFamily="34" charset="0"/>
                <a:ea typeface="Times New Roman" panose="02020603050405020304" pitchFamily="18" charset="0"/>
                <a:cs typeface="Arial" panose="020B0604020202020204" pitchFamily="34" charset="0"/>
              </a:rPr>
              <a:t>received</a:t>
            </a:r>
            <a:r>
              <a:rPr lang="en-US" sz="2800" kern="0"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 three </a:t>
            </a:r>
            <a:r>
              <a:rPr lang="en-US" sz="28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unslit</a:t>
            </a:r>
            <a:r>
              <a:rPr lang="en-US" sz="2800" kern="0"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 copies in January 2000. Where did they come from?</a:t>
            </a:r>
            <a:endParaRPr lang="en-US" sz="2800" kern="100" dirty="0">
              <a:solidFill>
                <a:srgbClr val="26282A"/>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TextBox 3">
            <a:extLst>
              <a:ext uri="{FF2B5EF4-FFF2-40B4-BE49-F238E27FC236}">
                <a16:creationId xmlns:a16="http://schemas.microsoft.com/office/drawing/2014/main" id="{60984E08-A10F-E91F-30A1-0A6A09ED10A8}"/>
              </a:ext>
            </a:extLst>
          </p:cNvPr>
          <p:cNvSpPr txBox="1"/>
          <p:nvPr/>
        </p:nvSpPr>
        <p:spPr>
          <a:xfrm>
            <a:off x="9368489" y="404259"/>
            <a:ext cx="2482753" cy="3139321"/>
          </a:xfrm>
          <a:prstGeom prst="rect">
            <a:avLst/>
          </a:prstGeom>
          <a:solidFill>
            <a:schemeClr val="bg1">
              <a:lumMod val="95000"/>
            </a:schemeClr>
          </a:solidFill>
        </p:spPr>
        <p:txBody>
          <a:bodyPr wrap="square" rtlCol="0">
            <a:spAutoFit/>
          </a:bodyPr>
          <a:lstStyle/>
          <a:p>
            <a:r>
              <a:rPr lang="en-US" dirty="0"/>
              <a:t>On July 24, 1997, I asked Bruce Jamieson in a telephone call, whether a copy film could be distinguished from the original without a side- by-side comparison. He agreed that it would be difficult. </a:t>
            </a:r>
          </a:p>
          <a:p>
            <a:r>
              <a:rPr lang="en-US" dirty="0"/>
              <a:t>--</a:t>
            </a:r>
            <a:r>
              <a:rPr lang="en-US" i="1" dirty="0"/>
              <a:t>Assassination Science </a:t>
            </a:r>
            <a:r>
              <a:rPr lang="en-US" dirty="0"/>
              <a:t>(1998), p. 271.</a:t>
            </a:r>
          </a:p>
        </p:txBody>
      </p:sp>
      <p:sp>
        <p:nvSpPr>
          <p:cNvPr id="5" name="TextBox 4">
            <a:extLst>
              <a:ext uri="{FF2B5EF4-FFF2-40B4-BE49-F238E27FC236}">
                <a16:creationId xmlns:a16="http://schemas.microsoft.com/office/drawing/2014/main" id="{664A8D59-39C7-D48B-F160-BC7BFBFC8BC6}"/>
              </a:ext>
            </a:extLst>
          </p:cNvPr>
          <p:cNvSpPr txBox="1"/>
          <p:nvPr/>
        </p:nvSpPr>
        <p:spPr>
          <a:xfrm>
            <a:off x="9448800" y="3878317"/>
            <a:ext cx="2402442" cy="2585323"/>
          </a:xfrm>
          <a:prstGeom prst="rect">
            <a:avLst/>
          </a:prstGeom>
          <a:solidFill>
            <a:schemeClr val="accent5">
              <a:lumMod val="40000"/>
              <a:lumOff val="60000"/>
            </a:schemeClr>
          </a:solidFill>
        </p:spPr>
        <p:txBody>
          <a:bodyPr wrap="square" rtlCol="0">
            <a:spAutoFit/>
          </a:bodyPr>
          <a:lstStyle/>
          <a:p>
            <a:r>
              <a:rPr lang="en-US" dirty="0"/>
              <a:t>Zavada also noted that the first 60 batches of Kodachrome II were  especially notable—for its lower contrast and longer exposure latitude. Detection of a copy is therefore even more challenging. </a:t>
            </a:r>
          </a:p>
        </p:txBody>
      </p:sp>
    </p:spTree>
    <p:extLst>
      <p:ext uri="{BB962C8B-B14F-4D97-AF65-F5344CB8AC3E}">
        <p14:creationId xmlns:p14="http://schemas.microsoft.com/office/powerpoint/2010/main" val="1357473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786A-C182-35AF-7BDE-3E56BA6CA3B7}"/>
              </a:ext>
            </a:extLst>
          </p:cNvPr>
          <p:cNvSpPr>
            <a:spLocks noGrp="1"/>
          </p:cNvSpPr>
          <p:nvPr>
            <p:ph type="title"/>
          </p:nvPr>
        </p:nvSpPr>
        <p:spPr>
          <a:xfrm>
            <a:off x="424961" y="644844"/>
            <a:ext cx="9199880" cy="837248"/>
          </a:xfrm>
          <a:solidFill>
            <a:srgbClr val="FFFF00"/>
          </a:solidFill>
        </p:spPr>
        <p:txBody>
          <a:bodyPr/>
          <a:lstStyle/>
          <a:p>
            <a:r>
              <a:rPr lang="en-US" sz="3600" dirty="0">
                <a:latin typeface="Arial Black" panose="020B0A04020102020204" pitchFamily="34" charset="0"/>
              </a:rPr>
              <a:t>The Zavada Report: Direct Excerpts</a:t>
            </a:r>
          </a:p>
        </p:txBody>
      </p:sp>
      <p:sp>
        <p:nvSpPr>
          <p:cNvPr id="3" name="Content Placeholder 2">
            <a:extLst>
              <a:ext uri="{FF2B5EF4-FFF2-40B4-BE49-F238E27FC236}">
                <a16:creationId xmlns:a16="http://schemas.microsoft.com/office/drawing/2014/main" id="{11D2195F-4BE6-F806-0880-BBC927B1DE5E}"/>
              </a:ext>
            </a:extLst>
          </p:cNvPr>
          <p:cNvSpPr>
            <a:spLocks noGrp="1"/>
          </p:cNvSpPr>
          <p:nvPr>
            <p:ph idx="1"/>
          </p:nvPr>
        </p:nvSpPr>
        <p:spPr>
          <a:xfrm>
            <a:off x="254781" y="1864041"/>
            <a:ext cx="9540240" cy="4349115"/>
          </a:xfrm>
          <a:solidFill>
            <a:srgbClr val="FFFFCC"/>
          </a:solidFill>
        </p:spPr>
        <p:txBody>
          <a:bodyPr/>
          <a:lstStyle/>
          <a:p>
            <a:endParaRPr lang="en-US" dirty="0"/>
          </a:p>
          <a:p>
            <a:endParaRPr lang="en-US" dirty="0"/>
          </a:p>
        </p:txBody>
      </p:sp>
      <p:pic>
        <p:nvPicPr>
          <p:cNvPr id="5" name="Picture 4">
            <a:extLst>
              <a:ext uri="{FF2B5EF4-FFF2-40B4-BE49-F238E27FC236}">
                <a16:creationId xmlns:a16="http://schemas.microsoft.com/office/drawing/2014/main" id="{FC7FEC1D-8D9A-1A00-B338-F456649AE7D5}"/>
              </a:ext>
            </a:extLst>
          </p:cNvPr>
          <p:cNvPicPr>
            <a:picLocks noChangeAspect="1"/>
          </p:cNvPicPr>
          <p:nvPr/>
        </p:nvPicPr>
        <p:blipFill>
          <a:blip r:embed="rId2"/>
          <a:stretch>
            <a:fillRect/>
          </a:stretch>
        </p:blipFill>
        <p:spPr>
          <a:xfrm>
            <a:off x="373588" y="2083148"/>
            <a:ext cx="9261763" cy="3931920"/>
          </a:xfrm>
          <a:prstGeom prst="rect">
            <a:avLst/>
          </a:prstGeom>
        </p:spPr>
      </p:pic>
      <p:sp>
        <p:nvSpPr>
          <p:cNvPr id="6" name="TextBox 5">
            <a:extLst>
              <a:ext uri="{FF2B5EF4-FFF2-40B4-BE49-F238E27FC236}">
                <a16:creationId xmlns:a16="http://schemas.microsoft.com/office/drawing/2014/main" id="{DAB0345D-56E0-FB8E-64B2-ABCE3F5B8E43}"/>
              </a:ext>
            </a:extLst>
          </p:cNvPr>
          <p:cNvSpPr txBox="1"/>
          <p:nvPr/>
        </p:nvSpPr>
        <p:spPr>
          <a:xfrm>
            <a:off x="10122042" y="2499360"/>
            <a:ext cx="1706880" cy="2246769"/>
          </a:xfrm>
          <a:prstGeom prst="rect">
            <a:avLst/>
          </a:prstGeom>
          <a:solidFill>
            <a:schemeClr val="bg1">
              <a:lumMod val="95000"/>
            </a:schemeClr>
          </a:solidFill>
        </p:spPr>
        <p:txBody>
          <a:bodyPr wrap="square" rtlCol="0">
            <a:spAutoFit/>
          </a:bodyPr>
          <a:lstStyle/>
          <a:p>
            <a:r>
              <a:rPr lang="en-US" sz="2000" dirty="0">
                <a:latin typeface="Arial" panose="020B0604020202020204" pitchFamily="34" charset="0"/>
                <a:cs typeface="Arial" panose="020B0604020202020204" pitchFamily="34" charset="0"/>
              </a:rPr>
              <a:t>Also recall that Zapruder showed his film that weekend—</a:t>
            </a:r>
            <a:r>
              <a:rPr lang="en-US" sz="2000" b="1" dirty="0">
                <a:solidFill>
                  <a:srgbClr val="FF0000"/>
                </a:solidFill>
                <a:latin typeface="Arial" panose="020B0604020202020204" pitchFamily="34" charset="0"/>
                <a:cs typeface="Arial" panose="020B0604020202020204" pitchFamily="34" charset="0"/>
              </a:rPr>
              <a:t>via an 8 mm projector!</a:t>
            </a:r>
          </a:p>
        </p:txBody>
      </p:sp>
    </p:spTree>
    <p:extLst>
      <p:ext uri="{BB962C8B-B14F-4D97-AF65-F5344CB8AC3E}">
        <p14:creationId xmlns:p14="http://schemas.microsoft.com/office/powerpoint/2010/main" val="2920684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4D05-7715-0F02-34EB-7B9BB60A2DF5}"/>
              </a:ext>
            </a:extLst>
          </p:cNvPr>
          <p:cNvSpPr>
            <a:spLocks noGrp="1"/>
          </p:cNvSpPr>
          <p:nvPr>
            <p:ph type="title"/>
          </p:nvPr>
        </p:nvSpPr>
        <p:spPr>
          <a:xfrm>
            <a:off x="1508760" y="536524"/>
            <a:ext cx="8864600" cy="1325563"/>
          </a:xfrm>
          <a:solidFill>
            <a:srgbClr val="FFFF00"/>
          </a:solidFill>
        </p:spPr>
        <p:txBody>
          <a:bodyPr>
            <a:normAutofit/>
          </a:bodyPr>
          <a:lstStyle/>
          <a:p>
            <a:pPr algn="ctr"/>
            <a:r>
              <a:rPr lang="en-US" sz="3600" dirty="0">
                <a:latin typeface="Arial Black" panose="020B0A04020102020204" pitchFamily="34" charset="0"/>
              </a:rPr>
              <a:t>Chamberlain’s Personal Memoir—</a:t>
            </a:r>
            <a:br>
              <a:rPr lang="en-US" sz="3600" dirty="0">
                <a:latin typeface="Arial Black" panose="020B0A04020102020204" pitchFamily="34" charset="0"/>
              </a:rPr>
            </a:br>
            <a:r>
              <a:rPr lang="en-US" sz="3600" dirty="0">
                <a:latin typeface="Arial Black" panose="020B0A04020102020204" pitchFamily="34" charset="0"/>
              </a:rPr>
              <a:t>from the Zavada Report</a:t>
            </a:r>
          </a:p>
        </p:txBody>
      </p:sp>
      <p:pic>
        <p:nvPicPr>
          <p:cNvPr id="5" name="Content Placeholder 4">
            <a:extLst>
              <a:ext uri="{FF2B5EF4-FFF2-40B4-BE49-F238E27FC236}">
                <a16:creationId xmlns:a16="http://schemas.microsoft.com/office/drawing/2014/main" id="{59304D39-A200-2C3A-7657-8D9F45E161F6}"/>
              </a:ext>
            </a:extLst>
          </p:cNvPr>
          <p:cNvPicPr>
            <a:picLocks noGrp="1" noChangeAspect="1"/>
          </p:cNvPicPr>
          <p:nvPr>
            <p:ph idx="1"/>
          </p:nvPr>
        </p:nvPicPr>
        <p:blipFill>
          <a:blip r:embed="rId2"/>
          <a:stretch>
            <a:fillRect/>
          </a:stretch>
        </p:blipFill>
        <p:spPr>
          <a:xfrm>
            <a:off x="795909" y="2155956"/>
            <a:ext cx="10473308" cy="4165520"/>
          </a:xfrm>
        </p:spPr>
      </p:pic>
    </p:spTree>
    <p:extLst>
      <p:ext uri="{BB962C8B-B14F-4D97-AF65-F5344CB8AC3E}">
        <p14:creationId xmlns:p14="http://schemas.microsoft.com/office/powerpoint/2010/main" val="2828193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DCA8-A037-9E09-3C2B-59E3586B5740}"/>
              </a:ext>
            </a:extLst>
          </p:cNvPr>
          <p:cNvSpPr>
            <a:spLocks noGrp="1"/>
          </p:cNvSpPr>
          <p:nvPr>
            <p:ph type="title"/>
          </p:nvPr>
        </p:nvSpPr>
        <p:spPr>
          <a:xfrm>
            <a:off x="1915160" y="314325"/>
            <a:ext cx="7564120" cy="1325563"/>
          </a:xfrm>
          <a:solidFill>
            <a:srgbClr val="FFFF00"/>
          </a:solidFill>
        </p:spPr>
        <p:txBody>
          <a:bodyPr>
            <a:normAutofit/>
          </a:bodyPr>
          <a:lstStyle/>
          <a:p>
            <a:r>
              <a:rPr lang="en-US" sz="3600" dirty="0">
                <a:latin typeface="Arial Black" panose="020B0A04020102020204" pitchFamily="34" charset="0"/>
              </a:rPr>
              <a:t>Harry Livingstone Interviews </a:t>
            </a:r>
            <a:br>
              <a:rPr lang="en-US" sz="3600" dirty="0">
                <a:latin typeface="Arial Black" panose="020B0A04020102020204" pitchFamily="34" charset="0"/>
              </a:rPr>
            </a:br>
            <a:r>
              <a:rPr lang="en-US" sz="3600" dirty="0">
                <a:latin typeface="Arial Black" panose="020B0A04020102020204" pitchFamily="34" charset="0"/>
              </a:rPr>
              <a:t>		Rollie Zavada</a:t>
            </a:r>
          </a:p>
        </p:txBody>
      </p:sp>
      <p:sp>
        <p:nvSpPr>
          <p:cNvPr id="3" name="Content Placeholder 2">
            <a:extLst>
              <a:ext uri="{FF2B5EF4-FFF2-40B4-BE49-F238E27FC236}">
                <a16:creationId xmlns:a16="http://schemas.microsoft.com/office/drawing/2014/main" id="{47F8A432-48F9-83A5-7193-AB5F1D66ECD2}"/>
              </a:ext>
            </a:extLst>
          </p:cNvPr>
          <p:cNvSpPr>
            <a:spLocks noGrp="1"/>
          </p:cNvSpPr>
          <p:nvPr>
            <p:ph idx="1"/>
          </p:nvPr>
        </p:nvSpPr>
        <p:spPr>
          <a:xfrm>
            <a:off x="325120" y="2174239"/>
            <a:ext cx="11602720" cy="3921761"/>
          </a:xfrm>
          <a:solidFill>
            <a:srgbClr val="FFFFCC"/>
          </a:solidFill>
        </p:spPr>
        <p:txBody>
          <a:bodyPr>
            <a:normAutofit fontScale="92500" lnSpcReduction="10000"/>
          </a:bodyPr>
          <a:lstStyle/>
          <a:p>
            <a:r>
              <a:rPr lang="en-US" dirty="0">
                <a:latin typeface="Arial" panose="020B0604020202020204" pitchFamily="34" charset="0"/>
                <a:cs typeface="Arial" panose="020B0604020202020204" pitchFamily="34" charset="0"/>
              </a:rPr>
              <a:t>This is a long, astonishing, and sometimes disheartening interview (for Rollie). I am also cited for my work, usually favorably. </a:t>
            </a:r>
          </a:p>
          <a:p>
            <a:r>
              <a:rPr lang="en-US" dirty="0">
                <a:latin typeface="Arial" panose="020B0604020202020204" pitchFamily="34" charset="0"/>
                <a:cs typeface="Arial" panose="020B0604020202020204" pitchFamily="34" charset="0"/>
              </a:rPr>
              <a:t>Anyone seriously interested in film authenticity should not even claim an opinion until they read this interview.</a:t>
            </a:r>
          </a:p>
          <a:p>
            <a:r>
              <a:rPr lang="en-US" dirty="0">
                <a:latin typeface="Arial" panose="020B0604020202020204" pitchFamily="34" charset="0"/>
                <a:cs typeface="Arial" panose="020B0604020202020204" pitchFamily="34" charset="0"/>
              </a:rPr>
              <a:t>In </a:t>
            </a:r>
            <a:r>
              <a:rPr lang="en-US" i="1" dirty="0">
                <a:latin typeface="Arial" panose="020B0604020202020204" pitchFamily="34" charset="0"/>
                <a:cs typeface="Arial" panose="020B0604020202020204" pitchFamily="34" charset="0"/>
              </a:rPr>
              <a:t>Murder in Dealey Plaza, </a:t>
            </a:r>
            <a:r>
              <a:rPr lang="en-US" dirty="0">
                <a:latin typeface="Arial" panose="020B0604020202020204" pitchFamily="34" charset="0"/>
                <a:cs typeface="Arial" panose="020B0604020202020204" pitchFamily="34" charset="0"/>
              </a:rPr>
              <a:t>I have also commented extensively on the film maps. On the other hand, the “high priests” of film authenticity never comment on these detailed and technical film maps. We have no idea whether they have ever even examined this evidence. </a:t>
            </a:r>
          </a:p>
          <a:p>
            <a:pPr marL="0" indent="0">
              <a:buNone/>
            </a:pP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The Hoax of the Century: Decoding the Forgery of the </a:t>
            </a:r>
          </a:p>
          <a:p>
            <a:pPr marL="0" indent="0">
              <a:buNone/>
            </a:pPr>
            <a:r>
              <a:rPr lang="en-US" i="1" dirty="0">
                <a:latin typeface="Arial" panose="020B0604020202020204" pitchFamily="34" charset="0"/>
                <a:cs typeface="Arial" panose="020B0604020202020204" pitchFamily="34" charset="0"/>
              </a:rPr>
              <a:t>	Zapruder Film </a:t>
            </a:r>
            <a:r>
              <a:rPr lang="en-US" dirty="0">
                <a:latin typeface="Arial" panose="020B0604020202020204" pitchFamily="34" charset="0"/>
                <a:cs typeface="Arial" panose="020B0604020202020204" pitchFamily="34" charset="0"/>
              </a:rPr>
              <a:t>(2004) by Harrison Edward Livingstone, pp. 278-321</a:t>
            </a:r>
          </a:p>
        </p:txBody>
      </p:sp>
    </p:spTree>
    <p:extLst>
      <p:ext uri="{BB962C8B-B14F-4D97-AF65-F5344CB8AC3E}">
        <p14:creationId xmlns:p14="http://schemas.microsoft.com/office/powerpoint/2010/main" val="2281999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CFB9-9988-8572-2C21-31A7D5847FF6}"/>
              </a:ext>
            </a:extLst>
          </p:cNvPr>
          <p:cNvSpPr>
            <a:spLocks noGrp="1"/>
          </p:cNvSpPr>
          <p:nvPr>
            <p:ph type="title"/>
          </p:nvPr>
        </p:nvSpPr>
        <p:spPr>
          <a:xfrm>
            <a:off x="944617" y="954307"/>
            <a:ext cx="10101755" cy="611735"/>
          </a:xfrm>
          <a:solidFill>
            <a:srgbClr val="FFFF00"/>
          </a:solidFill>
        </p:spPr>
        <p:txBody>
          <a:bodyPr>
            <a:noAutofit/>
          </a:bodyPr>
          <a:lstStyle/>
          <a:p>
            <a:r>
              <a:rPr lang="en-US" sz="3600" dirty="0">
                <a:latin typeface="Arial Black" panose="020B0A04020102020204" pitchFamily="34" charset="0"/>
              </a:rPr>
              <a:t>Conclusion: Mysteries of the Film Maps</a:t>
            </a:r>
          </a:p>
        </p:txBody>
      </p:sp>
      <p:sp>
        <p:nvSpPr>
          <p:cNvPr id="3" name="Content Placeholder 2">
            <a:extLst>
              <a:ext uri="{FF2B5EF4-FFF2-40B4-BE49-F238E27FC236}">
                <a16:creationId xmlns:a16="http://schemas.microsoft.com/office/drawing/2014/main" id="{FA41ABE4-4244-6A21-4820-222A4944600F}"/>
              </a:ext>
            </a:extLst>
          </p:cNvPr>
          <p:cNvSpPr>
            <a:spLocks noGrp="1"/>
          </p:cNvSpPr>
          <p:nvPr>
            <p:ph idx="1"/>
          </p:nvPr>
        </p:nvSpPr>
        <p:spPr>
          <a:xfrm>
            <a:off x="838200" y="2064243"/>
            <a:ext cx="10515600" cy="4018127"/>
          </a:xfrm>
          <a:solidFill>
            <a:srgbClr val="FFFFCC"/>
          </a:solidFill>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1. The original home movie segment has vanished—only copies remain.</a:t>
            </a:r>
          </a:p>
          <a:p>
            <a:pPr marL="0" indent="0">
              <a:buNone/>
            </a:pPr>
            <a:r>
              <a:rPr lang="en-US" dirty="0">
                <a:latin typeface="Arial" panose="020B0604020202020204" pitchFamily="34" charset="0"/>
                <a:cs typeface="Arial" panose="020B0604020202020204" pitchFamily="34" charset="0"/>
              </a:rPr>
              <a:t>2. By itself, this raises a question about the location of the original </a:t>
            </a:r>
            <a:r>
              <a:rPr lang="en-US" i="1" dirty="0">
                <a:latin typeface="Arial" panose="020B0604020202020204" pitchFamily="34" charset="0"/>
                <a:cs typeface="Arial" panose="020B0604020202020204" pitchFamily="34" charset="0"/>
              </a:rPr>
              <a:t>motorcade </a:t>
            </a:r>
            <a:r>
              <a:rPr lang="en-US" dirty="0">
                <a:latin typeface="Arial" panose="020B0604020202020204" pitchFamily="34" charset="0"/>
                <a:cs typeface="Arial" panose="020B0604020202020204" pitchFamily="34" charset="0"/>
              </a:rPr>
              <a:t>sequence. Many of us believe that it is also missing from the Archives. </a:t>
            </a:r>
          </a:p>
          <a:p>
            <a:pPr marL="0" indent="0">
              <a:buNone/>
            </a:pPr>
            <a:r>
              <a:rPr lang="en-US" dirty="0">
                <a:latin typeface="Arial" panose="020B0604020202020204" pitchFamily="34" charset="0"/>
                <a:cs typeface="Arial" panose="020B0604020202020204" pitchFamily="34" charset="0"/>
              </a:rPr>
              <a:t>3. Routine Kodak practice was to punch an ID number at the end of the second side. In this case, on the extant film, the number 0183 should appear after the motorcade sequence. It does not.</a:t>
            </a:r>
          </a:p>
          <a:p>
            <a:pPr marL="0" indent="0">
              <a:buNone/>
            </a:pPr>
            <a:r>
              <a:rPr lang="en-US" dirty="0">
                <a:latin typeface="Arial" panose="020B0604020202020204" pitchFamily="34" charset="0"/>
                <a:cs typeface="Arial" panose="020B0604020202020204" pitchFamily="34" charset="0"/>
              </a:rPr>
              <a:t>4. The Zavada Report reminds us that the original was processed without removing the initial 4-foot leader. But this 4-foot leader is seen in neither the extant film nor in the SS copy #2.</a:t>
            </a:r>
          </a:p>
          <a:p>
            <a:endParaRPr lang="en-US" dirty="0"/>
          </a:p>
        </p:txBody>
      </p:sp>
    </p:spTree>
    <p:extLst>
      <p:ext uri="{BB962C8B-B14F-4D97-AF65-F5344CB8AC3E}">
        <p14:creationId xmlns:p14="http://schemas.microsoft.com/office/powerpoint/2010/main" val="178104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4A6B-8E9E-7FAF-6A87-7A7EC61B57F9}"/>
              </a:ext>
            </a:extLst>
          </p:cNvPr>
          <p:cNvSpPr>
            <a:spLocks noGrp="1"/>
          </p:cNvSpPr>
          <p:nvPr>
            <p:ph type="ctrTitle"/>
          </p:nvPr>
        </p:nvSpPr>
        <p:spPr>
          <a:xfrm>
            <a:off x="2367280" y="111758"/>
            <a:ext cx="7426960" cy="1173163"/>
          </a:xfrm>
          <a:solidFill>
            <a:srgbClr val="FFFF00"/>
          </a:solidFill>
        </p:spPr>
        <p:txBody>
          <a:bodyPr>
            <a:noAutofit/>
          </a:bodyPr>
          <a:lstStyle/>
          <a:p>
            <a:r>
              <a:rPr lang="en-US" sz="3600" dirty="0">
                <a:latin typeface="Arial Black" panose="020B0A04020102020204" pitchFamily="34" charset="0"/>
              </a:rPr>
              <a:t>Comparison of “Bracketing” Exposures</a:t>
            </a:r>
          </a:p>
        </p:txBody>
      </p:sp>
      <p:sp>
        <p:nvSpPr>
          <p:cNvPr id="3" name="Subtitle 2">
            <a:extLst>
              <a:ext uri="{FF2B5EF4-FFF2-40B4-BE49-F238E27FC236}">
                <a16:creationId xmlns:a16="http://schemas.microsoft.com/office/drawing/2014/main" id="{E438C087-9F8C-201D-0255-F43F00E29977}"/>
              </a:ext>
            </a:extLst>
          </p:cNvPr>
          <p:cNvSpPr>
            <a:spLocks noGrp="1"/>
          </p:cNvSpPr>
          <p:nvPr>
            <p:ph type="subTitle" idx="1"/>
          </p:nvPr>
        </p:nvSpPr>
        <p:spPr>
          <a:xfrm>
            <a:off x="2773680" y="1488123"/>
            <a:ext cx="6614160" cy="5176839"/>
          </a:xfrm>
          <a:solidFill>
            <a:srgbClr val="FFFFCC"/>
          </a:solidFill>
        </p:spPr>
        <p:txBody>
          <a:bodyPr/>
          <a:lstStyle/>
          <a:p>
            <a:endParaRPr lang="en-US" dirty="0"/>
          </a:p>
        </p:txBody>
      </p:sp>
      <p:pic>
        <p:nvPicPr>
          <p:cNvPr id="4" name="Picture 3">
            <a:extLst>
              <a:ext uri="{FF2B5EF4-FFF2-40B4-BE49-F238E27FC236}">
                <a16:creationId xmlns:a16="http://schemas.microsoft.com/office/drawing/2014/main" id="{330646F6-1507-FAE1-2E64-91281673886A}"/>
              </a:ext>
            </a:extLst>
          </p:cNvPr>
          <p:cNvPicPr>
            <a:picLocks noChangeAspect="1"/>
          </p:cNvPicPr>
          <p:nvPr/>
        </p:nvPicPr>
        <p:blipFill>
          <a:blip r:embed="rId2"/>
          <a:stretch>
            <a:fillRect/>
          </a:stretch>
        </p:blipFill>
        <p:spPr>
          <a:xfrm>
            <a:off x="3664585" y="1584326"/>
            <a:ext cx="5285464" cy="5009514"/>
          </a:xfrm>
          <a:prstGeom prst="rect">
            <a:avLst/>
          </a:prstGeom>
        </p:spPr>
      </p:pic>
    </p:spTree>
    <p:extLst>
      <p:ext uri="{BB962C8B-B14F-4D97-AF65-F5344CB8AC3E}">
        <p14:creationId xmlns:p14="http://schemas.microsoft.com/office/powerpoint/2010/main" val="2662786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C525-1223-7707-F784-0F8EA49D736D}"/>
              </a:ext>
            </a:extLst>
          </p:cNvPr>
          <p:cNvSpPr>
            <a:spLocks noGrp="1"/>
          </p:cNvSpPr>
          <p:nvPr>
            <p:ph type="ctrTitle"/>
          </p:nvPr>
        </p:nvSpPr>
        <p:spPr>
          <a:xfrm>
            <a:off x="1413255" y="1295400"/>
            <a:ext cx="9103360" cy="1163003"/>
          </a:xfrm>
          <a:solidFill>
            <a:srgbClr val="FFFF00"/>
          </a:solidFill>
        </p:spPr>
        <p:txBody>
          <a:bodyPr>
            <a:normAutofit fontScale="90000"/>
          </a:bodyPr>
          <a:lstStyle/>
          <a:p>
            <a:r>
              <a:rPr lang="en-US" sz="4000" dirty="0">
                <a:latin typeface="Arial Black" panose="020B0A04020102020204" pitchFamily="34" charset="0"/>
              </a:rPr>
              <a:t>The Zavada Report: An Admission about Bracketing</a:t>
            </a:r>
          </a:p>
        </p:txBody>
      </p:sp>
      <p:sp>
        <p:nvSpPr>
          <p:cNvPr id="3" name="Subtitle 2">
            <a:extLst>
              <a:ext uri="{FF2B5EF4-FFF2-40B4-BE49-F238E27FC236}">
                <a16:creationId xmlns:a16="http://schemas.microsoft.com/office/drawing/2014/main" id="{C11D10B6-987F-04BE-49AB-E707D8871AD7}"/>
              </a:ext>
            </a:extLst>
          </p:cNvPr>
          <p:cNvSpPr>
            <a:spLocks noGrp="1"/>
          </p:cNvSpPr>
          <p:nvPr>
            <p:ph type="subTitle" idx="1"/>
          </p:nvPr>
        </p:nvSpPr>
        <p:spPr>
          <a:xfrm>
            <a:off x="787399" y="3254216"/>
            <a:ext cx="10617200" cy="2557304"/>
          </a:xfrm>
          <a:solidFill>
            <a:srgbClr val="FFFFCC"/>
          </a:solidFill>
        </p:spPr>
        <p:txBody>
          <a:bodyPr/>
          <a:lstStyle/>
          <a:p>
            <a:endParaRPr lang="en-US" dirty="0"/>
          </a:p>
          <a:p>
            <a:endParaRPr lang="en-US" dirty="0"/>
          </a:p>
        </p:txBody>
      </p:sp>
      <p:pic>
        <p:nvPicPr>
          <p:cNvPr id="7" name="Picture 6">
            <a:extLst>
              <a:ext uri="{FF2B5EF4-FFF2-40B4-BE49-F238E27FC236}">
                <a16:creationId xmlns:a16="http://schemas.microsoft.com/office/drawing/2014/main" id="{C1FC6EB8-79B0-FF41-E8CE-134DE0078C7A}"/>
              </a:ext>
            </a:extLst>
          </p:cNvPr>
          <p:cNvPicPr>
            <a:picLocks noChangeAspect="1"/>
          </p:cNvPicPr>
          <p:nvPr/>
        </p:nvPicPr>
        <p:blipFill>
          <a:blip r:embed="rId2"/>
          <a:stretch>
            <a:fillRect/>
          </a:stretch>
        </p:blipFill>
        <p:spPr>
          <a:xfrm>
            <a:off x="1199895" y="3503136"/>
            <a:ext cx="9792209" cy="2059464"/>
          </a:xfrm>
          <a:prstGeom prst="rect">
            <a:avLst/>
          </a:prstGeom>
        </p:spPr>
      </p:pic>
    </p:spTree>
    <p:extLst>
      <p:ext uri="{BB962C8B-B14F-4D97-AF65-F5344CB8AC3E}">
        <p14:creationId xmlns:p14="http://schemas.microsoft.com/office/powerpoint/2010/main" val="3058544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29936-3118-AB7A-FD38-8C40D36F7D37}"/>
              </a:ext>
            </a:extLst>
          </p:cNvPr>
          <p:cNvSpPr>
            <a:spLocks noGrp="1"/>
          </p:cNvSpPr>
          <p:nvPr>
            <p:ph type="title"/>
          </p:nvPr>
        </p:nvSpPr>
        <p:spPr>
          <a:xfrm>
            <a:off x="855980" y="406401"/>
            <a:ext cx="9913620" cy="792163"/>
          </a:xfrm>
          <a:solidFill>
            <a:srgbClr val="FFFF00"/>
          </a:solidFill>
        </p:spPr>
        <p:txBody>
          <a:bodyPr>
            <a:normAutofit/>
          </a:bodyPr>
          <a:lstStyle/>
          <a:p>
            <a:r>
              <a:rPr lang="en-US" sz="3600" dirty="0">
                <a:latin typeface="Arial Black" panose="020B0A04020102020204" pitchFamily="34" charset="0"/>
              </a:rPr>
              <a:t>What Jamieson Said about Bracketing</a:t>
            </a:r>
          </a:p>
        </p:txBody>
      </p:sp>
      <p:sp>
        <p:nvSpPr>
          <p:cNvPr id="3" name="Content Placeholder 2">
            <a:extLst>
              <a:ext uri="{FF2B5EF4-FFF2-40B4-BE49-F238E27FC236}">
                <a16:creationId xmlns:a16="http://schemas.microsoft.com/office/drawing/2014/main" id="{86F3F562-6FE5-0C27-EA5E-B68E67E7930B}"/>
              </a:ext>
            </a:extLst>
          </p:cNvPr>
          <p:cNvSpPr>
            <a:spLocks noGrp="1"/>
          </p:cNvSpPr>
          <p:nvPr>
            <p:ph idx="1"/>
          </p:nvPr>
        </p:nvSpPr>
        <p:spPr>
          <a:xfrm>
            <a:off x="716280" y="1419224"/>
            <a:ext cx="10515600" cy="5032375"/>
          </a:xfrm>
          <a:solidFill>
            <a:srgbClr val="FFFFCC"/>
          </a:solidFill>
        </p:spPr>
        <p:txBody>
          <a:bodyPr>
            <a:normAutofit lnSpcReduction="10000"/>
          </a:bodyPr>
          <a:lstStyle/>
          <a:p>
            <a:endParaRPr lang="en-US" dirty="0"/>
          </a:p>
          <a:p>
            <a:pPr marL="457200" lvl="1" indent="0">
              <a:buNone/>
            </a:pPr>
            <a:r>
              <a:rPr lang="en-US" sz="2800" dirty="0">
                <a:latin typeface="Arial" panose="020B0604020202020204" pitchFamily="34" charset="0"/>
                <a:cs typeface="Arial" panose="020B0604020202020204" pitchFamily="34" charset="0"/>
              </a:rPr>
              <a:t>Harry Livingstone: </a:t>
            </a:r>
            <a:r>
              <a:rPr lang="en-US" sz="2800" i="1" dirty="0">
                <a:latin typeface="Arial" panose="020B0604020202020204" pitchFamily="34" charset="0"/>
                <a:cs typeface="Arial" panose="020B0604020202020204" pitchFamily="34" charset="0"/>
              </a:rPr>
              <a:t>“Jamieson told me that Zavada recently told him that he </a:t>
            </a:r>
            <a:r>
              <a:rPr lang="en-US" sz="2800" dirty="0">
                <a:latin typeface="Arial" panose="020B0604020202020204" pitchFamily="34" charset="0"/>
                <a:cs typeface="Arial" panose="020B0604020202020204" pitchFamily="34" charset="0"/>
              </a:rPr>
              <a:t>[Zavada] </a:t>
            </a:r>
            <a:r>
              <a:rPr lang="en-US" sz="2800" i="1" dirty="0">
                <a:latin typeface="Arial" panose="020B0604020202020204" pitchFamily="34" charset="0"/>
                <a:cs typeface="Arial" panose="020B0604020202020204" pitchFamily="34" charset="0"/>
              </a:rPr>
              <a:t>had seen both good prints in the Archives and that one was over-exposed.”</a:t>
            </a:r>
          </a:p>
          <a:p>
            <a:pPr marL="457200" lvl="1" indent="0">
              <a:buNone/>
            </a:pPr>
            <a:endParaRPr lang="en-US" sz="2800" dirty="0">
              <a:latin typeface="Arial" panose="020B0604020202020204" pitchFamily="34" charset="0"/>
              <a:cs typeface="Arial" panose="020B0604020202020204" pitchFamily="34" charset="0"/>
            </a:endParaRPr>
          </a:p>
          <a:p>
            <a:pPr marL="457200" lvl="1" indent="0">
              <a:buNone/>
            </a:pPr>
            <a:r>
              <a:rPr lang="en-US" sz="2800" dirty="0">
                <a:latin typeface="Arial" panose="020B0604020202020204" pitchFamily="34" charset="0"/>
                <a:cs typeface="Arial" panose="020B0604020202020204" pitchFamily="34" charset="0"/>
              </a:rPr>
              <a:t>Bruce Jamieson: </a:t>
            </a:r>
            <a:r>
              <a:rPr lang="en-US" sz="2800" i="1" dirty="0">
                <a:latin typeface="Arial" panose="020B0604020202020204" pitchFamily="34" charset="0"/>
                <a:cs typeface="Arial" panose="020B0604020202020204" pitchFamily="34" charset="0"/>
              </a:rPr>
              <a:t>“It can’t be mine because we used the </a:t>
            </a:r>
            <a:r>
              <a:rPr lang="en-US" sz="2800" b="1" i="1" dirty="0">
                <a:solidFill>
                  <a:srgbClr val="FF0000"/>
                </a:solidFill>
                <a:latin typeface="Arial" panose="020B0604020202020204" pitchFamily="34" charset="0"/>
                <a:cs typeface="Arial" panose="020B0604020202020204" pitchFamily="34" charset="0"/>
              </a:rPr>
              <a:t>same</a:t>
            </a:r>
            <a:r>
              <a:rPr lang="en-US" sz="2800" i="1" dirty="0">
                <a:latin typeface="Arial" panose="020B0604020202020204" pitchFamily="34" charset="0"/>
                <a:cs typeface="Arial" panose="020B0604020202020204" pitchFamily="34" charset="0"/>
              </a:rPr>
              <a:t> exposure on all three prints.”</a:t>
            </a:r>
          </a:p>
          <a:p>
            <a:pPr marL="457200" lvl="1" indent="0">
              <a:buNone/>
            </a:pPr>
            <a:endParaRPr lang="en-US" sz="2800" dirty="0">
              <a:latin typeface="Arial" panose="020B0604020202020204" pitchFamily="34" charset="0"/>
              <a:cs typeface="Arial" panose="020B0604020202020204" pitchFamily="34" charset="0"/>
            </a:endParaRPr>
          </a:p>
          <a:p>
            <a:pPr marL="457200" lvl="1" indent="0">
              <a:buNone/>
            </a:pP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The Hoax of the Century </a:t>
            </a:r>
            <a:r>
              <a:rPr lang="en-US" sz="2800" dirty="0">
                <a:latin typeface="Arial" panose="020B0604020202020204" pitchFamily="34" charset="0"/>
                <a:cs typeface="Arial" panose="020B0604020202020204" pitchFamily="34" charset="0"/>
              </a:rPr>
              <a:t>(2004) by Harrison Edward Livingstone, p. 266.</a:t>
            </a:r>
          </a:p>
          <a:p>
            <a:pPr marL="457200" lvl="1" indent="0">
              <a:buNone/>
            </a:pPr>
            <a:endParaRPr lang="en-US" sz="2800" dirty="0">
              <a:latin typeface="Arial" panose="020B0604020202020204" pitchFamily="34" charset="0"/>
              <a:cs typeface="Arial" panose="020B0604020202020204" pitchFamily="34" charset="0"/>
            </a:endParaRPr>
          </a:p>
          <a:p>
            <a:pPr marL="457200" lvl="1" indent="0">
              <a:buNone/>
            </a:pPr>
            <a:r>
              <a:rPr lang="en-US" b="1" dirty="0">
                <a:latin typeface="Arial" panose="020B0604020202020204" pitchFamily="34" charset="0"/>
                <a:cs typeface="Arial" panose="020B0604020202020204" pitchFamily="34" charset="0"/>
              </a:rPr>
              <a:t>Mantik: Shortly thereafter, Zavada threw Jamieson under the bus.</a:t>
            </a:r>
          </a:p>
        </p:txBody>
      </p:sp>
    </p:spTree>
    <p:extLst>
      <p:ext uri="{BB962C8B-B14F-4D97-AF65-F5344CB8AC3E}">
        <p14:creationId xmlns:p14="http://schemas.microsoft.com/office/powerpoint/2010/main" val="379056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D954-9B2B-FDBB-8E1B-1323B9E04700}"/>
              </a:ext>
            </a:extLst>
          </p:cNvPr>
          <p:cNvSpPr>
            <a:spLocks noGrp="1"/>
          </p:cNvSpPr>
          <p:nvPr>
            <p:ph type="title"/>
          </p:nvPr>
        </p:nvSpPr>
        <p:spPr>
          <a:xfrm>
            <a:off x="2413000" y="681037"/>
            <a:ext cx="7137400" cy="671195"/>
          </a:xfrm>
          <a:solidFill>
            <a:srgbClr val="FFFF00"/>
          </a:solidFill>
        </p:spPr>
        <p:txBody>
          <a:bodyPr>
            <a:normAutofit fontScale="90000"/>
          </a:bodyPr>
          <a:lstStyle/>
          <a:p>
            <a:r>
              <a:rPr lang="en-US"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EEF27F44-C8EC-F6DF-E7E6-91E92730A85E}"/>
              </a:ext>
            </a:extLst>
          </p:cNvPr>
          <p:cNvSpPr>
            <a:spLocks noGrp="1"/>
          </p:cNvSpPr>
          <p:nvPr>
            <p:ph idx="1"/>
          </p:nvPr>
        </p:nvSpPr>
        <p:spPr>
          <a:solidFill>
            <a:srgbClr val="FFFFCC"/>
          </a:solidFill>
        </p:spPr>
        <p:txBody>
          <a:bodyPr>
            <a:normAutofit/>
          </a:bodyPr>
          <a:lstStyle/>
          <a:p>
            <a:pPr marL="0" marR="0">
              <a:lnSpc>
                <a:spcPct val="107000"/>
              </a:lnSpc>
              <a:spcBef>
                <a:spcPts val="0"/>
              </a:spcBef>
              <a:spcAft>
                <a:spcPts val="80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1. </a:t>
            </a:r>
            <a:r>
              <a:rPr lang="en-US" sz="3600" kern="100" dirty="0">
                <a:latin typeface="Arial" panose="020B0604020202020204" pitchFamily="34" charset="0"/>
                <a:ea typeface="Calibri" panose="020F0502020204030204" pitchFamily="34" charset="0"/>
                <a:cs typeface="Arial" panose="020B0604020202020204" pitchFamily="34" charset="0"/>
              </a:rPr>
              <a:t>W</a:t>
            </a:r>
            <a:r>
              <a:rPr lang="en-US" sz="3600" kern="100" dirty="0">
                <a:effectLst/>
                <a:latin typeface="Arial" panose="020B0604020202020204" pitchFamily="34" charset="0"/>
                <a:ea typeface="Calibri" panose="020F0502020204030204" pitchFamily="34" charset="0"/>
                <a:cs typeface="Arial" panose="020B0604020202020204" pitchFamily="34" charset="0"/>
              </a:rPr>
              <a:t>hat happened to the limo stop?</a:t>
            </a:r>
          </a:p>
          <a:p>
            <a:pPr marL="0" marR="0" indent="0">
              <a:lnSpc>
                <a:spcPct val="107000"/>
              </a:lnSpc>
              <a:spcBef>
                <a:spcPts val="0"/>
              </a:spcBef>
              <a:spcAft>
                <a:spcPts val="800"/>
              </a:spcAft>
              <a:buNone/>
            </a:pP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a:effectLst/>
                <a:latin typeface="Arial" panose="020B0604020202020204" pitchFamily="34" charset="0"/>
                <a:ea typeface="Calibri" panose="020F0502020204030204" pitchFamily="34" charset="0"/>
                <a:cs typeface="Arial" panose="020B0604020202020204" pitchFamily="34" charset="0"/>
              </a:rPr>
              <a:t>“Master </a:t>
            </a:r>
            <a:r>
              <a:rPr lang="en-US" sz="3600" kern="100" dirty="0">
                <a:latin typeface="Arial" panose="020B0604020202020204" pitchFamily="34" charset="0"/>
                <a:ea typeface="Calibri" panose="020F0502020204030204" pitchFamily="34" charset="0"/>
                <a:cs typeface="Arial" panose="020B0604020202020204" pitchFamily="34" charset="0"/>
              </a:rPr>
              <a:t>L</a:t>
            </a:r>
            <a:r>
              <a:rPr lang="en-US" sz="3600" kern="100" dirty="0">
                <a:effectLst/>
                <a:latin typeface="Arial" panose="020B0604020202020204" pitchFamily="34" charset="0"/>
                <a:ea typeface="Calibri" panose="020F0502020204030204" pitchFamily="34" charset="0"/>
                <a:cs typeface="Arial" panose="020B0604020202020204" pitchFamily="34" charset="0"/>
              </a:rPr>
              <a:t>ist of </a:t>
            </a:r>
            <a:r>
              <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[72] </a:t>
            </a:r>
            <a:r>
              <a:rPr lang="en-US" sz="3600" kern="100" dirty="0">
                <a:latin typeface="Arial" panose="020B0604020202020204" pitchFamily="34" charset="0"/>
                <a:ea typeface="Calibri" panose="020F0502020204030204" pitchFamily="34" charset="0"/>
                <a:cs typeface="Arial" panose="020B0604020202020204" pitchFamily="34" charset="0"/>
              </a:rPr>
              <a:t>W</a:t>
            </a:r>
            <a:r>
              <a:rPr lang="en-US" sz="3600" kern="100" dirty="0">
                <a:effectLst/>
                <a:latin typeface="Arial" panose="020B0604020202020204" pitchFamily="34" charset="0"/>
                <a:ea typeface="Calibri" panose="020F0502020204030204" pitchFamily="34" charset="0"/>
                <a:cs typeface="Arial" panose="020B0604020202020204" pitchFamily="34" charset="0"/>
              </a:rPr>
              <a:t>itnesses</a:t>
            </a:r>
            <a:r>
              <a:rPr lang="en-US" sz="3600" kern="100" dirty="0">
                <a:latin typeface="Arial" panose="020B0604020202020204" pitchFamily="34" charset="0"/>
                <a:ea typeface="Calibri" panose="020F0502020204030204" pitchFamily="34" charset="0"/>
                <a:cs typeface="Arial" panose="020B0604020202020204" pitchFamily="34" charset="0"/>
              </a:rPr>
              <a:t> Who Stated 		that the Limo Slowed or Stopped”</a:t>
            </a:r>
          </a:p>
          <a:p>
            <a:pPr marL="0" marR="0" indent="0">
              <a:lnSpc>
                <a:spcPct val="107000"/>
              </a:lnSpc>
              <a:spcBef>
                <a:spcPts val="0"/>
              </a:spcBef>
              <a:spcAft>
                <a:spcPts val="800"/>
              </a:spcAft>
              <a:buNone/>
            </a:pPr>
            <a:endParaRPr lang="en-US" sz="3600" kern="100" dirty="0">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spcBef>
                <a:spcPts val="0"/>
              </a:spcBef>
              <a:spcAft>
                <a:spcPts val="800"/>
              </a:spcAft>
            </a:pPr>
            <a:r>
              <a:rPr lang="en-US" sz="3600" i="1" kern="100" dirty="0">
                <a:latin typeface="Arial" panose="020B0604020202020204" pitchFamily="34" charset="0"/>
                <a:ea typeface="Calibri" panose="020F0502020204030204" pitchFamily="34" charset="0"/>
                <a:cs typeface="Arial" panose="020B0604020202020204" pitchFamily="34" charset="0"/>
              </a:rPr>
              <a:t>Honest Answers </a:t>
            </a:r>
            <a:r>
              <a:rPr lang="en-US" sz="3600" kern="100" dirty="0">
                <a:latin typeface="Arial" panose="020B0604020202020204" pitchFamily="34" charset="0"/>
                <a:ea typeface="Calibri" panose="020F0502020204030204" pitchFamily="34" charset="0"/>
                <a:cs typeface="Arial" panose="020B0604020202020204" pitchFamily="34" charset="0"/>
              </a:rPr>
              <a:t>(2021) by Vince P</a:t>
            </a:r>
            <a:r>
              <a:rPr lang="en-US" sz="3600" kern="100" dirty="0">
                <a:effectLst/>
                <a:latin typeface="Arial" panose="020B0604020202020204" pitchFamily="34" charset="0"/>
                <a:ea typeface="Calibri" panose="020F0502020204030204" pitchFamily="34" charset="0"/>
                <a:cs typeface="Arial" panose="020B0604020202020204" pitchFamily="34" charset="0"/>
              </a:rPr>
              <a:t>alamara</a:t>
            </a:r>
          </a:p>
          <a:p>
            <a:pPr marL="0" indent="0">
              <a:buNone/>
            </a:pPr>
            <a:endParaRPr lang="en-US" dirty="0"/>
          </a:p>
        </p:txBody>
      </p:sp>
    </p:spTree>
    <p:extLst>
      <p:ext uri="{BB962C8B-B14F-4D97-AF65-F5344CB8AC3E}">
        <p14:creationId xmlns:p14="http://schemas.microsoft.com/office/powerpoint/2010/main" val="1576243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62C6-AC65-B2B1-2BC4-D867EB246439}"/>
              </a:ext>
            </a:extLst>
          </p:cNvPr>
          <p:cNvSpPr>
            <a:spLocks noGrp="1"/>
          </p:cNvSpPr>
          <p:nvPr>
            <p:ph type="title"/>
          </p:nvPr>
        </p:nvSpPr>
        <p:spPr>
          <a:xfrm>
            <a:off x="1447800" y="178751"/>
            <a:ext cx="8295640" cy="1091248"/>
          </a:xfrm>
          <a:solidFill>
            <a:srgbClr val="FFFF00"/>
          </a:solidFill>
        </p:spPr>
        <p:txBody>
          <a:bodyPr>
            <a:normAutofit/>
          </a:bodyPr>
          <a:lstStyle/>
          <a:p>
            <a:r>
              <a:rPr lang="en-US" sz="3600" dirty="0">
                <a:latin typeface="Arial Black" panose="020B0A04020102020204" pitchFamily="34" charset="0"/>
              </a:rPr>
              <a:t>Inter-sprocket images—but why 	none for the motorcade?</a:t>
            </a:r>
          </a:p>
        </p:txBody>
      </p:sp>
      <p:cxnSp>
        <p:nvCxnSpPr>
          <p:cNvPr id="6" name="Straight Arrow Connector 5">
            <a:extLst>
              <a:ext uri="{FF2B5EF4-FFF2-40B4-BE49-F238E27FC236}">
                <a16:creationId xmlns:a16="http://schemas.microsoft.com/office/drawing/2014/main" id="{CCDFBE1A-CB30-D7A0-09BF-ADABA493CF75}"/>
              </a:ext>
            </a:extLst>
          </p:cNvPr>
          <p:cNvCxnSpPr>
            <a:cxnSpLocks/>
          </p:cNvCxnSpPr>
          <p:nvPr/>
        </p:nvCxnSpPr>
        <p:spPr>
          <a:xfrm flipV="1">
            <a:off x="2811392" y="3703320"/>
            <a:ext cx="1869440" cy="3251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2F439976-ADE1-A92E-FD92-6F71CD5B229B}"/>
              </a:ext>
            </a:extLst>
          </p:cNvPr>
          <p:cNvPicPr>
            <a:picLocks noGrp="1" noChangeAspect="1"/>
          </p:cNvPicPr>
          <p:nvPr>
            <p:ph idx="1"/>
          </p:nvPr>
        </p:nvPicPr>
        <p:blipFill>
          <a:blip r:embed="rId2"/>
          <a:stretch>
            <a:fillRect/>
          </a:stretch>
        </p:blipFill>
        <p:spPr>
          <a:xfrm>
            <a:off x="1222817" y="1445235"/>
            <a:ext cx="5527039" cy="5234014"/>
          </a:xfrm>
        </p:spPr>
      </p:pic>
      <p:sp>
        <p:nvSpPr>
          <p:cNvPr id="12" name="TextBox 11">
            <a:extLst>
              <a:ext uri="{FF2B5EF4-FFF2-40B4-BE49-F238E27FC236}">
                <a16:creationId xmlns:a16="http://schemas.microsoft.com/office/drawing/2014/main" id="{A93E512E-E6E2-C1E8-E8A6-64BD7CECE84E}"/>
              </a:ext>
            </a:extLst>
          </p:cNvPr>
          <p:cNvSpPr txBox="1"/>
          <p:nvPr/>
        </p:nvSpPr>
        <p:spPr>
          <a:xfrm>
            <a:off x="7003168" y="2938857"/>
            <a:ext cx="4754880" cy="2677656"/>
          </a:xfrm>
          <a:prstGeom prst="rect">
            <a:avLst/>
          </a:prstGeom>
          <a:solidFill>
            <a:schemeClr val="bg1">
              <a:lumMod val="85000"/>
            </a:schemeClr>
          </a:solidFill>
        </p:spPr>
        <p:txBody>
          <a:bodyPr wrap="square" rtlCol="0">
            <a:spAutoFit/>
          </a:bodyPr>
          <a:lstStyle/>
          <a:p>
            <a:r>
              <a:rPr lang="en-US" sz="2800" dirty="0">
                <a:latin typeface="Arial" panose="020B0604020202020204" pitchFamily="34" charset="0"/>
                <a:cs typeface="Arial" panose="020B0604020202020204" pitchFamily="34" charset="0"/>
              </a:rPr>
              <a:t>The red arrow identifies the baby’s head in the inter-sprocket area. For the motorcade (in the 3 copies), all inter-sprocket areas are </a:t>
            </a:r>
            <a:r>
              <a:rPr lang="en-US" sz="2800" b="1" dirty="0">
                <a:latin typeface="Arial" panose="020B0604020202020204" pitchFamily="34" charset="0"/>
                <a:cs typeface="Arial" panose="020B0604020202020204" pitchFamily="34" charset="0"/>
              </a:rPr>
              <a:t>totally black.</a:t>
            </a:r>
          </a:p>
        </p:txBody>
      </p:sp>
    </p:spTree>
    <p:extLst>
      <p:ext uri="{BB962C8B-B14F-4D97-AF65-F5344CB8AC3E}">
        <p14:creationId xmlns:p14="http://schemas.microsoft.com/office/powerpoint/2010/main" val="1104653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36FF-2271-3CD9-01D6-CF5DCB6B3879}"/>
              </a:ext>
            </a:extLst>
          </p:cNvPr>
          <p:cNvSpPr>
            <a:spLocks noGrp="1"/>
          </p:cNvSpPr>
          <p:nvPr>
            <p:ph type="title"/>
          </p:nvPr>
        </p:nvSpPr>
        <p:spPr>
          <a:xfrm>
            <a:off x="838200" y="791845"/>
            <a:ext cx="10515600" cy="925195"/>
          </a:xfrm>
          <a:solidFill>
            <a:srgbClr val="FFFF00"/>
          </a:solidFill>
        </p:spPr>
        <p:txBody>
          <a:bodyPr>
            <a:normAutofit/>
          </a:bodyPr>
          <a:lstStyle/>
          <a:p>
            <a:r>
              <a:rPr lang="en-US" sz="4000" dirty="0">
                <a:latin typeface="Arial Black" panose="020B0A04020102020204" pitchFamily="34" charset="0"/>
              </a:rPr>
              <a:t>The Operator and the Expert Agreed</a:t>
            </a:r>
          </a:p>
        </p:txBody>
      </p:sp>
      <p:sp>
        <p:nvSpPr>
          <p:cNvPr id="3" name="Content Placeholder 2">
            <a:extLst>
              <a:ext uri="{FF2B5EF4-FFF2-40B4-BE49-F238E27FC236}">
                <a16:creationId xmlns:a16="http://schemas.microsoft.com/office/drawing/2014/main" id="{ACCEF740-0569-1B0F-C646-A2EB4388B276}"/>
              </a:ext>
            </a:extLst>
          </p:cNvPr>
          <p:cNvSpPr>
            <a:spLocks noGrp="1"/>
          </p:cNvSpPr>
          <p:nvPr>
            <p:ph idx="1"/>
          </p:nvPr>
        </p:nvSpPr>
        <p:spPr>
          <a:xfrm>
            <a:off x="838200" y="2285999"/>
            <a:ext cx="10515600" cy="3890963"/>
          </a:xfrm>
          <a:solidFill>
            <a:srgbClr val="FFFFCC"/>
          </a:solidFill>
        </p:spPr>
        <p:txBody>
          <a:bodyPr/>
          <a:lstStyle/>
          <a:p>
            <a:endParaRPr lang="en-US" dirty="0"/>
          </a:p>
          <a:p>
            <a:r>
              <a:rPr lang="en-US" dirty="0">
                <a:latin typeface="Arial" panose="020B0604020202020204" pitchFamily="34" charset="0"/>
                <a:cs typeface="Arial" panose="020B0604020202020204" pitchFamily="34" charset="0"/>
              </a:rPr>
              <a:t>Robert Colley, who operated the Jamieson machine, and USC Professor Herb Farmer both </a:t>
            </a:r>
            <a:r>
              <a:rPr lang="en-US" i="1" dirty="0">
                <a:latin typeface="Arial" panose="020B0604020202020204" pitchFamily="34" charset="0"/>
                <a:cs typeface="Arial" panose="020B0604020202020204" pitchFamily="34" charset="0"/>
              </a:rPr>
              <a:t>“…have indicated that the motorcade side of the first day original copies </a:t>
            </a:r>
            <a:r>
              <a:rPr lang="en-US" i="1" dirty="0">
                <a:solidFill>
                  <a:srgbClr val="FF0000"/>
                </a:solidFill>
                <a:latin typeface="Arial" panose="020B0604020202020204" pitchFamily="34" charset="0"/>
                <a:cs typeface="Arial" panose="020B0604020202020204" pitchFamily="34" charset="0"/>
              </a:rPr>
              <a:t>should contain inter-sprocket images</a:t>
            </a:r>
            <a:r>
              <a:rPr lang="en-US" i="1" dirty="0">
                <a:latin typeface="Arial" panose="020B0604020202020204" pitchFamily="34" charset="0"/>
                <a:cs typeface="Arial" panose="020B0604020202020204" pitchFamily="34" charset="0"/>
              </a:rPr>
              <a:t>, but there are none.”</a:t>
            </a:r>
          </a:p>
          <a:p>
            <a:endParaRPr lang="en-US" dirty="0">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The Hoax of the Century: Decoding the Forgery of the Zapruder Film </a:t>
            </a:r>
            <a:r>
              <a:rPr lang="en-US" dirty="0">
                <a:latin typeface="Arial" panose="020B0604020202020204" pitchFamily="34" charset="0"/>
                <a:cs typeface="Arial" panose="020B0604020202020204" pitchFamily="34" charset="0"/>
              </a:rPr>
              <a:t>(2004) by Harrison Edward Livingstone, p. 454</a:t>
            </a:r>
          </a:p>
        </p:txBody>
      </p:sp>
    </p:spTree>
    <p:extLst>
      <p:ext uri="{BB962C8B-B14F-4D97-AF65-F5344CB8AC3E}">
        <p14:creationId xmlns:p14="http://schemas.microsoft.com/office/powerpoint/2010/main" val="2848947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3941-E4EB-4F38-6F8D-476C9BF1C944}"/>
              </a:ext>
            </a:extLst>
          </p:cNvPr>
          <p:cNvSpPr>
            <a:spLocks noGrp="1"/>
          </p:cNvSpPr>
          <p:nvPr>
            <p:ph type="ctrTitle"/>
          </p:nvPr>
        </p:nvSpPr>
        <p:spPr>
          <a:xfrm>
            <a:off x="213360" y="317510"/>
            <a:ext cx="11765280" cy="657850"/>
          </a:xfrm>
          <a:solidFill>
            <a:srgbClr val="FFFF00"/>
          </a:solidFill>
        </p:spPr>
        <p:txBody>
          <a:bodyPr>
            <a:noAutofit/>
          </a:bodyPr>
          <a:lstStyle/>
          <a:p>
            <a:r>
              <a:rPr lang="en-US" sz="3200" dirty="0">
                <a:latin typeface="Arial Black" panose="020B0A04020102020204" pitchFamily="34" charset="0"/>
              </a:rPr>
              <a:t>Conclusion: A Fox* “Guarded” the Henhouse</a:t>
            </a:r>
          </a:p>
        </p:txBody>
      </p:sp>
      <p:sp>
        <p:nvSpPr>
          <p:cNvPr id="3" name="Subtitle 2">
            <a:extLst>
              <a:ext uri="{FF2B5EF4-FFF2-40B4-BE49-F238E27FC236}">
                <a16:creationId xmlns:a16="http://schemas.microsoft.com/office/drawing/2014/main" id="{CA88C919-2BD7-0B94-4AB7-023E66276E16}"/>
              </a:ext>
            </a:extLst>
          </p:cNvPr>
          <p:cNvSpPr>
            <a:spLocks noGrp="1"/>
          </p:cNvSpPr>
          <p:nvPr>
            <p:ph type="subTitle" idx="1"/>
          </p:nvPr>
        </p:nvSpPr>
        <p:spPr>
          <a:xfrm>
            <a:off x="355600" y="1295400"/>
            <a:ext cx="9956800" cy="4414520"/>
          </a:xfrm>
          <a:solidFill>
            <a:srgbClr val="FFFFCC"/>
          </a:solidFill>
        </p:spPr>
        <p:txBody>
          <a:bodyPr>
            <a:normAutofit/>
          </a:bodyPr>
          <a:lstStyle/>
          <a:p>
            <a:pPr algn="l"/>
            <a:r>
              <a:rPr lang="en-US" sz="2000" dirty="0">
                <a:latin typeface="Arial" panose="020B0604020202020204" pitchFamily="34" charset="0"/>
                <a:cs typeface="Arial" panose="020B0604020202020204" pitchFamily="34" charset="0"/>
              </a:rPr>
              <a:t>	</a:t>
            </a:r>
            <a:r>
              <a:rPr lang="en-US" b="1" u="sng" dirty="0">
                <a:latin typeface="Abadi" panose="020F0502020204030204" pitchFamily="34" charset="0"/>
                <a:cs typeface="Arial" panose="020B0604020202020204" pitchFamily="34" charset="0"/>
              </a:rPr>
              <a:t>C. D. Jackson bought the Z-film for </a:t>
            </a:r>
            <a:r>
              <a:rPr lang="en-US" b="1" i="1" u="sng" dirty="0">
                <a:latin typeface="Abadi" panose="020F0502020204030204" pitchFamily="34" charset="0"/>
                <a:cs typeface="Arial" panose="020B0604020202020204" pitchFamily="34" charset="0"/>
              </a:rPr>
              <a:t>LIFE</a:t>
            </a:r>
          </a:p>
          <a:p>
            <a:pPr algn="l"/>
            <a:r>
              <a:rPr lang="en-US" sz="2000" dirty="0">
                <a:latin typeface="Arial" panose="020B0604020202020204" pitchFamily="34" charset="0"/>
                <a:cs typeface="Arial" panose="020B0604020202020204" pitchFamily="34" charset="0"/>
              </a:rPr>
              <a:t>1942 -1945. </a:t>
            </a:r>
            <a:r>
              <a:rPr lang="en-US" sz="2000" i="0" dirty="0">
                <a:solidFill>
                  <a:srgbClr val="202122"/>
                </a:solidFill>
                <a:effectLst/>
                <a:latin typeface="Arial" panose="020B0604020202020204" pitchFamily="34" charset="0"/>
                <a:cs typeface="Arial" panose="020B0604020202020204" pitchFamily="34" charset="0"/>
              </a:rPr>
              <a:t>Deputy Chief, Psychological Warfare </a:t>
            </a:r>
            <a:r>
              <a:rPr lang="en-US" sz="2000" dirty="0">
                <a:solidFill>
                  <a:srgbClr val="202122"/>
                </a:solidFill>
                <a:latin typeface="Arial" panose="020B0604020202020204" pitchFamily="34" charset="0"/>
                <a:cs typeface="Arial" panose="020B0604020202020204" pitchFamily="34" charset="0"/>
              </a:rPr>
              <a:t>Division, SHAEF</a:t>
            </a:r>
          </a:p>
          <a:p>
            <a:pPr algn="l"/>
            <a:r>
              <a:rPr lang="en-US" sz="2000" i="0" dirty="0">
                <a:solidFill>
                  <a:srgbClr val="202122"/>
                </a:solidFill>
                <a:effectLst/>
                <a:latin typeface="Arial" panose="020B0604020202020204" pitchFamily="34" charset="0"/>
                <a:cs typeface="Arial" panose="020B0604020202020204" pitchFamily="34" charset="0"/>
              </a:rPr>
              <a:t>1945 -1949. Managing Director of Time-Life International</a:t>
            </a:r>
          </a:p>
          <a:p>
            <a:pPr algn="l"/>
            <a:r>
              <a:rPr lang="en-US" sz="2000" dirty="0">
                <a:solidFill>
                  <a:srgbClr val="202122"/>
                </a:solidFill>
                <a:latin typeface="Arial" panose="020B0604020202020204" pitchFamily="34" charset="0"/>
                <a:cs typeface="Arial" panose="020B0604020202020204" pitchFamily="34" charset="0"/>
              </a:rPr>
              <a:t>    1952. </a:t>
            </a:r>
            <a:r>
              <a:rPr lang="en-US" sz="2000" b="1" dirty="0">
                <a:solidFill>
                  <a:srgbClr val="FF0000"/>
                </a:solidFill>
                <a:latin typeface="Arial" panose="020B0604020202020204" pitchFamily="34" charset="0"/>
                <a:cs typeface="Arial" panose="020B0604020202020204" pitchFamily="34" charset="0"/>
              </a:rPr>
              <a:t>L</a:t>
            </a:r>
            <a:r>
              <a:rPr lang="en-US" sz="2000" b="1" i="0" dirty="0">
                <a:solidFill>
                  <a:srgbClr val="FF0000"/>
                </a:solidFill>
                <a:effectLst/>
                <a:latin typeface="Arial" panose="020B0604020202020204" pitchFamily="34" charset="0"/>
                <a:cs typeface="Arial" panose="020B0604020202020204" pitchFamily="34" charset="0"/>
              </a:rPr>
              <a:t>iaison between the newly-created CIA and the Pentagon</a:t>
            </a:r>
          </a:p>
          <a:p>
            <a:pPr algn="l"/>
            <a:r>
              <a:rPr lang="en-US" sz="2000" i="0" dirty="0">
                <a:solidFill>
                  <a:srgbClr val="202122"/>
                </a:solidFill>
                <a:effectLst/>
                <a:latin typeface="Arial" panose="020B0604020202020204" pitchFamily="34" charset="0"/>
                <a:cs typeface="Arial" panose="020B0604020202020204" pitchFamily="34" charset="0"/>
              </a:rPr>
              <a:t>1953 - 1954. </a:t>
            </a:r>
            <a:r>
              <a:rPr lang="en-US" sz="2000" dirty="0">
                <a:solidFill>
                  <a:srgbClr val="202122"/>
                </a:solidFill>
                <a:latin typeface="Arial" panose="020B0604020202020204" pitchFamily="34" charset="0"/>
                <a:cs typeface="Arial" panose="020B0604020202020204" pitchFamily="34" charset="0"/>
              </a:rPr>
              <a:t>Presidential a</a:t>
            </a:r>
            <a:r>
              <a:rPr lang="en-US" sz="2000" i="0" dirty="0">
                <a:solidFill>
                  <a:srgbClr val="202122"/>
                </a:solidFill>
                <a:effectLst/>
                <a:latin typeface="Arial" panose="020B0604020202020204" pitchFamily="34" charset="0"/>
                <a:cs typeface="Arial" panose="020B0604020202020204" pitchFamily="34" charset="0"/>
              </a:rPr>
              <a:t>dviser on psychological warfare</a:t>
            </a:r>
          </a:p>
          <a:p>
            <a:pPr algn="l"/>
            <a:r>
              <a:rPr lang="en-US" sz="2000" dirty="0">
                <a:solidFill>
                  <a:srgbClr val="202122"/>
                </a:solidFill>
                <a:latin typeface="Arial" panose="020B0604020202020204" pitchFamily="34" charset="0"/>
                <a:cs typeface="Arial" panose="020B0604020202020204" pitchFamily="34" charset="0"/>
              </a:rPr>
              <a:t> 1953 -1954. Helped establish the Bilderberg Group</a:t>
            </a:r>
          </a:p>
          <a:p>
            <a:pPr algn="l"/>
            <a:r>
              <a:rPr lang="en-US" sz="2000" dirty="0">
                <a:solidFill>
                  <a:srgbClr val="202122"/>
                </a:solidFill>
                <a:latin typeface="Arial" panose="020B0604020202020204" pitchFamily="34" charset="0"/>
                <a:cs typeface="Arial" panose="020B0604020202020204" pitchFamily="34" charset="0"/>
              </a:rPr>
              <a:t>                1960. Publisher of </a:t>
            </a:r>
            <a:r>
              <a:rPr lang="en-US" sz="2000" i="1" dirty="0">
                <a:solidFill>
                  <a:srgbClr val="202122"/>
                </a:solidFill>
                <a:latin typeface="Arial" panose="020B0604020202020204" pitchFamily="34" charset="0"/>
                <a:cs typeface="Arial" panose="020B0604020202020204" pitchFamily="34" charset="0"/>
              </a:rPr>
              <a:t>LIFE</a:t>
            </a:r>
          </a:p>
          <a:p>
            <a:endParaRPr lang="en-US" sz="2000" i="1" dirty="0">
              <a:solidFill>
                <a:srgbClr val="20212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9152E9-1B2F-BDAF-EAE5-8F2CE8E381D3}"/>
              </a:ext>
            </a:extLst>
          </p:cNvPr>
          <p:cNvPicPr>
            <a:picLocks noChangeAspect="1"/>
          </p:cNvPicPr>
          <p:nvPr/>
        </p:nvPicPr>
        <p:blipFill>
          <a:blip r:embed="rId2"/>
          <a:stretch>
            <a:fillRect/>
          </a:stretch>
        </p:blipFill>
        <p:spPr>
          <a:xfrm>
            <a:off x="7197001" y="2920720"/>
            <a:ext cx="4781639" cy="3428555"/>
          </a:xfrm>
          <a:prstGeom prst="rect">
            <a:avLst/>
          </a:prstGeom>
        </p:spPr>
      </p:pic>
      <p:sp>
        <p:nvSpPr>
          <p:cNvPr id="12" name="TextBox 11">
            <a:extLst>
              <a:ext uri="{FF2B5EF4-FFF2-40B4-BE49-F238E27FC236}">
                <a16:creationId xmlns:a16="http://schemas.microsoft.com/office/drawing/2014/main" id="{1312C279-CEA7-3158-D826-2F8D4EA1B50F}"/>
              </a:ext>
            </a:extLst>
          </p:cNvPr>
          <p:cNvSpPr txBox="1"/>
          <p:nvPr/>
        </p:nvSpPr>
        <p:spPr>
          <a:xfrm>
            <a:off x="843281" y="4546937"/>
            <a:ext cx="5252720" cy="707886"/>
          </a:xfrm>
          <a:prstGeom prst="rect">
            <a:avLst/>
          </a:prstGeom>
          <a:solidFill>
            <a:schemeClr val="bg1">
              <a:lumMod val="85000"/>
            </a:schemeClr>
          </a:solidFill>
        </p:spPr>
        <p:txBody>
          <a:bodyPr wrap="square" rtlCol="0">
            <a:spAutoFit/>
          </a:bodyPr>
          <a:lstStyle/>
          <a:p>
            <a:r>
              <a:rPr lang="en-US" sz="2000" i="1" dirty="0">
                <a:latin typeface="Arial" panose="020B0604020202020204" pitchFamily="34" charset="0"/>
                <a:cs typeface="Arial" panose="020B0604020202020204" pitchFamily="34" charset="0"/>
              </a:rPr>
              <a:t>* Another fox, CIA officer George Joannides, served as the liaison to the HSCA </a:t>
            </a:r>
          </a:p>
        </p:txBody>
      </p:sp>
    </p:spTree>
    <p:extLst>
      <p:ext uri="{BB962C8B-B14F-4D97-AF65-F5344CB8AC3E}">
        <p14:creationId xmlns:p14="http://schemas.microsoft.com/office/powerpoint/2010/main" val="627855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5EC9-C268-E8C5-913C-FD53E6FB89BA}"/>
              </a:ext>
            </a:extLst>
          </p:cNvPr>
          <p:cNvSpPr>
            <a:spLocks noGrp="1"/>
          </p:cNvSpPr>
          <p:nvPr>
            <p:ph type="title"/>
          </p:nvPr>
        </p:nvSpPr>
        <p:spPr>
          <a:xfrm>
            <a:off x="1541780" y="782320"/>
            <a:ext cx="8374380" cy="1325563"/>
          </a:xfrm>
          <a:solidFill>
            <a:srgbClr val="FFFF00"/>
          </a:solidFill>
        </p:spPr>
        <p:txBody>
          <a:bodyPr>
            <a:normAutofit/>
          </a:bodyPr>
          <a:lstStyle/>
          <a:p>
            <a:r>
              <a:rPr lang="en-US" sz="3600" dirty="0">
                <a:latin typeface="Arial Black" panose="020B0A04020102020204" pitchFamily="34" charset="0"/>
                <a:cs typeface="Arial" panose="020B0604020202020204" pitchFamily="34" charset="0"/>
              </a:rPr>
              <a:t>Conclusion: Why Was Brugioni    	Kept Out of the Loop?</a:t>
            </a:r>
          </a:p>
        </p:txBody>
      </p:sp>
      <p:sp>
        <p:nvSpPr>
          <p:cNvPr id="3" name="Content Placeholder 2">
            <a:extLst>
              <a:ext uri="{FF2B5EF4-FFF2-40B4-BE49-F238E27FC236}">
                <a16:creationId xmlns:a16="http://schemas.microsoft.com/office/drawing/2014/main" id="{C0021DAD-4C2A-DCC5-BC9C-5C7AC05E4142}"/>
              </a:ext>
            </a:extLst>
          </p:cNvPr>
          <p:cNvSpPr>
            <a:spLocks noGrp="1"/>
          </p:cNvSpPr>
          <p:nvPr>
            <p:ph idx="1"/>
          </p:nvPr>
        </p:nvSpPr>
        <p:spPr>
          <a:xfrm>
            <a:off x="548640" y="2489517"/>
            <a:ext cx="11348720" cy="3921443"/>
          </a:xfrm>
          <a:solidFill>
            <a:srgbClr val="FFFFCC"/>
          </a:solidFill>
        </p:spPr>
        <p:txBody>
          <a:bodyPr>
            <a:normAutofit fontScale="85000" lnSpcReduction="20000"/>
          </a:bodyPr>
          <a:lstStyle/>
          <a:p>
            <a:pPr marL="0" indent="0">
              <a:buNone/>
            </a:pPr>
            <a:r>
              <a:rPr lang="en-US" dirty="0"/>
              <a:t>				</a:t>
            </a:r>
          </a:p>
          <a:p>
            <a:pPr marL="0" indent="0">
              <a:buNone/>
            </a:pPr>
            <a:r>
              <a:rPr lang="en-US" sz="3600" dirty="0">
                <a:latin typeface="Arial" panose="020B0604020202020204" pitchFamily="34" charset="0"/>
                <a:cs typeface="Arial" panose="020B0604020202020204" pitchFamily="34" charset="0"/>
              </a:rPr>
              <a:t>	</a:t>
            </a:r>
            <a:r>
              <a:rPr lang="en-US" sz="3300" dirty="0">
                <a:latin typeface="Arial" panose="020B0604020202020204" pitchFamily="34" charset="0"/>
                <a:cs typeface="Arial" panose="020B0604020202020204" pitchFamily="34" charset="0"/>
              </a:rPr>
              <a:t>			</a:t>
            </a:r>
            <a:r>
              <a:rPr lang="en-US" sz="3300" b="1" dirty="0">
                <a:latin typeface="Arial" panose="020B0604020202020204" pitchFamily="34" charset="0"/>
                <a:cs typeface="Arial" panose="020B0604020202020204" pitchFamily="34" charset="0"/>
              </a:rPr>
              <a:t>Brugioni: </a:t>
            </a:r>
          </a:p>
          <a:p>
            <a:pPr marL="0" indent="0">
              <a:buNone/>
            </a:pPr>
            <a:r>
              <a:rPr lang="en-US" sz="3300" i="1" dirty="0">
                <a:latin typeface="Arial" panose="020B0604020202020204" pitchFamily="34" charset="0"/>
                <a:cs typeface="Arial" panose="020B0604020202020204" pitchFamily="34" charset="0"/>
              </a:rPr>
              <a:t>  </a:t>
            </a:r>
            <a:r>
              <a:rPr lang="en-US" sz="3300" dirty="0">
                <a:latin typeface="Arial" panose="020B0604020202020204" pitchFamily="34" charset="0"/>
                <a:cs typeface="Arial" panose="020B0604020202020204" pitchFamily="34" charset="0"/>
              </a:rPr>
              <a:t>Lundahl knew that </a:t>
            </a:r>
            <a:r>
              <a:rPr lang="en-US" sz="3300" i="1" dirty="0">
                <a:latin typeface="Arial" panose="020B0604020202020204" pitchFamily="34" charset="0"/>
                <a:cs typeface="Arial" panose="020B0604020202020204" pitchFamily="34" charset="0"/>
              </a:rPr>
              <a:t>“I was </a:t>
            </a:r>
            <a:r>
              <a:rPr lang="en-US" sz="3300" i="1" dirty="0">
                <a:solidFill>
                  <a:srgbClr val="FF0000"/>
                </a:solidFill>
                <a:latin typeface="Arial" panose="020B0604020202020204" pitchFamily="34" charset="0"/>
                <a:cs typeface="Arial" panose="020B0604020202020204" pitchFamily="34" charset="0"/>
              </a:rPr>
              <a:t>too honest </a:t>
            </a:r>
            <a:r>
              <a:rPr lang="en-US" sz="3300" i="1" dirty="0">
                <a:latin typeface="Arial" panose="020B0604020202020204" pitchFamily="34" charset="0"/>
                <a:cs typeface="Arial" panose="020B0604020202020204" pitchFamily="34" charset="0"/>
              </a:rPr>
              <a:t>to be part of a scheme.”</a:t>
            </a:r>
          </a:p>
          <a:p>
            <a:pPr marL="0" indent="0">
              <a:buNone/>
            </a:pPr>
            <a:endParaRPr lang="en-US" sz="3300" i="1" dirty="0">
              <a:latin typeface="Arial" panose="020B0604020202020204" pitchFamily="34" charset="0"/>
              <a:cs typeface="Arial" panose="020B0604020202020204" pitchFamily="34" charset="0"/>
            </a:endParaRPr>
          </a:p>
          <a:p>
            <a:pPr marL="0" indent="0">
              <a:buNone/>
            </a:pPr>
            <a:r>
              <a:rPr lang="en-US" sz="3300" i="1" dirty="0">
                <a:latin typeface="Arial" panose="020B0604020202020204" pitchFamily="34" charset="0"/>
                <a:cs typeface="Arial" panose="020B0604020202020204" pitchFamily="34" charset="0"/>
              </a:rPr>
              <a:t>				  </a:t>
            </a:r>
            <a:r>
              <a:rPr lang="en-US" sz="3300" b="1" dirty="0">
                <a:latin typeface="Arial" panose="020B0604020202020204" pitchFamily="34" charset="0"/>
                <a:cs typeface="Arial" panose="020B0604020202020204" pitchFamily="34" charset="0"/>
              </a:rPr>
              <a:t>Mantik:</a:t>
            </a:r>
          </a:p>
          <a:p>
            <a:pPr marL="0" indent="0" algn="ctr">
              <a:buNone/>
            </a:pPr>
            <a:r>
              <a:rPr lang="en-US" sz="3300" dirty="0">
                <a:latin typeface="Arial" panose="020B0604020202020204" pitchFamily="34" charset="0"/>
                <a:cs typeface="Arial" panose="020B0604020202020204" pitchFamily="34" charset="0"/>
              </a:rPr>
              <a:t>Dino was a mirror image of Otto Otepka, who was tenaciously investigating Oswald’s security credentials for the State Department. For his efforts he was illegitimately fired by Dean Rusk 17 days before the assassination. Otepka’s direct bosses were later fired for perjury that was effectively used against him.</a:t>
            </a:r>
          </a:p>
          <a:p>
            <a:pPr marL="0" indent="0">
              <a:buNone/>
            </a:pPr>
            <a:endParaRPr lang="en-US" sz="3200" i="1" dirty="0">
              <a:latin typeface="Arial" panose="020B0604020202020204" pitchFamily="34" charset="0"/>
              <a:cs typeface="Arial" panose="020B0604020202020204" pitchFamily="34" charset="0"/>
            </a:endParaRPr>
          </a:p>
          <a:p>
            <a:pPr marL="0" indent="0">
              <a:buNone/>
            </a:pPr>
            <a:endParaRPr lang="en-US"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9477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12AE-5526-1BAE-553A-7954B880A251}"/>
              </a:ext>
            </a:extLst>
          </p:cNvPr>
          <p:cNvSpPr>
            <a:spLocks noGrp="1"/>
          </p:cNvSpPr>
          <p:nvPr>
            <p:ph type="title"/>
          </p:nvPr>
        </p:nvSpPr>
        <p:spPr>
          <a:xfrm>
            <a:off x="1647496" y="775029"/>
            <a:ext cx="8547538" cy="843565"/>
          </a:xfrm>
          <a:solidFill>
            <a:srgbClr val="FFFF00"/>
          </a:solidFill>
        </p:spPr>
        <p:txBody>
          <a:bodyPr>
            <a:normAutofit/>
          </a:bodyPr>
          <a:lstStyle/>
          <a:p>
            <a:r>
              <a:rPr lang="en-US" sz="3600" dirty="0">
                <a:latin typeface="Arial Black" panose="020B0A04020102020204" pitchFamily="34" charset="0"/>
                <a:cs typeface="Arial" panose="020B0604020202020204" pitchFamily="34" charset="0"/>
              </a:rPr>
              <a:t>So Why Leave in the Head Snap?</a:t>
            </a:r>
          </a:p>
        </p:txBody>
      </p:sp>
      <p:sp>
        <p:nvSpPr>
          <p:cNvPr id="3" name="Content Placeholder 2">
            <a:extLst>
              <a:ext uri="{FF2B5EF4-FFF2-40B4-BE49-F238E27FC236}">
                <a16:creationId xmlns:a16="http://schemas.microsoft.com/office/drawing/2014/main" id="{92EDD3C5-CC3A-C2D7-391A-EFA42B27ACF7}"/>
              </a:ext>
            </a:extLst>
          </p:cNvPr>
          <p:cNvSpPr>
            <a:spLocks noGrp="1"/>
          </p:cNvSpPr>
          <p:nvPr>
            <p:ph idx="1"/>
          </p:nvPr>
        </p:nvSpPr>
        <p:spPr>
          <a:xfrm>
            <a:off x="838200" y="2004301"/>
            <a:ext cx="10515600" cy="4351338"/>
          </a:xfrm>
          <a:solidFill>
            <a:srgbClr val="FFFFCC"/>
          </a:solidFill>
        </p:spPr>
        <p:txBody>
          <a:bodyPr>
            <a:normAutofit fontScale="92500" lnSpcReduction="10000"/>
          </a:bodyPr>
          <a:lstStyle/>
          <a:p>
            <a:endParaRPr lang="en-US" dirty="0"/>
          </a:p>
          <a:p>
            <a:r>
              <a:rPr lang="en-US" dirty="0">
                <a:latin typeface="Arial" panose="020B0604020202020204" pitchFamily="34" charset="0"/>
                <a:cs typeface="Arial" panose="020B0604020202020204" pitchFamily="34" charset="0"/>
              </a:rPr>
              <a:t>Edge prints (“KODAK SAFETY FILM”) appeared at regular intervals.</a:t>
            </a:r>
          </a:p>
          <a:p>
            <a:r>
              <a:rPr lang="en-US" dirty="0">
                <a:latin typeface="Arial" panose="020B0604020202020204" pitchFamily="34" charset="0"/>
                <a:cs typeface="Arial" panose="020B0604020202020204" pitchFamily="34" charset="0"/>
              </a:rPr>
              <a:t>A copied film would show both the original edge prints and those from the copy film.</a:t>
            </a:r>
          </a:p>
          <a:p>
            <a:r>
              <a:rPr lang="en-US" dirty="0">
                <a:latin typeface="Arial" panose="020B0604020202020204" pitchFamily="34" charset="0"/>
                <a:cs typeface="Arial" panose="020B0604020202020204" pitchFamily="34" charset="0"/>
              </a:rPr>
              <a:t>Two such sets would clearly imply that this was a copy film.</a:t>
            </a:r>
          </a:p>
          <a:p>
            <a:r>
              <a:rPr lang="en-US" dirty="0">
                <a:latin typeface="Arial" panose="020B0604020202020204" pitchFamily="34" charset="0"/>
                <a:cs typeface="Arial" panose="020B0604020202020204" pitchFamily="34" charset="0"/>
              </a:rPr>
              <a:t>So, all edge prints from the copy film had to be excised.</a:t>
            </a:r>
          </a:p>
          <a:p>
            <a:r>
              <a:rPr lang="en-US" dirty="0">
                <a:latin typeface="Arial" panose="020B0604020202020204" pitchFamily="34" charset="0"/>
                <a:cs typeface="Arial" panose="020B0604020202020204" pitchFamily="34" charset="0"/>
              </a:rPr>
              <a:t>This left speed glitches wherever such multiple frame excisions occurred.</a:t>
            </a:r>
          </a:p>
          <a:p>
            <a:r>
              <a:rPr lang="en-US" dirty="0">
                <a:latin typeface="Arial" panose="020B0604020202020204" pitchFamily="34" charset="0"/>
                <a:cs typeface="Arial" panose="020B0604020202020204" pitchFamily="34" charset="0"/>
              </a:rPr>
              <a:t>One of </a:t>
            </a:r>
            <a:r>
              <a:rPr lang="en-US">
                <a:latin typeface="Arial" panose="020B0604020202020204" pitchFamily="34" charset="0"/>
                <a:cs typeface="Arial" panose="020B0604020202020204" pitchFamily="34" charset="0"/>
              </a:rPr>
              <a:t>them occurred </a:t>
            </a:r>
            <a:r>
              <a:rPr lang="en-US" dirty="0">
                <a:latin typeface="Arial" panose="020B0604020202020204" pitchFamily="34" charset="0"/>
                <a:cs typeface="Arial" panose="020B0604020202020204" pitchFamily="34" charset="0"/>
              </a:rPr>
              <a:t>during JFK’s backward head movement—which was thereby (unavoidedly) turned into a head snap.</a:t>
            </a:r>
          </a:p>
        </p:txBody>
      </p:sp>
    </p:spTree>
    <p:extLst>
      <p:ext uri="{BB962C8B-B14F-4D97-AF65-F5344CB8AC3E}">
        <p14:creationId xmlns:p14="http://schemas.microsoft.com/office/powerpoint/2010/main" val="4064806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EEEB-29D4-27FA-F3DE-E8B54238F2A8}"/>
              </a:ext>
            </a:extLst>
          </p:cNvPr>
          <p:cNvSpPr>
            <a:spLocks noGrp="1"/>
          </p:cNvSpPr>
          <p:nvPr>
            <p:ph type="title"/>
          </p:nvPr>
        </p:nvSpPr>
        <p:spPr>
          <a:xfrm>
            <a:off x="264160" y="289879"/>
            <a:ext cx="11673840" cy="1325563"/>
          </a:xfrm>
          <a:solidFill>
            <a:srgbClr val="FFFF00"/>
          </a:solidFill>
        </p:spPr>
        <p:txBody>
          <a:bodyPr>
            <a:normAutofit fontScale="90000"/>
          </a:bodyPr>
          <a:lstStyle/>
          <a:p>
            <a:r>
              <a:rPr lang="en-US" sz="3600" dirty="0">
                <a:latin typeface="Arial Black" panose="020B0A04020102020204" pitchFamily="34" charset="0"/>
              </a:rPr>
              <a:t>The population density under this (government) bus was even greater than Nazareth during the Nativity.</a:t>
            </a:r>
          </a:p>
        </p:txBody>
      </p:sp>
      <p:sp>
        <p:nvSpPr>
          <p:cNvPr id="5" name="Content Placeholder 4">
            <a:extLst>
              <a:ext uri="{FF2B5EF4-FFF2-40B4-BE49-F238E27FC236}">
                <a16:creationId xmlns:a16="http://schemas.microsoft.com/office/drawing/2014/main" id="{57BB4C13-3B14-26D7-1639-5059E9C28148}"/>
              </a:ext>
            </a:extLst>
          </p:cNvPr>
          <p:cNvSpPr>
            <a:spLocks noGrp="1"/>
          </p:cNvSpPr>
          <p:nvPr>
            <p:ph idx="1"/>
          </p:nvPr>
        </p:nvSpPr>
        <p:spPr>
          <a:xfrm>
            <a:off x="2052320" y="1825624"/>
            <a:ext cx="7437120" cy="4940935"/>
          </a:xfrm>
          <a:solidFill>
            <a:srgbClr val="FFFFCC"/>
          </a:solidFill>
        </p:spPr>
        <p:txBody>
          <a:bodyPr/>
          <a:lstStyle/>
          <a:p>
            <a:endParaRPr lang="en-US" dirty="0"/>
          </a:p>
          <a:p>
            <a:endParaRPr lang="en-US" dirty="0"/>
          </a:p>
        </p:txBody>
      </p:sp>
      <p:pic>
        <p:nvPicPr>
          <p:cNvPr id="6" name="Content Placeholder 3" descr="A cartoon of a person pushing a child in a bus&#10;&#10;Description automatically generated">
            <a:extLst>
              <a:ext uri="{FF2B5EF4-FFF2-40B4-BE49-F238E27FC236}">
                <a16:creationId xmlns:a16="http://schemas.microsoft.com/office/drawing/2014/main" id="{4D2AD2E3-00FC-FC4C-A48F-E7A60F0FFD2A}"/>
              </a:ext>
            </a:extLst>
          </p:cNvPr>
          <p:cNvPicPr>
            <a:picLocks noChangeAspect="1"/>
          </p:cNvPicPr>
          <p:nvPr/>
        </p:nvPicPr>
        <p:blipFill>
          <a:blip r:embed="rId2"/>
          <a:stretch>
            <a:fillRect/>
          </a:stretch>
        </p:blipFill>
        <p:spPr>
          <a:xfrm>
            <a:off x="2346961" y="1991361"/>
            <a:ext cx="6863948" cy="4473824"/>
          </a:xfrm>
          <a:prstGeom prst="rect">
            <a:avLst/>
          </a:prstGeom>
        </p:spPr>
      </p:pic>
    </p:spTree>
    <p:extLst>
      <p:ext uri="{BB962C8B-B14F-4D97-AF65-F5344CB8AC3E}">
        <p14:creationId xmlns:p14="http://schemas.microsoft.com/office/powerpoint/2010/main" val="403291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62C2-9345-CD19-7772-253E1293B51B}"/>
              </a:ext>
            </a:extLst>
          </p:cNvPr>
          <p:cNvSpPr>
            <a:spLocks noGrp="1"/>
          </p:cNvSpPr>
          <p:nvPr>
            <p:ph type="ctrTitle"/>
          </p:nvPr>
        </p:nvSpPr>
        <p:spPr>
          <a:xfrm>
            <a:off x="528320" y="584200"/>
            <a:ext cx="11135360" cy="1188720"/>
          </a:xfrm>
          <a:solidFill>
            <a:srgbClr val="FFFF00"/>
          </a:solidFill>
        </p:spPr>
        <p:txBody>
          <a:bodyPr>
            <a:normAutofit fontScale="90000"/>
          </a:bodyPr>
          <a:lstStyle/>
          <a:p>
            <a:r>
              <a:rPr lang="en-US" sz="4400" dirty="0">
                <a:latin typeface="Arial Black" panose="020B0A04020102020204" pitchFamily="34" charset="0"/>
              </a:rPr>
              <a:t>Who was thrown under the bus—to preserve “National Security”?</a:t>
            </a:r>
          </a:p>
        </p:txBody>
      </p:sp>
      <p:sp>
        <p:nvSpPr>
          <p:cNvPr id="3" name="Subtitle 2">
            <a:extLst>
              <a:ext uri="{FF2B5EF4-FFF2-40B4-BE49-F238E27FC236}">
                <a16:creationId xmlns:a16="http://schemas.microsoft.com/office/drawing/2014/main" id="{F8036900-CA2E-B5D4-C21D-BA9EE311DA16}"/>
              </a:ext>
            </a:extLst>
          </p:cNvPr>
          <p:cNvSpPr>
            <a:spLocks noGrp="1"/>
          </p:cNvSpPr>
          <p:nvPr>
            <p:ph type="subTitle" idx="1"/>
          </p:nvPr>
        </p:nvSpPr>
        <p:spPr>
          <a:xfrm>
            <a:off x="756920" y="2189480"/>
            <a:ext cx="10678160" cy="4262120"/>
          </a:xfrm>
          <a:solidFill>
            <a:srgbClr val="FFFFCC"/>
          </a:solidFill>
        </p:spPr>
        <p:txBody>
          <a:bodyPr>
            <a:normAutofit fontScale="92500" lnSpcReduction="20000"/>
          </a:bodyPr>
          <a:lstStyle/>
          <a:p>
            <a:endParaRPr lang="en-US"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kern="100" dirty="0">
                <a:latin typeface="Arial" panose="020B0604020202020204" pitchFamily="34" charset="0"/>
                <a:ea typeface="Calibri" panose="020F0502020204030204" pitchFamily="34" charset="0"/>
                <a:cs typeface="Arial" panose="020B0604020202020204" pitchFamily="34" charset="0"/>
              </a:rPr>
              <a:t>SS agents Marty Venker and Bill Carter</a:t>
            </a:r>
            <a:r>
              <a:rPr lang="en-US" sz="3200" kern="100" dirty="0">
                <a:effectLst/>
                <a:latin typeface="Arial" panose="020B0604020202020204" pitchFamily="34" charset="0"/>
                <a:ea typeface="Calibri" panose="020F0502020204030204" pitchFamily="34" charset="0"/>
                <a:cs typeface="Arial" panose="020B0604020202020204" pitchFamily="34" charset="0"/>
              </a:rPr>
              <a:t>, SS surveyors who saw flying debris in multiple frames, SS who re-enacted the shots, Clint Hill, “Deke” DeLoach, Dan Rather, Ike Altgens, Phil Chamberlain, Tom Nulty, Bruce Jamieson, John Hicks, Art Lundahl, Bob Clark, Walter Cronkite, Dino Brugioni,</a:t>
            </a:r>
            <a:r>
              <a:rPr lang="en-US" sz="32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all the Parkland doctors</a:t>
            </a:r>
            <a:r>
              <a:rPr lang="en-US" sz="3200" kern="100" dirty="0">
                <a:effectLst/>
                <a:latin typeface="Arial" panose="020B0604020202020204" pitchFamily="34" charset="0"/>
                <a:ea typeface="Calibri" panose="020F0502020204030204" pitchFamily="34" charset="0"/>
                <a:cs typeface="Arial" panose="020B0604020202020204" pitchFamily="34" charset="0"/>
              </a:rPr>
              <a:t>, 72 limo-stop witnesses, and 202 frontal shot witnesses. </a:t>
            </a:r>
            <a:endParaRPr lang="en-US" sz="3200" kern="100" dirty="0">
              <a:latin typeface="Arial" panose="020B0604020202020204" pitchFamily="34" charset="0"/>
              <a:ea typeface="Calibri" panose="020F0502020204030204" pitchFamily="34" charset="0"/>
              <a:cs typeface="Arial" panose="020B0604020202020204" pitchFamily="34" charset="0"/>
            </a:endParaRPr>
          </a:p>
          <a:p>
            <a:r>
              <a:rPr lang="en-US" sz="3200" kern="100" dirty="0">
                <a:effectLst/>
                <a:latin typeface="Arial" panose="020B0604020202020204" pitchFamily="34" charset="0"/>
                <a:ea typeface="Calibri" panose="020F0502020204030204" pitchFamily="34" charset="0"/>
                <a:cs typeface="Arial" panose="020B0604020202020204" pitchFamily="34" charset="0"/>
              </a:rPr>
              <a:t>I would personally add </a:t>
            </a:r>
            <a:r>
              <a:rPr lang="en-US" sz="32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John Ebersole</a:t>
            </a:r>
            <a:r>
              <a:rPr lang="en-US" sz="3200" kern="100" dirty="0">
                <a:effectLst/>
                <a:latin typeface="Arial" panose="020B0604020202020204" pitchFamily="34" charset="0"/>
                <a:ea typeface="Calibri" panose="020F0502020204030204" pitchFamily="34" charset="0"/>
                <a:cs typeface="Arial" panose="020B0604020202020204" pitchFamily="34" charset="0"/>
              </a:rPr>
              <a:t>, MD, who created the White Patch, but at least he knew when to stop talking. </a:t>
            </a:r>
          </a:p>
          <a:p>
            <a:r>
              <a:rPr lang="en-US" sz="3200" kern="100" dirty="0">
                <a:latin typeface="Arial" panose="020B0604020202020204" pitchFamily="34" charset="0"/>
                <a:ea typeface="Calibri" panose="020F0502020204030204" pitchFamily="34" charset="0"/>
                <a:cs typeface="Arial" panose="020B0604020202020204" pitchFamily="34" charset="0"/>
              </a:rPr>
              <a:t>We could even add the </a:t>
            </a: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three pathologists </a:t>
            </a:r>
            <a:r>
              <a:rPr lang="en-US" sz="3200" kern="100" dirty="0">
                <a:latin typeface="Arial" panose="020B0604020202020204" pitchFamily="34" charset="0"/>
                <a:ea typeface="Calibri" panose="020F0502020204030204" pitchFamily="34" charset="0"/>
                <a:cs typeface="Arial" panose="020B0604020202020204" pitchFamily="34" charset="0"/>
              </a:rPr>
              <a:t>who were co-opted by fake images on the photographs and X-rays.</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p>
            <a:endParaRPr lang="en-US" sz="3200" kern="100" dirty="0">
              <a:latin typeface="Arial" panose="020B0604020202020204" pitchFamily="34" charset="0"/>
              <a:ea typeface="Calibri" panose="020F0502020204030204" pitchFamily="34" charset="0"/>
              <a:cs typeface="Arial" panose="020B0604020202020204" pitchFamily="34" charset="0"/>
            </a:endParaRPr>
          </a:p>
          <a:p>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04711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07F6-EC35-7E06-6B5F-8383B4623D9E}"/>
              </a:ext>
            </a:extLst>
          </p:cNvPr>
          <p:cNvSpPr>
            <a:spLocks noGrp="1"/>
          </p:cNvSpPr>
          <p:nvPr>
            <p:ph type="title"/>
          </p:nvPr>
        </p:nvSpPr>
        <p:spPr>
          <a:xfrm>
            <a:off x="1711960" y="181612"/>
            <a:ext cx="8580120" cy="1325563"/>
          </a:xfrm>
          <a:solidFill>
            <a:srgbClr val="FFFF00"/>
          </a:solidFill>
        </p:spPr>
        <p:txBody>
          <a:bodyPr>
            <a:normAutofit/>
          </a:bodyPr>
          <a:lstStyle/>
          <a:p>
            <a:r>
              <a:rPr lang="en-US" sz="4000" dirty="0">
                <a:latin typeface="Arial Black" panose="020B0A04020102020204" pitchFamily="34" charset="0"/>
              </a:rPr>
              <a:t>Conclusion: Galileo and the 	  		Catholic Church</a:t>
            </a:r>
          </a:p>
        </p:txBody>
      </p:sp>
      <p:sp>
        <p:nvSpPr>
          <p:cNvPr id="3" name="Content Placeholder 2">
            <a:extLst>
              <a:ext uri="{FF2B5EF4-FFF2-40B4-BE49-F238E27FC236}">
                <a16:creationId xmlns:a16="http://schemas.microsoft.com/office/drawing/2014/main" id="{23CE5F15-4E4F-0AB8-8451-3908E476E4F2}"/>
              </a:ext>
            </a:extLst>
          </p:cNvPr>
          <p:cNvSpPr>
            <a:spLocks noGrp="1"/>
          </p:cNvSpPr>
          <p:nvPr>
            <p:ph idx="1"/>
          </p:nvPr>
        </p:nvSpPr>
        <p:spPr>
          <a:xfrm>
            <a:off x="1006206" y="1832927"/>
            <a:ext cx="10332354" cy="4822507"/>
          </a:xfrm>
          <a:solidFill>
            <a:srgbClr val="FFFFCC"/>
          </a:solidFill>
        </p:spPr>
        <p:txBody>
          <a:bodyPr>
            <a:normAutofit/>
          </a:bodyPr>
          <a:lstStyle/>
          <a:p>
            <a:pPr marL="0" indent="0">
              <a:lnSpc>
                <a:spcPct val="100000"/>
              </a:lnSpc>
              <a:buNone/>
            </a:pPr>
            <a:r>
              <a:rPr lang="en-US" sz="2400" dirty="0">
                <a:latin typeface="Arial" panose="020B0604020202020204" pitchFamily="34" charset="0"/>
                <a:cs typeface="Arial" panose="020B0604020202020204" pitchFamily="34" charset="0"/>
              </a:rPr>
              <a:t>Galileo’s enemies refused to look through </a:t>
            </a:r>
          </a:p>
          <a:p>
            <a:pPr marL="0" indent="0">
              <a:lnSpc>
                <a:spcPct val="100000"/>
              </a:lnSpc>
              <a:buNone/>
            </a:pPr>
            <a:r>
              <a:rPr lang="en-US" sz="2400" dirty="0">
                <a:latin typeface="Arial" panose="020B0604020202020204" pitchFamily="34" charset="0"/>
                <a:cs typeface="Arial" panose="020B0604020202020204" pitchFamily="34" charset="0"/>
              </a:rPr>
              <a:t>	his telescope at the moons of Jupiter.</a:t>
            </a:r>
          </a:p>
          <a:p>
            <a:pPr>
              <a:lnSpc>
                <a:spcPct val="100000"/>
              </a:lnSpc>
            </a:pPr>
            <a:r>
              <a:rPr lang="en-US" sz="2400" dirty="0">
                <a:latin typeface="Arial" panose="020B0604020202020204" pitchFamily="34" charset="0"/>
                <a:cs typeface="Arial" panose="020B0604020202020204" pitchFamily="34" charset="0"/>
              </a:rPr>
              <a:t>Today, we have high priests</a:t>
            </a:r>
            <a:r>
              <a:rPr lang="en-US"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of the </a:t>
            </a:r>
          </a:p>
          <a:p>
            <a:pPr marL="0" indent="0">
              <a:lnSpc>
                <a:spcPct val="100000"/>
              </a:lnSpc>
              <a:buNone/>
            </a:pPr>
            <a:r>
              <a:rPr lang="en-US" sz="2400" dirty="0">
                <a:latin typeface="Arial" panose="020B0604020202020204" pitchFamily="34" charset="0"/>
                <a:cs typeface="Arial" panose="020B0604020202020204" pitchFamily="34" charset="0"/>
              </a:rPr>
              <a:t>	film who will not examine </a:t>
            </a:r>
          </a:p>
          <a:p>
            <a:pPr marL="0" indent="0">
              <a:lnSpc>
                <a:spcPct val="100000"/>
              </a:lnSpc>
              <a:buNone/>
            </a:pPr>
            <a:r>
              <a:rPr lang="en-US" sz="2400" dirty="0">
                <a:latin typeface="Arial" panose="020B0604020202020204" pitchFamily="34" charset="0"/>
                <a:cs typeface="Arial" panose="020B0604020202020204" pitchFamily="34" charset="0"/>
              </a:rPr>
              <a:t>	Wilkinson’s 6k images.</a:t>
            </a:r>
          </a:p>
          <a:p>
            <a:pPr>
              <a:lnSpc>
                <a:spcPct val="100000"/>
              </a:lnSpc>
            </a:pPr>
            <a:r>
              <a:rPr lang="en-US" sz="2400" dirty="0">
                <a:latin typeface="Arial" panose="020B0604020202020204" pitchFamily="34" charset="0"/>
                <a:cs typeface="Arial" panose="020B0604020202020204" pitchFamily="34" charset="0"/>
              </a:rPr>
              <a:t>Galileo was finally cleared of heresy by the </a:t>
            </a:r>
          </a:p>
          <a:p>
            <a:pPr marL="0" indent="0">
              <a:lnSpc>
                <a:spcPct val="100000"/>
              </a:lnSpc>
              <a:buNone/>
            </a:pPr>
            <a:r>
              <a:rPr lang="en-US" sz="2400" dirty="0">
                <a:latin typeface="Arial" panose="020B0604020202020204" pitchFamily="34" charset="0"/>
                <a:cs typeface="Arial" panose="020B0604020202020204" pitchFamily="34" charset="0"/>
              </a:rPr>
              <a:t>    Church on October 30, </a:t>
            </a:r>
            <a:r>
              <a:rPr lang="en-US" sz="2400" dirty="0">
                <a:solidFill>
                  <a:srgbClr val="FF0000"/>
                </a:solidFill>
                <a:latin typeface="Arial" panose="020B0604020202020204" pitchFamily="34" charset="0"/>
                <a:cs typeface="Arial" panose="020B0604020202020204" pitchFamily="34" charset="0"/>
              </a:rPr>
              <a:t>1992 [i.e., not 1692]. </a:t>
            </a:r>
            <a:endParaRPr lang="en-US" dirty="0">
              <a:solidFill>
                <a:srgbClr val="FF0000"/>
              </a:solidFill>
              <a:latin typeface="Arial" panose="020B0604020202020204" pitchFamily="34" charset="0"/>
              <a:cs typeface="Arial" panose="020B0604020202020204" pitchFamily="34" charset="0"/>
            </a:endParaRPr>
          </a:p>
          <a:p>
            <a:pPr marL="0" indent="0">
              <a:lnSpc>
                <a:spcPct val="100000"/>
              </a:lnSpc>
              <a:buNone/>
            </a:pPr>
            <a:endParaRPr lang="en-US" dirty="0"/>
          </a:p>
          <a:p>
            <a:endParaRPr lang="en-US" dirty="0"/>
          </a:p>
        </p:txBody>
      </p:sp>
      <p:pic>
        <p:nvPicPr>
          <p:cNvPr id="9" name="Picture 8">
            <a:extLst>
              <a:ext uri="{FF2B5EF4-FFF2-40B4-BE49-F238E27FC236}">
                <a16:creationId xmlns:a16="http://schemas.microsoft.com/office/drawing/2014/main" id="{379725C7-8E6D-6D8F-CC42-4F1BD64C18FD}"/>
              </a:ext>
            </a:extLst>
          </p:cNvPr>
          <p:cNvPicPr>
            <a:picLocks noChangeAspect="1"/>
          </p:cNvPicPr>
          <p:nvPr/>
        </p:nvPicPr>
        <p:blipFill>
          <a:blip r:embed="rId2"/>
          <a:stretch>
            <a:fillRect/>
          </a:stretch>
        </p:blipFill>
        <p:spPr>
          <a:xfrm>
            <a:off x="7604503" y="1832927"/>
            <a:ext cx="4010679" cy="4822507"/>
          </a:xfrm>
          <a:prstGeom prst="rect">
            <a:avLst/>
          </a:prstGeom>
        </p:spPr>
      </p:pic>
      <p:sp>
        <p:nvSpPr>
          <p:cNvPr id="11" name="TextBox 10">
            <a:extLst>
              <a:ext uri="{FF2B5EF4-FFF2-40B4-BE49-F238E27FC236}">
                <a16:creationId xmlns:a16="http://schemas.microsoft.com/office/drawing/2014/main" id="{C613A807-64FD-32DF-32FC-46A41F896126}"/>
              </a:ext>
            </a:extLst>
          </p:cNvPr>
          <p:cNvSpPr txBox="1"/>
          <p:nvPr/>
        </p:nvSpPr>
        <p:spPr>
          <a:xfrm>
            <a:off x="1516853" y="5440973"/>
            <a:ext cx="5648960" cy="1015663"/>
          </a:xfrm>
          <a:prstGeom prst="rect">
            <a:avLst/>
          </a:prstGeom>
          <a:solidFill>
            <a:schemeClr val="bg1">
              <a:lumMod val="95000"/>
            </a:schemeClr>
          </a:solidFill>
        </p:spPr>
        <p:txBody>
          <a:bodyPr wrap="square" rtlCol="0">
            <a:spAutoFit/>
          </a:bodyPr>
          <a:lstStyle/>
          <a:p>
            <a:r>
              <a:rPr lang="en-US" sz="2400" dirty="0"/>
              <a:t>*</a:t>
            </a:r>
            <a:r>
              <a:rPr lang="en-US" dirty="0"/>
              <a:t>One of these two “priests” has never asked to see these images. The other priest was offered free transportation and housing, but later declined due to health reasons.</a:t>
            </a:r>
          </a:p>
        </p:txBody>
      </p:sp>
    </p:spTree>
    <p:extLst>
      <p:ext uri="{BB962C8B-B14F-4D97-AF65-F5344CB8AC3E}">
        <p14:creationId xmlns:p14="http://schemas.microsoft.com/office/powerpoint/2010/main" val="3583738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DE6B-45CF-71C3-3F96-2F71CD92A2C8}"/>
              </a:ext>
            </a:extLst>
          </p:cNvPr>
          <p:cNvSpPr>
            <a:spLocks noGrp="1"/>
          </p:cNvSpPr>
          <p:nvPr>
            <p:ph type="title"/>
          </p:nvPr>
        </p:nvSpPr>
        <p:spPr>
          <a:xfrm>
            <a:off x="929640" y="218439"/>
            <a:ext cx="10515600" cy="925195"/>
          </a:xfrm>
          <a:solidFill>
            <a:srgbClr val="FFFF00"/>
          </a:solidFill>
        </p:spPr>
        <p:txBody>
          <a:bodyPr>
            <a:normAutofit fontScale="90000"/>
          </a:bodyPr>
          <a:lstStyle/>
          <a:p>
            <a:r>
              <a:rPr lang="en-US" dirty="0"/>
              <a:t> </a:t>
            </a:r>
            <a:r>
              <a:rPr lang="en-US" dirty="0">
                <a:latin typeface="Arial Black" panose="020B0A04020102020204" pitchFamily="34" charset="0"/>
              </a:rPr>
              <a:t>The Vatican, the CIA, and the Mafia</a:t>
            </a:r>
          </a:p>
        </p:txBody>
      </p:sp>
      <p:sp>
        <p:nvSpPr>
          <p:cNvPr id="3" name="Content Placeholder 2">
            <a:extLst>
              <a:ext uri="{FF2B5EF4-FFF2-40B4-BE49-F238E27FC236}">
                <a16:creationId xmlns:a16="http://schemas.microsoft.com/office/drawing/2014/main" id="{34D8A11F-B57F-F7A9-1E4E-D787D78B7C38}"/>
              </a:ext>
            </a:extLst>
          </p:cNvPr>
          <p:cNvSpPr>
            <a:spLocks noGrp="1"/>
          </p:cNvSpPr>
          <p:nvPr>
            <p:ph idx="1"/>
          </p:nvPr>
        </p:nvSpPr>
        <p:spPr>
          <a:xfrm>
            <a:off x="838200" y="1442720"/>
            <a:ext cx="10693400" cy="5080000"/>
          </a:xfrm>
          <a:solidFill>
            <a:srgbClr val="FFFFCC"/>
          </a:solidFill>
        </p:spPr>
        <p:txBody>
          <a:bodyPr/>
          <a:lstStyle/>
          <a:p>
            <a:pPr marL="0" indent="0" algn="l">
              <a:buNone/>
            </a:pPr>
            <a:r>
              <a:rPr lang="en-US" b="1" i="1" dirty="0">
                <a:effectLst/>
                <a:latin typeface="Arial" panose="020B0604020202020204" pitchFamily="34" charset="0"/>
                <a:cs typeface="Arial" panose="020B0604020202020204" pitchFamily="34" charset="0"/>
              </a:rPr>
              <a:t>Operation Gladio: The Unholy Alliance between the Vatican, the CIA, and the Mafia </a:t>
            </a:r>
            <a:r>
              <a:rPr lang="en-US" b="1" dirty="0">
                <a:effectLst/>
                <a:latin typeface="Arial" panose="020B0604020202020204" pitchFamily="34" charset="0"/>
                <a:cs typeface="Arial" panose="020B0604020202020204" pitchFamily="34" charset="0"/>
              </a:rPr>
              <a:t>(2015) </a:t>
            </a:r>
            <a:r>
              <a:rPr lang="en-US" dirty="0">
                <a:effectLst/>
                <a:latin typeface="Arial" panose="020B0604020202020204" pitchFamily="34" charset="0"/>
                <a:cs typeface="Arial" panose="020B0604020202020204" pitchFamily="34" charset="0"/>
              </a:rPr>
              <a:t>by </a:t>
            </a:r>
            <a:r>
              <a:rPr lang="en-US" i="0" dirty="0">
                <a:effectLst/>
                <a:latin typeface="Arial" panose="020B0604020202020204" pitchFamily="34" charset="0"/>
                <a:cs typeface="Arial" panose="020B0604020202020204" pitchFamily="34" charset="0"/>
              </a:rPr>
              <a:t>Paul L. Williams, Michael Prichard, et al.</a:t>
            </a:r>
          </a:p>
        </p:txBody>
      </p:sp>
      <p:pic>
        <p:nvPicPr>
          <p:cNvPr id="5" name="Picture 4">
            <a:extLst>
              <a:ext uri="{FF2B5EF4-FFF2-40B4-BE49-F238E27FC236}">
                <a16:creationId xmlns:a16="http://schemas.microsoft.com/office/drawing/2014/main" id="{AF357FE8-1647-B4C7-3EBE-9ADD3A6BBC6B}"/>
              </a:ext>
            </a:extLst>
          </p:cNvPr>
          <p:cNvPicPr>
            <a:picLocks noChangeAspect="1"/>
          </p:cNvPicPr>
          <p:nvPr/>
        </p:nvPicPr>
        <p:blipFill>
          <a:blip r:embed="rId2"/>
          <a:stretch>
            <a:fillRect/>
          </a:stretch>
        </p:blipFill>
        <p:spPr>
          <a:xfrm>
            <a:off x="6477002" y="2491085"/>
            <a:ext cx="3928182" cy="3837670"/>
          </a:xfrm>
          <a:prstGeom prst="rect">
            <a:avLst/>
          </a:prstGeom>
        </p:spPr>
      </p:pic>
      <p:sp>
        <p:nvSpPr>
          <p:cNvPr id="6" name="TextBox 5">
            <a:extLst>
              <a:ext uri="{FF2B5EF4-FFF2-40B4-BE49-F238E27FC236}">
                <a16:creationId xmlns:a16="http://schemas.microsoft.com/office/drawing/2014/main" id="{C12A74BB-B846-B5A0-9D73-A34A078287A3}"/>
              </a:ext>
            </a:extLst>
          </p:cNvPr>
          <p:cNvSpPr txBox="1"/>
          <p:nvPr/>
        </p:nvSpPr>
        <p:spPr>
          <a:xfrm>
            <a:off x="1381758" y="3027680"/>
            <a:ext cx="4561841" cy="2677656"/>
          </a:xfrm>
          <a:prstGeom prst="rect">
            <a:avLst/>
          </a:prstGeom>
          <a:solidFill>
            <a:schemeClr val="bg1">
              <a:lumMod val="95000"/>
            </a:schemeClr>
          </a:solidFill>
        </p:spPr>
        <p:txBody>
          <a:bodyPr wrap="square" rtlCol="0">
            <a:spAutoFit/>
          </a:bodyPr>
          <a:lstStyle/>
          <a:p>
            <a:r>
              <a:rPr lang="en-US" sz="2400" dirty="0">
                <a:latin typeface="Arial" panose="020B0604020202020204" pitchFamily="34" charset="0"/>
                <a:cs typeface="Arial" panose="020B0604020202020204" pitchFamily="34" charset="0"/>
              </a:rPr>
              <a:t>William Colby, </a:t>
            </a:r>
            <a:r>
              <a:rPr lang="en-US" sz="2400" dirty="0">
                <a:solidFill>
                  <a:srgbClr val="202122"/>
                </a:solidFill>
                <a:latin typeface="Arial" panose="020B0604020202020204" pitchFamily="34" charset="0"/>
                <a:ea typeface="Calibri" panose="020F0502020204030204" pitchFamily="34" charset="0"/>
                <a:cs typeface="Arial" panose="020B0604020202020204" pitchFamily="34" charset="0"/>
              </a:rPr>
              <a:t>Director of the CIA,</a:t>
            </a:r>
            <a:r>
              <a:rPr lang="en-US" sz="2400" dirty="0">
                <a:solidFill>
                  <a:srgbClr val="202122"/>
                </a:solidFill>
                <a:effectLst/>
                <a:latin typeface="Arial" panose="020B0604020202020204" pitchFamily="34" charset="0"/>
                <a:ea typeface="Calibri" panose="020F0502020204030204" pitchFamily="34" charset="0"/>
                <a:cs typeface="Arial" panose="020B0604020202020204" pitchFamily="34" charset="0"/>
              </a:rPr>
              <a:t> using his insider status as a devout Catholic, is also infamous for planting microphones throughout the papal apartments. This listening did not stop until 1984.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634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66684-DED8-2B84-D23C-EA03BBAFD715}"/>
              </a:ext>
            </a:extLst>
          </p:cNvPr>
          <p:cNvSpPr>
            <a:spLocks noGrp="1"/>
          </p:cNvSpPr>
          <p:nvPr>
            <p:ph type="ctrTitle"/>
          </p:nvPr>
        </p:nvSpPr>
        <p:spPr>
          <a:xfrm>
            <a:off x="1330960" y="294639"/>
            <a:ext cx="9144000" cy="929323"/>
          </a:xfrm>
          <a:solidFill>
            <a:srgbClr val="FFFF00"/>
          </a:solidFill>
        </p:spPr>
        <p:txBody>
          <a:bodyPr>
            <a:noAutofit/>
          </a:bodyPr>
          <a:lstStyle/>
          <a:p>
            <a:r>
              <a:rPr lang="en-US" sz="3200" dirty="0">
                <a:latin typeface="Arial Black" panose="020B0A04020102020204" pitchFamily="34" charset="0"/>
              </a:rPr>
              <a:t>Conclusion: This is an Ancient Tradition--The Blind Leading the Blind</a:t>
            </a:r>
          </a:p>
        </p:txBody>
      </p:sp>
      <p:sp>
        <p:nvSpPr>
          <p:cNvPr id="3" name="Subtitle 2">
            <a:extLst>
              <a:ext uri="{FF2B5EF4-FFF2-40B4-BE49-F238E27FC236}">
                <a16:creationId xmlns:a16="http://schemas.microsoft.com/office/drawing/2014/main" id="{4D608AC5-9E7E-1366-C0BE-297088501A2F}"/>
              </a:ext>
            </a:extLst>
          </p:cNvPr>
          <p:cNvSpPr>
            <a:spLocks noGrp="1"/>
          </p:cNvSpPr>
          <p:nvPr>
            <p:ph type="subTitle" idx="1"/>
          </p:nvPr>
        </p:nvSpPr>
        <p:spPr>
          <a:xfrm>
            <a:off x="599440" y="1402081"/>
            <a:ext cx="11186160" cy="5307298"/>
          </a:xfrm>
          <a:solidFill>
            <a:srgbClr val="FFFFCC"/>
          </a:solidFill>
        </p:spPr>
        <p:txBody>
          <a:bodyPr/>
          <a:lstStyle/>
          <a:p>
            <a:pPr algn="l"/>
            <a:r>
              <a:rPr lang="en-US" sz="2800" b="0" i="1" dirty="0">
                <a:solidFill>
                  <a:srgbClr val="202122"/>
                </a:solidFill>
                <a:effectLst/>
                <a:latin typeface="Arial" panose="020B0604020202020204" pitchFamily="34" charset="0"/>
              </a:rPr>
              <a:t>“Abiding in the midst of ignorance, thinking themselves wise and learned, fools go aimlessly hither and thither, like blind led by the blind”— Katha Upanishad </a:t>
            </a:r>
            <a:r>
              <a:rPr lang="en-US" sz="2800" b="0" u="none" strike="noStrike" dirty="0">
                <a:effectLst/>
                <a:latin typeface="Arial" panose="020B0604020202020204" pitchFamily="34" charset="0"/>
              </a:rPr>
              <a:t>(</a:t>
            </a:r>
            <a:r>
              <a:rPr lang="en-US" sz="2800" b="0" u="none" strike="noStrike" dirty="0">
                <a:solidFill>
                  <a:srgbClr val="FF0000"/>
                </a:solidFill>
                <a:effectLst/>
                <a:latin typeface="Arial" panose="020B0604020202020204" pitchFamily="34" charset="0"/>
              </a:rPr>
              <a:t>800 BC</a:t>
            </a:r>
            <a:r>
              <a:rPr lang="en-US" sz="2800" b="0" u="none" strike="noStrike" dirty="0">
                <a:effectLst/>
                <a:latin typeface="Arial" panose="020B0604020202020204" pitchFamily="34" charset="0"/>
              </a:rPr>
              <a:t>).</a:t>
            </a:r>
          </a:p>
          <a:p>
            <a:pPr algn="l"/>
            <a:endParaRPr lang="en-US" sz="2800" dirty="0">
              <a:latin typeface="Arial" panose="020B0604020202020204" pitchFamily="34" charset="0"/>
            </a:endParaRPr>
          </a:p>
          <a:p>
            <a:pPr algn="l"/>
            <a:endParaRPr lang="en-US" sz="2800" b="0" dirty="0">
              <a:effectLst/>
              <a:latin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09435454-A9D0-58A0-CC18-5B865A75B675}"/>
              </a:ext>
            </a:extLst>
          </p:cNvPr>
          <p:cNvPicPr>
            <a:picLocks noChangeAspect="1"/>
          </p:cNvPicPr>
          <p:nvPr/>
        </p:nvPicPr>
        <p:blipFill>
          <a:blip r:embed="rId2"/>
          <a:stretch>
            <a:fillRect/>
          </a:stretch>
        </p:blipFill>
        <p:spPr>
          <a:xfrm>
            <a:off x="7623630" y="3182490"/>
            <a:ext cx="3196771" cy="3049792"/>
          </a:xfrm>
          <a:prstGeom prst="rect">
            <a:avLst/>
          </a:prstGeom>
        </p:spPr>
      </p:pic>
      <p:pic>
        <p:nvPicPr>
          <p:cNvPr id="7" name="Picture 6">
            <a:extLst>
              <a:ext uri="{FF2B5EF4-FFF2-40B4-BE49-F238E27FC236}">
                <a16:creationId xmlns:a16="http://schemas.microsoft.com/office/drawing/2014/main" id="{797B0909-52CD-576D-7FB1-EC6252DD8268}"/>
              </a:ext>
            </a:extLst>
          </p:cNvPr>
          <p:cNvPicPr>
            <a:picLocks noChangeAspect="1"/>
          </p:cNvPicPr>
          <p:nvPr/>
        </p:nvPicPr>
        <p:blipFill>
          <a:blip r:embed="rId3"/>
          <a:stretch>
            <a:fillRect/>
          </a:stretch>
        </p:blipFill>
        <p:spPr>
          <a:xfrm>
            <a:off x="1168400" y="2821065"/>
            <a:ext cx="5394960" cy="3753992"/>
          </a:xfrm>
          <a:prstGeom prst="rect">
            <a:avLst/>
          </a:prstGeom>
        </p:spPr>
      </p:pic>
      <p:sp>
        <p:nvSpPr>
          <p:cNvPr id="8" name="TextBox 7">
            <a:extLst>
              <a:ext uri="{FF2B5EF4-FFF2-40B4-BE49-F238E27FC236}">
                <a16:creationId xmlns:a16="http://schemas.microsoft.com/office/drawing/2014/main" id="{4D9E839A-842C-FD17-8061-AF41769B8051}"/>
              </a:ext>
            </a:extLst>
          </p:cNvPr>
          <p:cNvSpPr txBox="1"/>
          <p:nvPr/>
        </p:nvSpPr>
        <p:spPr>
          <a:xfrm>
            <a:off x="7623630" y="2474560"/>
            <a:ext cx="2759890" cy="461665"/>
          </a:xfrm>
          <a:prstGeom prst="rect">
            <a:avLst/>
          </a:prstGeom>
          <a:noFill/>
        </p:spPr>
        <p:txBody>
          <a:bodyPr wrap="square" rtlCol="0">
            <a:spAutoFit/>
          </a:bodyPr>
          <a:lstStyle/>
          <a:p>
            <a:r>
              <a:rPr lang="en-US" sz="2400" b="0" i="0" dirty="0">
                <a:solidFill>
                  <a:srgbClr val="202122"/>
                </a:solidFill>
                <a:effectLst/>
                <a:latin typeface="Arial" panose="020B0604020202020204" pitchFamily="34" charset="0"/>
              </a:rPr>
              <a:t>Matthew 15:13-14</a:t>
            </a:r>
            <a:endParaRPr lang="en-US" sz="2400" dirty="0"/>
          </a:p>
        </p:txBody>
      </p:sp>
    </p:spTree>
    <p:extLst>
      <p:ext uri="{BB962C8B-B14F-4D97-AF65-F5344CB8AC3E}">
        <p14:creationId xmlns:p14="http://schemas.microsoft.com/office/powerpoint/2010/main" val="387813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38E4-AE64-DB05-944D-2CA8431D9E7E}"/>
              </a:ext>
            </a:extLst>
          </p:cNvPr>
          <p:cNvSpPr>
            <a:spLocks noGrp="1"/>
          </p:cNvSpPr>
          <p:nvPr>
            <p:ph type="title"/>
          </p:nvPr>
        </p:nvSpPr>
        <p:spPr>
          <a:xfrm>
            <a:off x="2100580" y="772160"/>
            <a:ext cx="7604760" cy="947524"/>
          </a:xfrm>
          <a:solidFill>
            <a:srgbClr val="FFFF00"/>
          </a:solidFill>
        </p:spPr>
        <p:txBody>
          <a:bodyPr/>
          <a:lstStyle/>
          <a:p>
            <a:r>
              <a:rPr lang="en-US"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09382795-A6E9-4425-4615-DFF9CF38D17E}"/>
              </a:ext>
            </a:extLst>
          </p:cNvPr>
          <p:cNvSpPr>
            <a:spLocks noGrp="1"/>
          </p:cNvSpPr>
          <p:nvPr>
            <p:ph idx="1"/>
          </p:nvPr>
        </p:nvSpPr>
        <p:spPr>
          <a:xfrm>
            <a:off x="1066800" y="2193534"/>
            <a:ext cx="10237684" cy="3892306"/>
          </a:xfrm>
          <a:solidFill>
            <a:srgbClr val="FFFFCC"/>
          </a:solidFill>
        </p:spPr>
        <p:txBody>
          <a:bodyPr>
            <a:normAutofit fontScale="25000" lnSpcReduction="20000"/>
          </a:bodyPr>
          <a:lstStyle/>
          <a:p>
            <a:pPr marL="0" marR="0" indent="0">
              <a:lnSpc>
                <a:spcPct val="107000"/>
              </a:lnSpc>
              <a:spcBef>
                <a:spcPts val="0"/>
              </a:spcBef>
              <a:spcAft>
                <a:spcPts val="800"/>
              </a:spcAft>
              <a:buNone/>
            </a:pP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000" kern="100" dirty="0">
                <a:latin typeface="Arial" panose="020B0604020202020204" pitchFamily="34" charset="0"/>
                <a:ea typeface="Calibri" panose="020F0502020204030204" pitchFamily="34" charset="0"/>
                <a:cs typeface="Arial" panose="020B0604020202020204" pitchFamily="34" charset="0"/>
              </a:rPr>
              <a:t>	</a:t>
            </a:r>
            <a:r>
              <a:rPr lang="en-US" sz="14400" kern="100" dirty="0">
                <a:latin typeface="Arial" panose="020B0604020202020204" pitchFamily="34" charset="0"/>
                <a:ea typeface="Calibri" panose="020F0502020204030204" pitchFamily="34" charset="0"/>
                <a:cs typeface="Arial" panose="020B0604020202020204" pitchFamily="34" charset="0"/>
              </a:rPr>
              <a:t>2. W</a:t>
            </a:r>
            <a:r>
              <a:rPr lang="en-US" sz="14400" kern="100" dirty="0">
                <a:effectLst/>
                <a:latin typeface="Arial" panose="020B0604020202020204" pitchFamily="34" charset="0"/>
                <a:ea typeface="Calibri" panose="020F0502020204030204" pitchFamily="34" charset="0"/>
                <a:cs typeface="Arial" panose="020B0604020202020204" pitchFamily="34" charset="0"/>
              </a:rPr>
              <a:t>hy does it suggest only one headshot?</a:t>
            </a:r>
          </a:p>
          <a:p>
            <a:pPr marL="0" marR="0" indent="0">
              <a:lnSpc>
                <a:spcPct val="107000"/>
              </a:lnSpc>
              <a:spcBef>
                <a:spcPts val="0"/>
              </a:spcBef>
              <a:spcAft>
                <a:spcPts val="800"/>
              </a:spcAft>
              <a:buNone/>
            </a:pPr>
            <a:endParaRPr lang="en-US" sz="14400" kern="100" dirty="0">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4400" kern="100" dirty="0">
                <a:effectLst/>
                <a:latin typeface="Arial" panose="020B0604020202020204" pitchFamily="34" charset="0"/>
                <a:ea typeface="Calibri" panose="020F0502020204030204" pitchFamily="34" charset="0"/>
                <a:cs typeface="Arial" panose="020B0604020202020204" pitchFamily="34" charset="0"/>
              </a:rPr>
              <a:t>“Master </a:t>
            </a:r>
            <a:r>
              <a:rPr lang="en-US" sz="14400" kern="100" dirty="0">
                <a:latin typeface="Arial" panose="020B0604020202020204" pitchFamily="34" charset="0"/>
                <a:ea typeface="Calibri" panose="020F0502020204030204" pitchFamily="34" charset="0"/>
                <a:cs typeface="Arial" panose="020B0604020202020204" pitchFamily="34" charset="0"/>
              </a:rPr>
              <a:t>L</a:t>
            </a:r>
            <a:r>
              <a:rPr lang="en-US" sz="14400" kern="100" dirty="0">
                <a:effectLst/>
                <a:latin typeface="Arial" panose="020B0604020202020204" pitchFamily="34" charset="0"/>
                <a:ea typeface="Calibri" panose="020F0502020204030204" pitchFamily="34" charset="0"/>
                <a:cs typeface="Arial" panose="020B0604020202020204" pitchFamily="34" charset="0"/>
              </a:rPr>
              <a:t>ist of </a:t>
            </a:r>
            <a:r>
              <a:rPr lang="en-US" sz="144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[202] </a:t>
            </a:r>
            <a:r>
              <a:rPr lang="en-US" sz="14400" kern="100" dirty="0">
                <a:latin typeface="Arial" panose="020B0604020202020204" pitchFamily="34" charset="0"/>
                <a:ea typeface="Calibri" panose="020F0502020204030204" pitchFamily="34" charset="0"/>
                <a:cs typeface="Arial" panose="020B0604020202020204" pitchFamily="34" charset="0"/>
              </a:rPr>
              <a:t>W</a:t>
            </a:r>
            <a:r>
              <a:rPr lang="en-US" sz="14400" kern="100" dirty="0">
                <a:effectLst/>
                <a:latin typeface="Arial" panose="020B0604020202020204" pitchFamily="34" charset="0"/>
                <a:ea typeface="Calibri" panose="020F0502020204030204" pitchFamily="34" charset="0"/>
                <a:cs typeface="Arial" panose="020B0604020202020204" pitchFamily="34" charset="0"/>
              </a:rPr>
              <a:t>itnesses Who Indicated that JFK was Shot from the </a:t>
            </a:r>
            <a:r>
              <a:rPr lang="en-US" sz="14400" kern="100" dirty="0">
                <a:latin typeface="Arial" panose="020B0604020202020204" pitchFamily="34" charset="0"/>
                <a:ea typeface="Calibri" panose="020F0502020204030204" pitchFamily="34" charset="0"/>
                <a:cs typeface="Arial" panose="020B0604020202020204" pitchFamily="34" charset="0"/>
              </a:rPr>
              <a:t>Right Front”</a:t>
            </a:r>
          </a:p>
          <a:p>
            <a:pPr marL="457200" marR="0">
              <a:lnSpc>
                <a:spcPct val="107000"/>
              </a:lnSpc>
              <a:spcBef>
                <a:spcPts val="0"/>
              </a:spcBef>
              <a:spcAft>
                <a:spcPts val="800"/>
              </a:spcAft>
            </a:pPr>
            <a:endParaRPr lang="en-US" sz="14400" kern="100" dirty="0">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spcBef>
                <a:spcPts val="0"/>
              </a:spcBef>
              <a:spcAft>
                <a:spcPts val="800"/>
              </a:spcAft>
            </a:pPr>
            <a:r>
              <a:rPr lang="en-US" sz="14400" i="1" kern="100" dirty="0">
                <a:latin typeface="Arial" panose="020B0604020202020204" pitchFamily="34" charset="0"/>
                <a:ea typeface="Calibri" panose="020F0502020204030204" pitchFamily="34" charset="0"/>
                <a:cs typeface="Arial" panose="020B0604020202020204" pitchFamily="34" charset="0"/>
              </a:rPr>
              <a:t>Honest Answers </a:t>
            </a:r>
            <a:r>
              <a:rPr lang="en-US" sz="14400" kern="100" dirty="0">
                <a:latin typeface="Arial" panose="020B0604020202020204" pitchFamily="34" charset="0"/>
                <a:ea typeface="Calibri" panose="020F0502020204030204" pitchFamily="34" charset="0"/>
                <a:cs typeface="Arial" panose="020B0604020202020204" pitchFamily="34" charset="0"/>
              </a:rPr>
              <a:t>(2021) by Vince P</a:t>
            </a:r>
            <a:r>
              <a:rPr lang="en-US" sz="14400" kern="100" dirty="0">
                <a:effectLst/>
                <a:latin typeface="Arial" panose="020B0604020202020204" pitchFamily="34" charset="0"/>
                <a:ea typeface="Calibri" panose="020F0502020204030204" pitchFamily="34" charset="0"/>
                <a:cs typeface="Arial" panose="020B0604020202020204" pitchFamily="34" charset="0"/>
              </a:rPr>
              <a:t>alamara</a:t>
            </a:r>
          </a:p>
          <a:p>
            <a:endParaRPr lang="en-US" dirty="0"/>
          </a:p>
        </p:txBody>
      </p:sp>
    </p:spTree>
    <p:extLst>
      <p:ext uri="{BB962C8B-B14F-4D97-AF65-F5344CB8AC3E}">
        <p14:creationId xmlns:p14="http://schemas.microsoft.com/office/powerpoint/2010/main" val="1852785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B702-D69A-4634-21B6-C4FDB76BA9D7}"/>
              </a:ext>
            </a:extLst>
          </p:cNvPr>
          <p:cNvSpPr>
            <a:spLocks noGrp="1"/>
          </p:cNvSpPr>
          <p:nvPr>
            <p:ph type="title"/>
          </p:nvPr>
        </p:nvSpPr>
        <p:spPr>
          <a:xfrm>
            <a:off x="538480" y="263524"/>
            <a:ext cx="11297920" cy="1009651"/>
          </a:xfrm>
          <a:solidFill>
            <a:srgbClr val="FFFF00"/>
          </a:solidFill>
        </p:spPr>
        <p:txBody>
          <a:bodyPr>
            <a:normAutofit/>
          </a:bodyPr>
          <a:lstStyle/>
          <a:p>
            <a:r>
              <a:rPr lang="en-US" sz="3600" dirty="0">
                <a:latin typeface="Arial Black" panose="020B0A04020102020204" pitchFamily="34" charset="0"/>
              </a:rPr>
              <a:t>Conclusion: Planck’s Principle Still Applies</a:t>
            </a:r>
          </a:p>
        </p:txBody>
      </p:sp>
      <p:sp>
        <p:nvSpPr>
          <p:cNvPr id="3" name="Content Placeholder 2">
            <a:extLst>
              <a:ext uri="{FF2B5EF4-FFF2-40B4-BE49-F238E27FC236}">
                <a16:creationId xmlns:a16="http://schemas.microsoft.com/office/drawing/2014/main" id="{6D70EAF7-3EDC-05A5-45E3-BE294E619A37}"/>
              </a:ext>
            </a:extLst>
          </p:cNvPr>
          <p:cNvSpPr>
            <a:spLocks noGrp="1"/>
          </p:cNvSpPr>
          <p:nvPr>
            <p:ph idx="1"/>
          </p:nvPr>
        </p:nvSpPr>
        <p:spPr>
          <a:xfrm>
            <a:off x="751840" y="1584960"/>
            <a:ext cx="10718800" cy="4900932"/>
          </a:xfrm>
          <a:solidFill>
            <a:srgbClr val="FFFFCC"/>
          </a:solidFill>
        </p:spPr>
        <p:txBody>
          <a:bodyPr/>
          <a:lstStyle/>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Max Planck was the founding father of quantum mechanics.</a:t>
            </a:r>
            <a:endParaRPr lang="en-US" dirty="0">
              <a:solidFill>
                <a:srgbClr val="202122"/>
              </a:solidFill>
              <a:latin typeface="Arial" panose="020B0604020202020204" pitchFamily="34" charset="0"/>
            </a:endParaRPr>
          </a:p>
          <a:p>
            <a:r>
              <a:rPr lang="en-US" b="0" i="1" dirty="0">
                <a:solidFill>
                  <a:srgbClr val="202122"/>
                </a:solidFill>
                <a:effectLst/>
                <a:latin typeface="Arial" panose="020B0604020202020204" pitchFamily="34" charset="0"/>
              </a:rPr>
              <a:t>“A new scientific truth does not triumph by convincing its opponents and making them see the light, but rather because its opponents eventually die, and a new generation grows up that is familiar with it ....”</a:t>
            </a:r>
            <a:endParaRPr lang="en-US" i="1" dirty="0"/>
          </a:p>
        </p:txBody>
      </p:sp>
      <p:pic>
        <p:nvPicPr>
          <p:cNvPr id="5" name="Picture 4">
            <a:extLst>
              <a:ext uri="{FF2B5EF4-FFF2-40B4-BE49-F238E27FC236}">
                <a16:creationId xmlns:a16="http://schemas.microsoft.com/office/drawing/2014/main" id="{FBEF6CF2-F0F3-F1A9-4F10-18B1F8F2B206}"/>
              </a:ext>
            </a:extLst>
          </p:cNvPr>
          <p:cNvPicPr>
            <a:picLocks noChangeAspect="1"/>
          </p:cNvPicPr>
          <p:nvPr/>
        </p:nvPicPr>
        <p:blipFill>
          <a:blip r:embed="rId2"/>
          <a:stretch>
            <a:fillRect/>
          </a:stretch>
        </p:blipFill>
        <p:spPr>
          <a:xfrm>
            <a:off x="5681162" y="4031360"/>
            <a:ext cx="4651558" cy="2159890"/>
          </a:xfrm>
          <a:prstGeom prst="rect">
            <a:avLst/>
          </a:prstGeom>
          <a:solidFill>
            <a:srgbClr val="00B050"/>
          </a:solidFill>
        </p:spPr>
      </p:pic>
      <p:sp>
        <p:nvSpPr>
          <p:cNvPr id="6" name="TextBox 5">
            <a:extLst>
              <a:ext uri="{FF2B5EF4-FFF2-40B4-BE49-F238E27FC236}">
                <a16:creationId xmlns:a16="http://schemas.microsoft.com/office/drawing/2014/main" id="{CE0F8547-6928-37A6-8A19-3568A5740407}"/>
              </a:ext>
            </a:extLst>
          </p:cNvPr>
          <p:cNvSpPr txBox="1"/>
          <p:nvPr/>
        </p:nvSpPr>
        <p:spPr>
          <a:xfrm>
            <a:off x="1391920" y="4579868"/>
            <a:ext cx="3735522" cy="1200329"/>
          </a:xfrm>
          <a:prstGeom prst="rect">
            <a:avLst/>
          </a:prstGeom>
          <a:solidFill>
            <a:schemeClr val="bg1">
              <a:lumMod val="95000"/>
            </a:schemeClr>
          </a:solidFill>
        </p:spPr>
        <p:txBody>
          <a:bodyPr wrap="square" rtlCol="0">
            <a:spAutoFit/>
          </a:bodyPr>
          <a:lstStyle/>
          <a:p>
            <a:r>
              <a:rPr lang="en-US" sz="2400" dirty="0">
                <a:latin typeface="Arial" panose="020B0604020202020204" pitchFamily="34" charset="0"/>
                <a:cs typeface="Arial" panose="020B0604020202020204" pitchFamily="34" charset="0"/>
              </a:rPr>
              <a:t>As a reminder for me, this coin is displayed on my bookshelf at home.</a:t>
            </a:r>
          </a:p>
        </p:txBody>
      </p:sp>
    </p:spTree>
    <p:extLst>
      <p:ext uri="{BB962C8B-B14F-4D97-AF65-F5344CB8AC3E}">
        <p14:creationId xmlns:p14="http://schemas.microsoft.com/office/powerpoint/2010/main" val="3242798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183C-E801-449F-3FB9-A54B0F46589D}"/>
              </a:ext>
            </a:extLst>
          </p:cNvPr>
          <p:cNvSpPr>
            <a:spLocks noGrp="1"/>
          </p:cNvSpPr>
          <p:nvPr>
            <p:ph type="title"/>
          </p:nvPr>
        </p:nvSpPr>
        <p:spPr>
          <a:xfrm>
            <a:off x="3152140" y="853439"/>
            <a:ext cx="5887720" cy="731203"/>
          </a:xfrm>
          <a:solidFill>
            <a:srgbClr val="FFFF00"/>
          </a:solidFill>
        </p:spPr>
        <p:txBody>
          <a:bodyPr>
            <a:normAutofit/>
          </a:bodyPr>
          <a:lstStyle/>
          <a:p>
            <a:r>
              <a:rPr lang="en-US" sz="4000" dirty="0">
                <a:latin typeface="Arial Black" panose="020B0A04020102020204" pitchFamily="34" charset="0"/>
              </a:rPr>
              <a:t>Mark Twain Agrees</a:t>
            </a:r>
          </a:p>
        </p:txBody>
      </p:sp>
      <p:sp>
        <p:nvSpPr>
          <p:cNvPr id="3" name="Content Placeholder 2">
            <a:extLst>
              <a:ext uri="{FF2B5EF4-FFF2-40B4-BE49-F238E27FC236}">
                <a16:creationId xmlns:a16="http://schemas.microsoft.com/office/drawing/2014/main" id="{9FD5083A-D8F7-D3FE-708D-406EBC75214B}"/>
              </a:ext>
            </a:extLst>
          </p:cNvPr>
          <p:cNvSpPr>
            <a:spLocks noGrp="1"/>
          </p:cNvSpPr>
          <p:nvPr>
            <p:ph idx="1"/>
          </p:nvPr>
        </p:nvSpPr>
        <p:spPr>
          <a:xfrm>
            <a:off x="1247140" y="2052321"/>
            <a:ext cx="9697720" cy="3952240"/>
          </a:xfrm>
          <a:solidFill>
            <a:srgbClr val="FFFFCC"/>
          </a:solidFill>
        </p:spPr>
        <p:txBody>
          <a:bodyPr/>
          <a:lstStyle/>
          <a:p>
            <a:endParaRPr lang="en-US" dirty="0"/>
          </a:p>
          <a:p>
            <a:r>
              <a:rPr lang="en-US" i="1" dirty="0">
                <a:solidFill>
                  <a:srgbClr val="000000"/>
                </a:solidFill>
                <a:latin typeface="Arial" panose="020B0604020202020204" pitchFamily="34" charset="0"/>
              </a:rPr>
              <a:t>“</a:t>
            </a:r>
            <a:r>
              <a:rPr lang="en-US" b="0" i="1" dirty="0">
                <a:solidFill>
                  <a:srgbClr val="000000"/>
                </a:solidFill>
                <a:effectLst/>
                <a:latin typeface="Arial" panose="020B0604020202020204" pitchFamily="34" charset="0"/>
              </a:rPr>
              <a:t>The glory which is built upon a lie soon becomes a most unpleasant incumbrance.... How easy it is to make people believe a lie, and how hard it is to undo that work again!”</a:t>
            </a:r>
          </a:p>
          <a:p>
            <a:endParaRPr lang="en-US" dirty="0">
              <a:solidFill>
                <a:srgbClr val="000000"/>
              </a:solidFill>
              <a:latin typeface="Arial" panose="020B0604020202020204" pitchFamily="34" charset="0"/>
            </a:endParaRPr>
          </a:p>
          <a:p>
            <a:r>
              <a:rPr lang="en-US" b="0" i="0" dirty="0">
                <a:solidFill>
                  <a:srgbClr val="000000"/>
                </a:solidFill>
                <a:effectLst/>
                <a:latin typeface="Arial" panose="020B0604020202020204" pitchFamily="34" charset="0"/>
              </a:rPr>
              <a:t> Autobiographical dictation, 2 December 1906. Published in </a:t>
            </a:r>
            <a:r>
              <a:rPr lang="en-US" b="0" i="1" dirty="0">
                <a:solidFill>
                  <a:srgbClr val="000000"/>
                </a:solidFill>
                <a:effectLst/>
                <a:latin typeface="Arial" panose="020B0604020202020204" pitchFamily="34" charset="0"/>
              </a:rPr>
              <a:t>Autobiography of Mark Twain, </a:t>
            </a:r>
            <a:r>
              <a:rPr lang="en-US" b="0" dirty="0">
                <a:solidFill>
                  <a:srgbClr val="000000"/>
                </a:solidFill>
                <a:effectLst/>
                <a:latin typeface="Arial" panose="020B0604020202020204" pitchFamily="34" charset="0"/>
              </a:rPr>
              <a:t>Volume 2 </a:t>
            </a:r>
            <a:r>
              <a:rPr lang="en-US" b="0" i="0" dirty="0">
                <a:solidFill>
                  <a:srgbClr val="000000"/>
                </a:solidFill>
                <a:effectLst/>
                <a:latin typeface="Arial" panose="020B0604020202020204" pitchFamily="34" charset="0"/>
              </a:rPr>
              <a:t>(University of California Press, 2013)</a:t>
            </a:r>
            <a:endParaRPr lang="en-US" dirty="0"/>
          </a:p>
        </p:txBody>
      </p:sp>
    </p:spTree>
    <p:extLst>
      <p:ext uri="{BB962C8B-B14F-4D97-AF65-F5344CB8AC3E}">
        <p14:creationId xmlns:p14="http://schemas.microsoft.com/office/powerpoint/2010/main" val="3616846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EB31-9CDA-E24D-B670-5FEDCFAD9511}"/>
              </a:ext>
            </a:extLst>
          </p:cNvPr>
          <p:cNvSpPr>
            <a:spLocks noGrp="1"/>
          </p:cNvSpPr>
          <p:nvPr>
            <p:ph type="ctrTitle"/>
          </p:nvPr>
        </p:nvSpPr>
        <p:spPr>
          <a:xfrm>
            <a:off x="2468880" y="406399"/>
            <a:ext cx="8077200" cy="762000"/>
          </a:xfrm>
          <a:solidFill>
            <a:srgbClr val="FFFF00"/>
          </a:solidFill>
        </p:spPr>
        <p:txBody>
          <a:bodyPr>
            <a:normAutofit/>
          </a:bodyPr>
          <a:lstStyle/>
          <a:p>
            <a:r>
              <a:rPr lang="en-US" sz="4000" dirty="0">
                <a:latin typeface="Arial Black" panose="020B0A04020102020204" pitchFamily="34" charset="0"/>
              </a:rPr>
              <a:t>Masquerade at the Museum</a:t>
            </a:r>
          </a:p>
        </p:txBody>
      </p:sp>
      <p:sp>
        <p:nvSpPr>
          <p:cNvPr id="3" name="Subtitle 2">
            <a:extLst>
              <a:ext uri="{FF2B5EF4-FFF2-40B4-BE49-F238E27FC236}">
                <a16:creationId xmlns:a16="http://schemas.microsoft.com/office/drawing/2014/main" id="{B533AFD8-35BC-9428-6D21-CB51915227BB}"/>
              </a:ext>
            </a:extLst>
          </p:cNvPr>
          <p:cNvSpPr>
            <a:spLocks noGrp="1"/>
          </p:cNvSpPr>
          <p:nvPr>
            <p:ph type="subTitle" idx="1"/>
          </p:nvPr>
        </p:nvSpPr>
        <p:spPr>
          <a:xfrm>
            <a:off x="4426153" y="1518209"/>
            <a:ext cx="4003040" cy="5069840"/>
          </a:xfrm>
          <a:solidFill>
            <a:srgbClr val="FFFFCC"/>
          </a:solidFill>
        </p:spPr>
        <p:txBody>
          <a:bodyPr/>
          <a:lstStyle/>
          <a:p>
            <a:endParaRPr lang="en-US" dirty="0"/>
          </a:p>
          <a:p>
            <a:endParaRPr lang="en-US" dirty="0"/>
          </a:p>
        </p:txBody>
      </p:sp>
      <p:pic>
        <p:nvPicPr>
          <p:cNvPr id="6" name="Picture 5">
            <a:extLst>
              <a:ext uri="{FF2B5EF4-FFF2-40B4-BE49-F238E27FC236}">
                <a16:creationId xmlns:a16="http://schemas.microsoft.com/office/drawing/2014/main" id="{E5B77EDF-8916-58C8-E028-92B58C5FEBE3}"/>
              </a:ext>
            </a:extLst>
          </p:cNvPr>
          <p:cNvPicPr>
            <a:picLocks noChangeAspect="1"/>
          </p:cNvPicPr>
          <p:nvPr/>
        </p:nvPicPr>
        <p:blipFill>
          <a:blip r:embed="rId2"/>
          <a:stretch>
            <a:fillRect/>
          </a:stretch>
        </p:blipFill>
        <p:spPr>
          <a:xfrm>
            <a:off x="4592321" y="1654658"/>
            <a:ext cx="3670704" cy="4796943"/>
          </a:xfrm>
          <a:prstGeom prst="rect">
            <a:avLst/>
          </a:prstGeom>
        </p:spPr>
      </p:pic>
    </p:spTree>
    <p:extLst>
      <p:ext uri="{BB962C8B-B14F-4D97-AF65-F5344CB8AC3E}">
        <p14:creationId xmlns:p14="http://schemas.microsoft.com/office/powerpoint/2010/main" val="3952906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467B-6749-6AF6-2E96-AB227B51FC5E}"/>
              </a:ext>
            </a:extLst>
          </p:cNvPr>
          <p:cNvSpPr>
            <a:spLocks noGrp="1"/>
          </p:cNvSpPr>
          <p:nvPr>
            <p:ph type="ctrTitle"/>
          </p:nvPr>
        </p:nvSpPr>
        <p:spPr>
          <a:xfrm>
            <a:off x="2969173" y="1030013"/>
            <a:ext cx="6022428" cy="1218708"/>
          </a:xfrm>
          <a:solidFill>
            <a:srgbClr val="FFFF00"/>
          </a:solidFill>
        </p:spPr>
        <p:txBody>
          <a:bodyPr>
            <a:normAutofit/>
          </a:bodyPr>
          <a:lstStyle/>
          <a:p>
            <a:r>
              <a:rPr lang="en-US" sz="3600" b="0" i="1" dirty="0">
                <a:solidFill>
                  <a:srgbClr val="1D2228"/>
                </a:solidFill>
                <a:effectLst/>
                <a:latin typeface="Arial Black" panose="020B0A04020102020204" pitchFamily="34" charset="0"/>
              </a:rPr>
              <a:t>L'image 313</a:t>
            </a:r>
            <a:r>
              <a:rPr lang="en-US" sz="3600" b="0" i="0" dirty="0">
                <a:solidFill>
                  <a:srgbClr val="1D2228"/>
                </a:solidFill>
                <a:effectLst/>
                <a:latin typeface="Arial Black" panose="020B0A04020102020204" pitchFamily="34" charset="0"/>
              </a:rPr>
              <a:t>: A New French Documentary</a:t>
            </a:r>
            <a:endParaRPr lang="en-US" sz="3600" dirty="0"/>
          </a:p>
        </p:txBody>
      </p:sp>
      <p:sp>
        <p:nvSpPr>
          <p:cNvPr id="3" name="Subtitle 2">
            <a:extLst>
              <a:ext uri="{FF2B5EF4-FFF2-40B4-BE49-F238E27FC236}">
                <a16:creationId xmlns:a16="http://schemas.microsoft.com/office/drawing/2014/main" id="{43E4899F-5134-EC88-63EC-47C018292FBC}"/>
              </a:ext>
            </a:extLst>
          </p:cNvPr>
          <p:cNvSpPr>
            <a:spLocks noGrp="1"/>
          </p:cNvSpPr>
          <p:nvPr>
            <p:ph type="subTitle" idx="1"/>
          </p:nvPr>
        </p:nvSpPr>
        <p:spPr>
          <a:xfrm>
            <a:off x="1408386" y="2963918"/>
            <a:ext cx="9879723" cy="2060027"/>
          </a:xfrm>
          <a:solidFill>
            <a:srgbClr val="FFFFCC"/>
          </a:solidFill>
        </p:spPr>
        <p:txBody>
          <a:bodyPr>
            <a:noAutofit/>
          </a:bodyPr>
          <a:lstStyle/>
          <a:p>
            <a:r>
              <a:rPr lang="en-US" sz="3200" dirty="0">
                <a:latin typeface="Arial" panose="020B0604020202020204" pitchFamily="34" charset="0"/>
                <a:cs typeface="Arial" panose="020B0604020202020204" pitchFamily="34" charset="0"/>
              </a:rPr>
              <a:t>This new documentary, with English subtitles, is an hour long, builds on the work of Douglas Horne, and focuses on the chain of custody of the film.</a:t>
            </a:r>
          </a:p>
          <a:p>
            <a:r>
              <a:rPr lang="en-US" sz="2400" b="0" i="0" u="sng" dirty="0">
                <a:solidFill>
                  <a:srgbClr val="338FE9"/>
                </a:solidFill>
                <a:effectLst/>
                <a:latin typeface="Helvetica Neue"/>
                <a:hlinkClick r:id="rId2"/>
              </a:rPr>
              <a:t>https://www.youtube.com/watch?v=9A5VPkazX8A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030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2BCF-F434-30CD-0726-C5E9CEB9E84A}"/>
              </a:ext>
            </a:extLst>
          </p:cNvPr>
          <p:cNvSpPr>
            <a:spLocks noGrp="1"/>
          </p:cNvSpPr>
          <p:nvPr>
            <p:ph type="title"/>
          </p:nvPr>
        </p:nvSpPr>
        <p:spPr>
          <a:xfrm>
            <a:off x="2512059" y="354832"/>
            <a:ext cx="7553960" cy="822960"/>
          </a:xfrm>
          <a:solidFill>
            <a:srgbClr val="FF0000"/>
          </a:solidFill>
        </p:spPr>
        <p:txBody>
          <a:bodyPr>
            <a:normAutofit/>
          </a:bodyPr>
          <a:lstStyle/>
          <a:p>
            <a:r>
              <a:rPr lang="en-US" dirty="0">
                <a:latin typeface="Arial Black" panose="020B0A04020102020204" pitchFamily="34" charset="0"/>
              </a:rPr>
              <a:t>A Tentative Book Cover</a:t>
            </a:r>
          </a:p>
        </p:txBody>
      </p:sp>
      <p:sp>
        <p:nvSpPr>
          <p:cNvPr id="16" name="Content Placeholder 15">
            <a:extLst>
              <a:ext uri="{FF2B5EF4-FFF2-40B4-BE49-F238E27FC236}">
                <a16:creationId xmlns:a16="http://schemas.microsoft.com/office/drawing/2014/main" id="{DF04C3C3-70AA-A41E-DCF1-2BCF5DBCF509}"/>
              </a:ext>
            </a:extLst>
          </p:cNvPr>
          <p:cNvSpPr>
            <a:spLocks noGrp="1"/>
          </p:cNvSpPr>
          <p:nvPr>
            <p:ph idx="1"/>
          </p:nvPr>
        </p:nvSpPr>
        <p:spPr>
          <a:xfrm>
            <a:off x="4084320" y="1513840"/>
            <a:ext cx="4277360" cy="5080000"/>
          </a:xfrm>
          <a:solidFill>
            <a:srgbClr val="FFFFCC"/>
          </a:solidFill>
        </p:spPr>
        <p:txBody>
          <a:bodyPr/>
          <a:lstStyle/>
          <a:p>
            <a:pPr marL="0" indent="0">
              <a:buNone/>
            </a:pPr>
            <a:endParaRPr lang="en-US" dirty="0"/>
          </a:p>
          <a:p>
            <a:pPr marL="0" indent="0">
              <a:buNone/>
            </a:pPr>
            <a:endParaRPr lang="en-US" dirty="0"/>
          </a:p>
        </p:txBody>
      </p:sp>
      <p:sp>
        <p:nvSpPr>
          <p:cNvPr id="20" name="TextBox 19">
            <a:extLst>
              <a:ext uri="{FF2B5EF4-FFF2-40B4-BE49-F238E27FC236}">
                <a16:creationId xmlns:a16="http://schemas.microsoft.com/office/drawing/2014/main" id="{509BB706-0BAD-9D84-ACC7-D2799CA3AF94}"/>
              </a:ext>
            </a:extLst>
          </p:cNvPr>
          <p:cNvSpPr txBox="1"/>
          <p:nvPr/>
        </p:nvSpPr>
        <p:spPr>
          <a:xfrm>
            <a:off x="8699498" y="3041471"/>
            <a:ext cx="2700021" cy="1200329"/>
          </a:xfrm>
          <a:prstGeom prst="rect">
            <a:avLst/>
          </a:prstGeom>
          <a:solidFill>
            <a:schemeClr val="bg1">
              <a:lumMod val="85000"/>
            </a:schemeClr>
          </a:solidFill>
        </p:spPr>
        <p:txBody>
          <a:bodyPr wrap="square" rtlCol="0">
            <a:spAutoFit/>
          </a:bodyPr>
          <a:lstStyle/>
          <a:p>
            <a:r>
              <a:rPr lang="en-US" sz="2400" dirty="0">
                <a:latin typeface="Arial" panose="020B0604020202020204" pitchFamily="34" charset="0"/>
                <a:cs typeface="Arial" panose="020B0604020202020204" pitchFamily="34" charset="0"/>
              </a:rPr>
              <a:t>The expected publication date is December 2023</a:t>
            </a:r>
          </a:p>
        </p:txBody>
      </p:sp>
      <p:pic>
        <p:nvPicPr>
          <p:cNvPr id="3" name="Picture 2">
            <a:extLst>
              <a:ext uri="{FF2B5EF4-FFF2-40B4-BE49-F238E27FC236}">
                <a16:creationId xmlns:a16="http://schemas.microsoft.com/office/drawing/2014/main" id="{2C9C66B7-9404-EBDC-3A81-D45A958D68B7}"/>
              </a:ext>
            </a:extLst>
          </p:cNvPr>
          <p:cNvPicPr>
            <a:picLocks noChangeAspect="1"/>
          </p:cNvPicPr>
          <p:nvPr/>
        </p:nvPicPr>
        <p:blipFill>
          <a:blip r:embed="rId2"/>
          <a:stretch>
            <a:fillRect/>
          </a:stretch>
        </p:blipFill>
        <p:spPr>
          <a:xfrm>
            <a:off x="4171273" y="1595040"/>
            <a:ext cx="4103453" cy="5084228"/>
          </a:xfrm>
          <a:prstGeom prst="rect">
            <a:avLst/>
          </a:prstGeom>
        </p:spPr>
      </p:pic>
    </p:spTree>
    <p:extLst>
      <p:ext uri="{BB962C8B-B14F-4D97-AF65-F5344CB8AC3E}">
        <p14:creationId xmlns:p14="http://schemas.microsoft.com/office/powerpoint/2010/main" val="101495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E06B-FC7E-1709-E55E-CE6B3F6470AA}"/>
              </a:ext>
            </a:extLst>
          </p:cNvPr>
          <p:cNvSpPr>
            <a:spLocks noGrp="1"/>
          </p:cNvSpPr>
          <p:nvPr>
            <p:ph type="title"/>
          </p:nvPr>
        </p:nvSpPr>
        <p:spPr>
          <a:xfrm>
            <a:off x="2138680" y="742314"/>
            <a:ext cx="7564120" cy="884555"/>
          </a:xfrm>
          <a:solidFill>
            <a:srgbClr val="FFFF00"/>
          </a:solidFill>
        </p:spPr>
        <p:txBody>
          <a:bodyPr/>
          <a:lstStyle/>
          <a:p>
            <a:r>
              <a:rPr lang="en-US"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4B78AB74-F8B0-E0BB-3AE1-32C47BC5C815}"/>
              </a:ext>
            </a:extLst>
          </p:cNvPr>
          <p:cNvSpPr>
            <a:spLocks noGrp="1"/>
          </p:cNvSpPr>
          <p:nvPr>
            <p:ph idx="1"/>
          </p:nvPr>
        </p:nvSpPr>
        <p:spPr>
          <a:solidFill>
            <a:srgbClr val="FFFFCC"/>
          </a:solidFill>
        </p:spPr>
        <p:txBody>
          <a:bodyPr>
            <a:normAutofit lnSpcReduction="10000"/>
          </a:bodyPr>
          <a:lstStyle/>
          <a:p>
            <a:pPr marL="0" indent="0">
              <a:buNone/>
            </a:pPr>
            <a:r>
              <a:rPr lang="en-US" sz="1800" dirty="0">
                <a:latin typeface="Times New Roman" panose="02020603050405020304" pitchFamily="18" charset="0"/>
                <a:ea typeface="Calibri" panose="020F0502020204030204" pitchFamily="34" charset="0"/>
              </a:rPr>
              <a:t>	</a:t>
            </a:r>
          </a:p>
          <a:p>
            <a:pPr marL="0" indent="0">
              <a:buNone/>
            </a:pPr>
            <a:r>
              <a:rPr lang="en-US" sz="2400" dirty="0">
                <a:latin typeface="Arial" panose="020B0604020202020204" pitchFamily="34" charset="0"/>
                <a:ea typeface="Calibri" panose="020F0502020204030204" pitchFamily="34" charset="0"/>
                <a:cs typeface="Arial" panose="020B0604020202020204" pitchFamily="34" charset="0"/>
              </a:rPr>
              <a:t>	</a:t>
            </a:r>
            <a:r>
              <a:rPr lang="en-US" sz="3200" dirty="0">
                <a:latin typeface="Arial" panose="020B0604020202020204" pitchFamily="34" charset="0"/>
                <a:ea typeface="Calibri" panose="020F0502020204030204" pitchFamily="34" charset="0"/>
                <a:cs typeface="Arial" panose="020B0604020202020204" pitchFamily="34" charset="0"/>
              </a:rPr>
              <a:t>3. W</a:t>
            </a:r>
            <a:r>
              <a:rPr lang="en-US" sz="3200" dirty="0">
                <a:effectLst/>
                <a:latin typeface="Arial" panose="020B0604020202020204" pitchFamily="34" charset="0"/>
                <a:ea typeface="Calibri" panose="020F0502020204030204" pitchFamily="34" charset="0"/>
                <a:cs typeface="Arial" panose="020B0604020202020204" pitchFamily="34" charset="0"/>
              </a:rPr>
              <a:t>hy did Clint Hill report a headshot </a:t>
            </a:r>
            <a:r>
              <a:rPr lang="en-US"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after </a:t>
            </a:r>
            <a:r>
              <a:rPr lang="en-US" sz="3200" dirty="0">
                <a:effectLst/>
                <a:latin typeface="Arial" panose="020B0604020202020204" pitchFamily="34" charset="0"/>
                <a:ea typeface="Calibri" panose="020F0502020204030204" pitchFamily="34" charset="0"/>
                <a:cs typeface="Arial" panose="020B0604020202020204" pitchFamily="34" charset="0"/>
              </a:rPr>
              <a:t>Z-313?</a:t>
            </a:r>
          </a:p>
          <a:p>
            <a:pPr marL="0" inden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dirty="0">
                <a:latin typeface="Arial" panose="020B0604020202020204" pitchFamily="34" charset="0"/>
                <a:ea typeface="Calibri" panose="020F0502020204030204" pitchFamily="34" charset="0"/>
                <a:cs typeface="Arial" panose="020B0604020202020204" pitchFamily="34" charset="0"/>
              </a:rPr>
              <a:t>	</a:t>
            </a:r>
            <a:r>
              <a:rPr lang="en-US" b="0" i="0" dirty="0">
                <a:solidFill>
                  <a:srgbClr val="353C41"/>
                </a:solidFill>
                <a:effectLst/>
                <a:latin typeface="Arial" panose="020B0604020202020204" pitchFamily="34" charset="0"/>
                <a:cs typeface="Arial" panose="020B0604020202020204" pitchFamily="34" charset="0"/>
              </a:rPr>
              <a:t>24:30: </a:t>
            </a:r>
            <a:r>
              <a:rPr lang="en-US" b="0" i="1" dirty="0">
                <a:solidFill>
                  <a:srgbClr val="353C41"/>
                </a:solidFill>
                <a:effectLst/>
                <a:latin typeface="Arial" panose="020B0604020202020204" pitchFamily="34" charset="0"/>
                <a:cs typeface="Arial" panose="020B0604020202020204" pitchFamily="34" charset="0"/>
              </a:rPr>
              <a:t>"As I approached the vehicle there was a </a:t>
            </a:r>
            <a:r>
              <a:rPr lang="en-US" b="0" i="1" dirty="0">
                <a:solidFill>
                  <a:srgbClr val="FF0000"/>
                </a:solidFill>
                <a:effectLst/>
                <a:latin typeface="Arial" panose="020B0604020202020204" pitchFamily="34" charset="0"/>
                <a:cs typeface="Arial" panose="020B0604020202020204" pitchFamily="34" charset="0"/>
              </a:rPr>
              <a:t>third shot. </a:t>
            </a:r>
            <a:r>
              <a:rPr lang="en-US" b="0" i="1" dirty="0">
                <a:solidFill>
                  <a:srgbClr val="353C41"/>
                </a:solidFill>
                <a:effectLst/>
                <a:latin typeface="Arial" panose="020B0604020202020204" pitchFamily="34" charset="0"/>
                <a:cs typeface="Arial" panose="020B0604020202020204" pitchFamily="34" charset="0"/>
              </a:rPr>
              <a:t>	It hit the President in the head, upper right rear of the right 	ear, </a:t>
            </a:r>
            <a:r>
              <a:rPr lang="en-US" b="0" i="1" dirty="0">
                <a:solidFill>
                  <a:srgbClr val="FF0000"/>
                </a:solidFill>
                <a:effectLst/>
                <a:latin typeface="Arial" panose="020B0604020202020204" pitchFamily="34" charset="0"/>
                <a:cs typeface="Arial" panose="020B0604020202020204" pitchFamily="34" charset="0"/>
              </a:rPr>
              <a:t>caused a gaping hole </a:t>
            </a:r>
            <a:r>
              <a:rPr lang="en-US" b="0" i="1" dirty="0">
                <a:solidFill>
                  <a:srgbClr val="353C41"/>
                </a:solidFill>
                <a:effectLst/>
                <a:latin typeface="Arial" panose="020B0604020202020204" pitchFamily="34" charset="0"/>
                <a:cs typeface="Arial" panose="020B0604020202020204" pitchFamily="34" charset="0"/>
              </a:rPr>
              <a:t>in his head, which caused brain 	matter, blood, and bone fragments to spew forth out over 	the car, over myself….”</a:t>
            </a:r>
          </a:p>
          <a:p>
            <a:pPr marL="0" indent="0">
              <a:buNone/>
            </a:pPr>
            <a:endParaRPr lang="en-US" i="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hlinkClick r:id="rId2"/>
              </a:rPr>
              <a:t>Who's telling the truth: Clint Hill or the Zapruder film? - JFK Assassination Debate - The Education Forum (ipbhost.com)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3869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92CB-AEDC-184A-7D80-DD5CABE11BCE}"/>
              </a:ext>
            </a:extLst>
          </p:cNvPr>
          <p:cNvSpPr>
            <a:spLocks noGrp="1"/>
          </p:cNvSpPr>
          <p:nvPr>
            <p:ph type="title"/>
          </p:nvPr>
        </p:nvSpPr>
        <p:spPr>
          <a:xfrm>
            <a:off x="2067560" y="1188085"/>
            <a:ext cx="7645400" cy="650875"/>
          </a:xfrm>
          <a:solidFill>
            <a:srgbClr val="FFFF00"/>
          </a:solidFill>
        </p:spPr>
        <p:txBody>
          <a:bodyPr>
            <a:normAutofit fontScale="90000"/>
          </a:bodyPr>
          <a:lstStyle/>
          <a:p>
            <a:r>
              <a:rPr lang="en-US" dirty="0">
                <a:latin typeface="Arial Black" panose="020B0A04020102020204" pitchFamily="34" charset="0"/>
              </a:rPr>
              <a:t>If the film is authentic…</a:t>
            </a:r>
            <a:endParaRPr lang="en-US" dirty="0"/>
          </a:p>
        </p:txBody>
      </p:sp>
      <p:sp>
        <p:nvSpPr>
          <p:cNvPr id="3" name="Content Placeholder 2">
            <a:extLst>
              <a:ext uri="{FF2B5EF4-FFF2-40B4-BE49-F238E27FC236}">
                <a16:creationId xmlns:a16="http://schemas.microsoft.com/office/drawing/2014/main" id="{4933D437-13DD-9241-6C36-BCE55DADF151}"/>
              </a:ext>
            </a:extLst>
          </p:cNvPr>
          <p:cNvSpPr>
            <a:spLocks noGrp="1"/>
          </p:cNvSpPr>
          <p:nvPr>
            <p:ph idx="1"/>
          </p:nvPr>
        </p:nvSpPr>
        <p:spPr>
          <a:xfrm>
            <a:off x="838200" y="2476500"/>
            <a:ext cx="10515600" cy="3355975"/>
          </a:xfrm>
          <a:solidFill>
            <a:srgbClr val="FFFFCC"/>
          </a:solidFill>
        </p:spPr>
        <p:txBody>
          <a:bodyPr>
            <a:normAutofit fontScale="92500"/>
          </a:bodyPr>
          <a:lstStyle/>
          <a:p>
            <a:pPr marL="0" indent="0">
              <a:buNone/>
            </a:pP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3500" kern="100" dirty="0">
                <a:latin typeface="Arial" panose="020B0604020202020204" pitchFamily="34" charset="0"/>
                <a:ea typeface="Calibri" panose="020F0502020204030204" pitchFamily="34" charset="0"/>
                <a:cs typeface="Arial" panose="020B0604020202020204" pitchFamily="34" charset="0"/>
              </a:rPr>
              <a:t>4. Why do we not see the turn onto Elm St.?</a:t>
            </a:r>
          </a:p>
          <a:p>
            <a:pPr marL="0" indent="0">
              <a:buNone/>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sz="2800" kern="100" dirty="0">
                <a:latin typeface="Arial" panose="020B0604020202020204" pitchFamily="34" charset="0"/>
                <a:ea typeface="Calibri" panose="020F0502020204030204" pitchFamily="34" charset="0"/>
                <a:cs typeface="Arial" panose="020B0604020202020204" pitchFamily="34" charset="0"/>
              </a:rPr>
              <a:t>Zapruder claimed that he starting filming when the limousine rounded the corner. And he had plenty of film for this. The extant film is only about 6 feet, whereas the physical film length was 25 feet. </a:t>
            </a:r>
          </a:p>
          <a:p>
            <a:r>
              <a:rPr lang="en-US" kern="100" dirty="0">
                <a:effectLst/>
                <a:latin typeface="Arial" panose="020B0604020202020204" pitchFamily="34" charset="0"/>
                <a:ea typeface="Calibri" panose="020F0502020204030204" pitchFamily="34" charset="0"/>
                <a:cs typeface="Arial" panose="020B0604020202020204" pitchFamily="34" charset="0"/>
              </a:rPr>
              <a:t>His secretary agreed with him. Marilyn Sitzman (despite her name) was </a:t>
            </a:r>
            <a:r>
              <a:rPr lang="en-US" i="1" kern="100" dirty="0">
                <a:effectLst/>
                <a:latin typeface="Arial" panose="020B0604020202020204" pitchFamily="34" charset="0"/>
                <a:ea typeface="Calibri" panose="020F0502020204030204" pitchFamily="34" charset="0"/>
                <a:cs typeface="Arial" panose="020B0604020202020204" pitchFamily="34" charset="0"/>
              </a:rPr>
              <a:t>standing</a:t>
            </a:r>
            <a:r>
              <a:rPr lang="en-US" kern="100" dirty="0">
                <a:effectLst/>
                <a:latin typeface="Arial" panose="020B0604020202020204" pitchFamily="34" charset="0"/>
                <a:ea typeface="Calibri" panose="020F0502020204030204" pitchFamily="34" charset="0"/>
                <a:cs typeface="Arial" panose="020B0604020202020204" pitchFamily="34" charset="0"/>
              </a:rPr>
              <a:t> behind him to counteract his chronic vertigo.</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25232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4431</TotalTime>
  <Words>4069</Words>
  <Application>Microsoft Office PowerPoint</Application>
  <PresentationFormat>Widescreen</PresentationFormat>
  <Paragraphs>329</Paragraphs>
  <Slides>74</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Abadi</vt:lpstr>
      <vt:lpstr>Arial</vt:lpstr>
      <vt:lpstr>Arial Black</vt:lpstr>
      <vt:lpstr>Calibre</vt:lpstr>
      <vt:lpstr>Calibri</vt:lpstr>
      <vt:lpstr>Calibri Light</vt:lpstr>
      <vt:lpstr>Helvetica</vt:lpstr>
      <vt:lpstr>Helvetica Neue</vt:lpstr>
      <vt:lpstr>Roboto</vt:lpstr>
      <vt:lpstr>Times New Roman</vt:lpstr>
      <vt:lpstr>Office Theme</vt:lpstr>
      <vt:lpstr>With Profound Appreciation to…</vt:lpstr>
      <vt:lpstr>A Closer Look at the Zapruder Film:</vt:lpstr>
      <vt:lpstr>The Limo Stopped</vt:lpstr>
      <vt:lpstr>The Cronkite-Clark Audio</vt:lpstr>
      <vt:lpstr>If the film is authentic…</vt:lpstr>
      <vt:lpstr>If the film is authentic…</vt:lpstr>
      <vt:lpstr>If the film is authentic…</vt:lpstr>
      <vt:lpstr>If the film is authentic…</vt:lpstr>
      <vt:lpstr>If the film is authentic…</vt:lpstr>
      <vt:lpstr>If the film is authentic…</vt:lpstr>
      <vt:lpstr>Newsweek: November 22, 1993</vt:lpstr>
      <vt:lpstr>If the film is authentic…</vt:lpstr>
      <vt:lpstr>SS Reconstruction of 3 Shots</vt:lpstr>
      <vt:lpstr>If the film is authentic…</vt:lpstr>
      <vt:lpstr>If the film is authentic…</vt:lpstr>
      <vt:lpstr>If the film is authentic…</vt:lpstr>
      <vt:lpstr>The Pincushion Effect </vt:lpstr>
      <vt:lpstr>If the film is authentic…</vt:lpstr>
      <vt:lpstr>If the film is authentic…</vt:lpstr>
      <vt:lpstr>If the film is authentic…</vt:lpstr>
      <vt:lpstr>If you still trust the government…</vt:lpstr>
      <vt:lpstr>Sydney Wilkinson Enters the Fray</vt:lpstr>
      <vt:lpstr>Sydney Wilkinson Used Logs!</vt:lpstr>
      <vt:lpstr>Scans: 2k vs. 6k</vt:lpstr>
      <vt:lpstr>Z-317</vt:lpstr>
      <vt:lpstr>A Color Analysis Prepared at NASA</vt:lpstr>
      <vt:lpstr>Magnified: Z-317</vt:lpstr>
      <vt:lpstr>Z-321</vt:lpstr>
      <vt:lpstr>Z-323</vt:lpstr>
      <vt:lpstr>Z-313</vt:lpstr>
      <vt:lpstr>Paul Rutan, Jr.</vt:lpstr>
      <vt:lpstr>Garrett J. Smith</vt:lpstr>
      <vt:lpstr>The Rutan-Smith Documentary</vt:lpstr>
      <vt:lpstr>An Expert Voices an Excited Utterance</vt:lpstr>
      <vt:lpstr>Brugioni Documentary</vt:lpstr>
      <vt:lpstr>Dino Brugioni</vt:lpstr>
      <vt:lpstr>Brugioni’s Books</vt:lpstr>
      <vt:lpstr>Film Alteration: Two SS Agents Agreed with Dino</vt:lpstr>
      <vt:lpstr>Film Alteration: Two SS Agents   Agreed with Dino</vt:lpstr>
      <vt:lpstr>Hawkeyeworks Missed this Hole</vt:lpstr>
      <vt:lpstr>Mizzer: Another Miss at Z-369</vt:lpstr>
      <vt:lpstr>The MPI Images</vt:lpstr>
      <vt:lpstr>Horne Triggers Our Visit to Dallas</vt:lpstr>
      <vt:lpstr>Wilkinson and I See Two Different Sets of Images at MPI!</vt:lpstr>
      <vt:lpstr>The Technique of Special Effects Cinematography-- January 1, 1965, by Raymond Fielding</vt:lpstr>
      <vt:lpstr>Mary Poppins: Filmed May–Sept 1963</vt:lpstr>
      <vt:lpstr>Conclusion: The   Provenance of the Film</vt:lpstr>
      <vt:lpstr>Read the Rutan-Smith Transcript</vt:lpstr>
      <vt:lpstr>Bell &amp; Howell Model 414 </vt:lpstr>
      <vt:lpstr>PowerPoint Presentation</vt:lpstr>
      <vt:lpstr>Conclusion: Zavada I</vt:lpstr>
      <vt:lpstr>Conclusion: Zavada II</vt:lpstr>
      <vt:lpstr>The Zavada Report: Direct Excerpts</vt:lpstr>
      <vt:lpstr>Chamberlain’s Personal Memoir— from the Zavada Report</vt:lpstr>
      <vt:lpstr>Harry Livingstone Interviews    Rollie Zavada</vt:lpstr>
      <vt:lpstr>Conclusion: Mysteries of the Film Maps</vt:lpstr>
      <vt:lpstr>Comparison of “Bracketing” Exposures</vt:lpstr>
      <vt:lpstr>The Zavada Report: An Admission about Bracketing</vt:lpstr>
      <vt:lpstr>What Jamieson Said about Bracketing</vt:lpstr>
      <vt:lpstr>Inter-sprocket images—but why  none for the motorcade?</vt:lpstr>
      <vt:lpstr>The Operator and the Expert Agreed</vt:lpstr>
      <vt:lpstr>Conclusion: A Fox* “Guarded” the Henhouse</vt:lpstr>
      <vt:lpstr>Conclusion: Why Was Brugioni     Kept Out of the Loop?</vt:lpstr>
      <vt:lpstr>So Why Leave in the Head Snap?</vt:lpstr>
      <vt:lpstr>The population density under this (government) bus was even greater than Nazareth during the Nativity.</vt:lpstr>
      <vt:lpstr>Who was thrown under the bus—to preserve “National Security”?</vt:lpstr>
      <vt:lpstr>Conclusion: Galileo and the      Catholic Church</vt:lpstr>
      <vt:lpstr> The Vatican, the CIA, and the Mafia</vt:lpstr>
      <vt:lpstr>Conclusion: This is an Ancient Tradition--The Blind Leading the Blind</vt:lpstr>
      <vt:lpstr>Conclusion: Planck’s Principle Still Applies</vt:lpstr>
      <vt:lpstr>Mark Twain Agrees</vt:lpstr>
      <vt:lpstr>Masquerade at the Museum</vt:lpstr>
      <vt:lpstr>L'image 313: A New French Documentary</vt:lpstr>
      <vt:lpstr>A Tentative Book Cover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Closer Look at the Zapruder Film:</dc:title>
  <dc:creator>DAVID MANTIK</dc:creator>
  <cp:lastModifiedBy>DAVID MANTIK</cp:lastModifiedBy>
  <cp:revision>30</cp:revision>
  <dcterms:created xsi:type="dcterms:W3CDTF">2023-11-11T01:21:22Z</dcterms:created>
  <dcterms:modified xsi:type="dcterms:W3CDTF">2023-12-15T13:44:35Z</dcterms:modified>
</cp:coreProperties>
</file>